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Glacial Indifference" panose="020B0604020202020204" charset="0"/>
      <p:regular r:id="rId16"/>
    </p:embeddedFont>
    <p:embeddedFont>
      <p:font typeface="Glacial Indifference Bold" panose="020B0604020202020204" charset="0"/>
      <p:regular r:id="rId17"/>
    </p:embeddedFont>
    <p:embeddedFont>
      <p:font typeface="Glacial Indifference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25.sv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55" b="-10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1" y="0"/>
                </a:lnTo>
                <a:lnTo>
                  <a:pt x="9425871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25871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2" y="0"/>
                </a:lnTo>
                <a:lnTo>
                  <a:pt x="9425872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762404"/>
            <a:ext cx="18288000" cy="3524596"/>
          </a:xfrm>
          <a:custGeom>
            <a:avLst/>
            <a:gdLst/>
            <a:ahLst/>
            <a:cxnLst/>
            <a:rect l="l" t="t" r="r" b="b"/>
            <a:pathLst>
              <a:path w="18288000" h="3524596">
                <a:moveTo>
                  <a:pt x="0" y="0"/>
                </a:moveTo>
                <a:lnTo>
                  <a:pt x="18288000" y="0"/>
                </a:lnTo>
                <a:lnTo>
                  <a:pt x="18288000" y="3524596"/>
                </a:lnTo>
                <a:lnTo>
                  <a:pt x="0" y="3524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01632" y="1196271"/>
            <a:ext cx="7941956" cy="8589079"/>
          </a:xfrm>
          <a:custGeom>
            <a:avLst/>
            <a:gdLst/>
            <a:ahLst/>
            <a:cxnLst/>
            <a:rect l="l" t="t" r="r" b="b"/>
            <a:pathLst>
              <a:path w="7941956" h="8589079">
                <a:moveTo>
                  <a:pt x="0" y="0"/>
                </a:moveTo>
                <a:lnTo>
                  <a:pt x="7941956" y="0"/>
                </a:lnTo>
                <a:lnTo>
                  <a:pt x="7941956" y="8589079"/>
                </a:lnTo>
                <a:lnTo>
                  <a:pt x="0" y="85890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9776" y="1196271"/>
            <a:ext cx="1435679" cy="1773498"/>
          </a:xfrm>
          <a:custGeom>
            <a:avLst/>
            <a:gdLst/>
            <a:ahLst/>
            <a:cxnLst/>
            <a:rect l="l" t="t" r="r" b="b"/>
            <a:pathLst>
              <a:path w="1921498" h="2108640">
                <a:moveTo>
                  <a:pt x="0" y="0"/>
                </a:moveTo>
                <a:lnTo>
                  <a:pt x="1921498" y="0"/>
                </a:lnTo>
                <a:lnTo>
                  <a:pt x="1921498" y="2108639"/>
                </a:lnTo>
                <a:lnTo>
                  <a:pt x="0" y="2108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05089" y="2515144"/>
            <a:ext cx="9520903" cy="4125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9"/>
              </a:lnSpc>
            </a:pPr>
            <a:r>
              <a:rPr lang="en-US" sz="13189" dirty="0">
                <a:solidFill>
                  <a:srgbClr val="00263E"/>
                </a:solidFill>
                <a:latin typeface="Glacial Indifference"/>
              </a:rPr>
              <a:t>Do You Want to </a:t>
            </a:r>
            <a:r>
              <a:rPr lang="en-US" sz="13189" dirty="0">
                <a:solidFill>
                  <a:srgbClr val="00263E"/>
                </a:solidFill>
                <a:latin typeface="Glacial Indifference Italics"/>
              </a:rPr>
              <a:t>Code </a:t>
            </a:r>
            <a:r>
              <a:rPr lang="en-US" sz="13189" dirty="0">
                <a:solidFill>
                  <a:srgbClr val="00263E"/>
                </a:solidFill>
                <a:latin typeface="Glacial Indifference"/>
              </a:rPr>
              <a:t>A Snowman?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9089609"/>
            <a:ext cx="4595803" cy="1105824"/>
          </a:xfrm>
          <a:custGeom>
            <a:avLst/>
            <a:gdLst/>
            <a:ahLst/>
            <a:cxnLst/>
            <a:rect l="l" t="t" r="r" b="b"/>
            <a:pathLst>
              <a:path w="4595803" h="1105824">
                <a:moveTo>
                  <a:pt x="0" y="0"/>
                </a:moveTo>
                <a:lnTo>
                  <a:pt x="4595803" y="0"/>
                </a:lnTo>
                <a:lnTo>
                  <a:pt x="4595803" y="1105824"/>
                </a:lnTo>
                <a:lnTo>
                  <a:pt x="0" y="11058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55" b="-10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1" y="0"/>
                </a:lnTo>
                <a:lnTo>
                  <a:pt x="9425871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25871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2" y="0"/>
                </a:lnTo>
                <a:lnTo>
                  <a:pt x="9425872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762404"/>
            <a:ext cx="18288000" cy="3524596"/>
          </a:xfrm>
          <a:custGeom>
            <a:avLst/>
            <a:gdLst/>
            <a:ahLst/>
            <a:cxnLst/>
            <a:rect l="l" t="t" r="r" b="b"/>
            <a:pathLst>
              <a:path w="18288000" h="3524596">
                <a:moveTo>
                  <a:pt x="0" y="0"/>
                </a:moveTo>
                <a:lnTo>
                  <a:pt x="18288000" y="0"/>
                </a:lnTo>
                <a:lnTo>
                  <a:pt x="18288000" y="3524596"/>
                </a:lnTo>
                <a:lnTo>
                  <a:pt x="0" y="3524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9089609"/>
            <a:ext cx="4595803" cy="1105824"/>
          </a:xfrm>
          <a:custGeom>
            <a:avLst/>
            <a:gdLst/>
            <a:ahLst/>
            <a:cxnLst/>
            <a:rect l="l" t="t" r="r" b="b"/>
            <a:pathLst>
              <a:path w="4595803" h="1105824">
                <a:moveTo>
                  <a:pt x="0" y="0"/>
                </a:moveTo>
                <a:lnTo>
                  <a:pt x="4595803" y="0"/>
                </a:lnTo>
                <a:lnTo>
                  <a:pt x="4595803" y="1105824"/>
                </a:lnTo>
                <a:lnTo>
                  <a:pt x="0" y="1105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38807" y="4998870"/>
            <a:ext cx="3781308" cy="5041744"/>
          </a:xfrm>
          <a:custGeom>
            <a:avLst/>
            <a:gdLst/>
            <a:ahLst/>
            <a:cxnLst/>
            <a:rect l="l" t="t" r="r" b="b"/>
            <a:pathLst>
              <a:path w="3781308" h="5041744">
                <a:moveTo>
                  <a:pt x="0" y="0"/>
                </a:moveTo>
                <a:lnTo>
                  <a:pt x="3781308" y="0"/>
                </a:lnTo>
                <a:lnTo>
                  <a:pt x="3781308" y="5041744"/>
                </a:lnTo>
                <a:lnTo>
                  <a:pt x="0" y="5041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024375" y="4998870"/>
            <a:ext cx="5024746" cy="4729543"/>
          </a:xfrm>
          <a:custGeom>
            <a:avLst/>
            <a:gdLst/>
            <a:ahLst/>
            <a:cxnLst/>
            <a:rect l="l" t="t" r="r" b="b"/>
            <a:pathLst>
              <a:path w="5024746" h="4729543">
                <a:moveTo>
                  <a:pt x="0" y="0"/>
                </a:moveTo>
                <a:lnTo>
                  <a:pt x="5024747" y="0"/>
                </a:lnTo>
                <a:lnTo>
                  <a:pt x="5024747" y="4729543"/>
                </a:lnTo>
                <a:lnTo>
                  <a:pt x="0" y="47295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598136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8" y="0"/>
                </a:lnTo>
                <a:lnTo>
                  <a:pt x="4331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814197" y="1365472"/>
            <a:ext cx="11445103" cy="3347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5"/>
              </a:lnSpc>
            </a:pPr>
            <a:r>
              <a:rPr lang="en-US" sz="10690">
                <a:solidFill>
                  <a:srgbClr val="00263E"/>
                </a:solidFill>
                <a:latin typeface="Glacial Indifference"/>
              </a:rPr>
              <a:t>Discuss: What </a:t>
            </a:r>
            <a:r>
              <a:rPr lang="en-US" sz="10690" u="sng">
                <a:solidFill>
                  <a:srgbClr val="00263E"/>
                </a:solidFill>
                <a:latin typeface="Glacial Indifference Bold"/>
              </a:rPr>
              <a:t>must</a:t>
            </a:r>
            <a:r>
              <a:rPr lang="en-US" sz="10690">
                <a:solidFill>
                  <a:srgbClr val="00263E"/>
                </a:solidFill>
                <a:latin typeface="Glacial Indifference"/>
              </a:rPr>
              <a:t> a snowman have to be a snowman?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55" b="-10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5058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1" y="0"/>
                </a:lnTo>
                <a:lnTo>
                  <a:pt x="9425871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6762404"/>
            <a:ext cx="18288000" cy="3524596"/>
          </a:xfrm>
          <a:custGeom>
            <a:avLst/>
            <a:gdLst/>
            <a:ahLst/>
            <a:cxnLst/>
            <a:rect l="l" t="t" r="r" b="b"/>
            <a:pathLst>
              <a:path w="18288000" h="3524596">
                <a:moveTo>
                  <a:pt x="0" y="0"/>
                </a:moveTo>
                <a:lnTo>
                  <a:pt x="18288000" y="0"/>
                </a:lnTo>
                <a:lnTo>
                  <a:pt x="18288000" y="3524596"/>
                </a:lnTo>
                <a:lnTo>
                  <a:pt x="0" y="3524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089609"/>
            <a:ext cx="4595803" cy="1105824"/>
          </a:xfrm>
          <a:custGeom>
            <a:avLst/>
            <a:gdLst/>
            <a:ahLst/>
            <a:cxnLst/>
            <a:rect l="l" t="t" r="r" b="b"/>
            <a:pathLst>
              <a:path w="4595803" h="1105824">
                <a:moveTo>
                  <a:pt x="0" y="0"/>
                </a:moveTo>
                <a:lnTo>
                  <a:pt x="4595803" y="0"/>
                </a:lnTo>
                <a:lnTo>
                  <a:pt x="4595803" y="1105824"/>
                </a:lnTo>
                <a:lnTo>
                  <a:pt x="0" y="1105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6290" y="3156828"/>
            <a:ext cx="7059026" cy="3973344"/>
          </a:xfrm>
          <a:custGeom>
            <a:avLst/>
            <a:gdLst/>
            <a:ahLst/>
            <a:cxnLst/>
            <a:rect l="l" t="t" r="r" b="b"/>
            <a:pathLst>
              <a:path w="7059026" h="3973344">
                <a:moveTo>
                  <a:pt x="0" y="0"/>
                </a:moveTo>
                <a:lnTo>
                  <a:pt x="7059026" y="0"/>
                </a:lnTo>
                <a:lnTo>
                  <a:pt x="7059026" y="3973344"/>
                </a:lnTo>
                <a:lnTo>
                  <a:pt x="0" y="3973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648693" y="401822"/>
            <a:ext cx="5676914" cy="3195389"/>
          </a:xfrm>
          <a:custGeom>
            <a:avLst/>
            <a:gdLst/>
            <a:ahLst/>
            <a:cxnLst/>
            <a:rect l="l" t="t" r="r" b="b"/>
            <a:pathLst>
              <a:path w="5676914" h="3195389">
                <a:moveTo>
                  <a:pt x="0" y="0"/>
                </a:moveTo>
                <a:lnTo>
                  <a:pt x="5676914" y="0"/>
                </a:lnTo>
                <a:lnTo>
                  <a:pt x="5676914" y="3195389"/>
                </a:lnTo>
                <a:lnTo>
                  <a:pt x="0" y="31953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42860" y="3930246"/>
            <a:ext cx="4198321" cy="3788729"/>
          </a:xfrm>
          <a:custGeom>
            <a:avLst/>
            <a:gdLst/>
            <a:ahLst/>
            <a:cxnLst/>
            <a:rect l="l" t="t" r="r" b="b"/>
            <a:pathLst>
              <a:path w="4198321" h="3788729">
                <a:moveTo>
                  <a:pt x="0" y="0"/>
                </a:moveTo>
                <a:lnTo>
                  <a:pt x="4198321" y="0"/>
                </a:lnTo>
                <a:lnTo>
                  <a:pt x="4198321" y="3788728"/>
                </a:lnTo>
                <a:lnTo>
                  <a:pt x="0" y="37887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70717" y="4383385"/>
            <a:ext cx="3134682" cy="4706225"/>
          </a:xfrm>
          <a:custGeom>
            <a:avLst/>
            <a:gdLst/>
            <a:ahLst/>
            <a:cxnLst/>
            <a:rect l="l" t="t" r="r" b="b"/>
            <a:pathLst>
              <a:path w="3134682" h="4706225">
                <a:moveTo>
                  <a:pt x="0" y="0"/>
                </a:moveTo>
                <a:lnTo>
                  <a:pt x="3134681" y="0"/>
                </a:lnTo>
                <a:lnTo>
                  <a:pt x="3134681" y="4706224"/>
                </a:lnTo>
                <a:lnTo>
                  <a:pt x="0" y="4706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476459" y="285750"/>
            <a:ext cx="8088332" cy="236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8"/>
              </a:lnSpc>
            </a:pPr>
            <a:r>
              <a:rPr lang="en-US" sz="7554">
                <a:solidFill>
                  <a:srgbClr val="00263E"/>
                </a:solidFill>
                <a:latin typeface="Glacial Indifference"/>
              </a:rPr>
              <a:t>Is there only </a:t>
            </a:r>
            <a:r>
              <a:rPr lang="en-US" sz="7554">
                <a:solidFill>
                  <a:srgbClr val="00263E"/>
                </a:solidFill>
                <a:latin typeface="Glacial Indifference Bold"/>
              </a:rPr>
              <a:t>one</a:t>
            </a:r>
            <a:r>
              <a:rPr lang="en-US" sz="7554">
                <a:solidFill>
                  <a:srgbClr val="00263E"/>
                </a:solidFill>
                <a:latin typeface="Glacial Indifference"/>
              </a:rPr>
              <a:t> way to build a snowman?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3B863-0F2D-05B2-CAC7-E0470B8C3101}"/>
              </a:ext>
            </a:extLst>
          </p:cNvPr>
          <p:cNvSpPr txBox="1"/>
          <p:nvPr/>
        </p:nvSpPr>
        <p:spPr>
          <a:xfrm>
            <a:off x="1064872" y="7130172"/>
            <a:ext cx="705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First known photograph of a snowman, 1853 in Wales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3D79B-47FE-0ED8-5B02-D0C02E8ECCDC}"/>
              </a:ext>
            </a:extLst>
          </p:cNvPr>
          <p:cNvSpPr txBox="1"/>
          <p:nvPr/>
        </p:nvSpPr>
        <p:spPr>
          <a:xfrm>
            <a:off x="8072162" y="3554968"/>
            <a:ext cx="705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Frosty the Snowman, 1969 film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FB1CF-8074-E7FC-D1FA-6D5418374CA7}"/>
              </a:ext>
            </a:extLst>
          </p:cNvPr>
          <p:cNvSpPr txBox="1"/>
          <p:nvPr/>
        </p:nvSpPr>
        <p:spPr>
          <a:xfrm>
            <a:off x="13342860" y="7699619"/>
            <a:ext cx="41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Yukidaruma</a:t>
            </a:r>
            <a:r>
              <a:rPr lang="en-US" b="1" i="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(Japanese: </a:t>
            </a:r>
            <a:r>
              <a:rPr lang="ja-JP" altLang="en-US" b="1" i="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雪だるま</a:t>
            </a:r>
            <a:r>
              <a:rPr lang="en-CA" altLang="ja-JP" b="1" i="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) = Snowman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89AEC-EFE5-1CE1-787D-61A31324A0A5}"/>
              </a:ext>
            </a:extLst>
          </p:cNvPr>
          <p:cNvSpPr txBox="1"/>
          <p:nvPr/>
        </p:nvSpPr>
        <p:spPr>
          <a:xfrm>
            <a:off x="8870717" y="9089609"/>
            <a:ext cx="313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Bonhomme de </a:t>
            </a:r>
            <a:r>
              <a:rPr lang="en-CA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neige</a:t>
            </a:r>
            <a:r>
              <a:rPr lang="en-CA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, Quebec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55" b="-10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1" y="0"/>
                </a:lnTo>
                <a:lnTo>
                  <a:pt x="9425871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25871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2" y="0"/>
                </a:lnTo>
                <a:lnTo>
                  <a:pt x="9425872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762404"/>
            <a:ext cx="18288000" cy="3524596"/>
          </a:xfrm>
          <a:custGeom>
            <a:avLst/>
            <a:gdLst/>
            <a:ahLst/>
            <a:cxnLst/>
            <a:rect l="l" t="t" r="r" b="b"/>
            <a:pathLst>
              <a:path w="18288000" h="3524596">
                <a:moveTo>
                  <a:pt x="0" y="0"/>
                </a:moveTo>
                <a:lnTo>
                  <a:pt x="18288000" y="0"/>
                </a:lnTo>
                <a:lnTo>
                  <a:pt x="18288000" y="3524596"/>
                </a:lnTo>
                <a:lnTo>
                  <a:pt x="0" y="3524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01632" y="1196271"/>
            <a:ext cx="7941956" cy="8589079"/>
          </a:xfrm>
          <a:custGeom>
            <a:avLst/>
            <a:gdLst/>
            <a:ahLst/>
            <a:cxnLst/>
            <a:rect l="l" t="t" r="r" b="b"/>
            <a:pathLst>
              <a:path w="7941956" h="8589079">
                <a:moveTo>
                  <a:pt x="0" y="0"/>
                </a:moveTo>
                <a:lnTo>
                  <a:pt x="7941956" y="0"/>
                </a:lnTo>
                <a:lnTo>
                  <a:pt x="7941956" y="8589079"/>
                </a:lnTo>
                <a:lnTo>
                  <a:pt x="0" y="85890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9089609"/>
            <a:ext cx="4595803" cy="1105824"/>
          </a:xfrm>
          <a:custGeom>
            <a:avLst/>
            <a:gdLst/>
            <a:ahLst/>
            <a:cxnLst/>
            <a:rect l="l" t="t" r="r" b="b"/>
            <a:pathLst>
              <a:path w="4595803" h="1105824">
                <a:moveTo>
                  <a:pt x="0" y="0"/>
                </a:moveTo>
                <a:lnTo>
                  <a:pt x="4595803" y="0"/>
                </a:lnTo>
                <a:lnTo>
                  <a:pt x="4595803" y="1105824"/>
                </a:lnTo>
                <a:lnTo>
                  <a:pt x="0" y="11058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807707">
            <a:off x="14967615" y="668400"/>
            <a:ext cx="3142150" cy="1779243"/>
          </a:xfrm>
          <a:custGeom>
            <a:avLst/>
            <a:gdLst/>
            <a:ahLst/>
            <a:cxnLst/>
            <a:rect l="l" t="t" r="r" b="b"/>
            <a:pathLst>
              <a:path w="3142150" h="1779243">
                <a:moveTo>
                  <a:pt x="0" y="0"/>
                </a:moveTo>
                <a:lnTo>
                  <a:pt x="3142151" y="0"/>
                </a:lnTo>
                <a:lnTo>
                  <a:pt x="3142151" y="1779243"/>
                </a:lnTo>
                <a:lnTo>
                  <a:pt x="0" y="1779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97902" y="3395615"/>
            <a:ext cx="6304340" cy="2229331"/>
          </a:xfrm>
          <a:custGeom>
            <a:avLst/>
            <a:gdLst/>
            <a:ahLst/>
            <a:cxnLst/>
            <a:rect l="l" t="t" r="r" b="b"/>
            <a:pathLst>
              <a:path w="6304340" h="2229331">
                <a:moveTo>
                  <a:pt x="0" y="0"/>
                </a:moveTo>
                <a:lnTo>
                  <a:pt x="6304339" y="0"/>
                </a:lnTo>
                <a:lnTo>
                  <a:pt x="6304339" y="2229331"/>
                </a:lnTo>
                <a:lnTo>
                  <a:pt x="0" y="22293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6677" y="703689"/>
            <a:ext cx="9520903" cy="2412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8"/>
              </a:lnSpc>
            </a:pPr>
            <a:r>
              <a:rPr lang="en-US" sz="11390">
                <a:solidFill>
                  <a:srgbClr val="00263E"/>
                </a:solidFill>
                <a:latin typeface="Glacial Indifference"/>
              </a:rPr>
              <a:t>Computational </a:t>
            </a:r>
          </a:p>
          <a:p>
            <a:pPr algn="ctr">
              <a:lnSpc>
                <a:spcPts val="8998"/>
              </a:lnSpc>
            </a:pPr>
            <a:r>
              <a:rPr lang="en-US" sz="11390">
                <a:solidFill>
                  <a:srgbClr val="00263E"/>
                </a:solidFill>
                <a:latin typeface="Glacial Indifference"/>
              </a:rPr>
              <a:t>Thinking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1924" y="5799744"/>
            <a:ext cx="8173948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263E"/>
                </a:solidFill>
                <a:latin typeface="Glacial Indifference Bold"/>
              </a:rPr>
              <a:t>Take a task and break it into smaller steps.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55" b="-10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1" y="0"/>
                </a:lnTo>
                <a:lnTo>
                  <a:pt x="9425871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25871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2" y="0"/>
                </a:lnTo>
                <a:lnTo>
                  <a:pt x="9425872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762404"/>
            <a:ext cx="18288000" cy="3524596"/>
          </a:xfrm>
          <a:custGeom>
            <a:avLst/>
            <a:gdLst/>
            <a:ahLst/>
            <a:cxnLst/>
            <a:rect l="l" t="t" r="r" b="b"/>
            <a:pathLst>
              <a:path w="18288000" h="3524596">
                <a:moveTo>
                  <a:pt x="0" y="0"/>
                </a:moveTo>
                <a:lnTo>
                  <a:pt x="18288000" y="0"/>
                </a:lnTo>
                <a:lnTo>
                  <a:pt x="18288000" y="3524596"/>
                </a:lnTo>
                <a:lnTo>
                  <a:pt x="0" y="3524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9089609"/>
            <a:ext cx="4595803" cy="1105824"/>
          </a:xfrm>
          <a:custGeom>
            <a:avLst/>
            <a:gdLst/>
            <a:ahLst/>
            <a:cxnLst/>
            <a:rect l="l" t="t" r="r" b="b"/>
            <a:pathLst>
              <a:path w="4595803" h="1105824">
                <a:moveTo>
                  <a:pt x="0" y="0"/>
                </a:moveTo>
                <a:lnTo>
                  <a:pt x="4595803" y="0"/>
                </a:lnTo>
                <a:lnTo>
                  <a:pt x="4595803" y="1105824"/>
                </a:lnTo>
                <a:lnTo>
                  <a:pt x="0" y="1105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97760">
            <a:off x="11195364" y="569927"/>
            <a:ext cx="5886886" cy="7745903"/>
          </a:xfrm>
          <a:custGeom>
            <a:avLst/>
            <a:gdLst/>
            <a:ahLst/>
            <a:cxnLst/>
            <a:rect l="l" t="t" r="r" b="b"/>
            <a:pathLst>
              <a:path w="5886886" h="7745903">
                <a:moveTo>
                  <a:pt x="0" y="0"/>
                </a:moveTo>
                <a:lnTo>
                  <a:pt x="5886886" y="0"/>
                </a:lnTo>
                <a:lnTo>
                  <a:pt x="5886886" y="7745903"/>
                </a:lnTo>
                <a:lnTo>
                  <a:pt x="0" y="77459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425871" y="7920850"/>
            <a:ext cx="2017071" cy="2206467"/>
          </a:xfrm>
          <a:custGeom>
            <a:avLst/>
            <a:gdLst/>
            <a:ahLst/>
            <a:cxnLst/>
            <a:rect l="l" t="t" r="r" b="b"/>
            <a:pathLst>
              <a:path w="2017071" h="2206467">
                <a:moveTo>
                  <a:pt x="0" y="0"/>
                </a:moveTo>
                <a:lnTo>
                  <a:pt x="2017071" y="0"/>
                </a:lnTo>
                <a:lnTo>
                  <a:pt x="2017071" y="2206467"/>
                </a:lnTo>
                <a:lnTo>
                  <a:pt x="0" y="22064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42942" y="7250731"/>
            <a:ext cx="1830637" cy="2758022"/>
          </a:xfrm>
          <a:custGeom>
            <a:avLst/>
            <a:gdLst/>
            <a:ahLst/>
            <a:cxnLst/>
            <a:rect l="l" t="t" r="r" b="b"/>
            <a:pathLst>
              <a:path w="1830637" h="2758022">
                <a:moveTo>
                  <a:pt x="0" y="0"/>
                </a:moveTo>
                <a:lnTo>
                  <a:pt x="1830637" y="0"/>
                </a:lnTo>
                <a:lnTo>
                  <a:pt x="1830637" y="2758022"/>
                </a:lnTo>
                <a:lnTo>
                  <a:pt x="0" y="2758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6677" y="646539"/>
            <a:ext cx="7707714" cy="727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10190">
                <a:solidFill>
                  <a:srgbClr val="00263E"/>
                </a:solidFill>
                <a:latin typeface="Glacial Indifference Bold"/>
              </a:rPr>
              <a:t>Challenge: </a:t>
            </a:r>
            <a:r>
              <a:rPr lang="en-US" sz="10190">
                <a:solidFill>
                  <a:srgbClr val="00263E"/>
                </a:solidFill>
                <a:latin typeface="Glacial Indifference"/>
              </a:rPr>
              <a:t>Can you write an algorithm for a snowman in less than </a:t>
            </a:r>
            <a:r>
              <a:rPr lang="en-US" sz="10190">
                <a:solidFill>
                  <a:srgbClr val="00263E"/>
                </a:solidFill>
                <a:latin typeface="Glacial Indifference Bold"/>
              </a:rPr>
              <a:t>10</a:t>
            </a:r>
            <a:r>
              <a:rPr lang="en-US" sz="10190">
                <a:solidFill>
                  <a:srgbClr val="00263E"/>
                </a:solidFill>
                <a:latin typeface="Glacial Indifference"/>
              </a:rPr>
              <a:t> steps?</a:t>
            </a:r>
          </a:p>
        </p:txBody>
      </p:sp>
      <p:sp>
        <p:nvSpPr>
          <p:cNvPr id="11" name="TextBox 11"/>
          <p:cNvSpPr txBox="1"/>
          <p:nvPr/>
        </p:nvSpPr>
        <p:spPr>
          <a:xfrm rot="-484015">
            <a:off x="12009806" y="8998318"/>
            <a:ext cx="1005483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263E"/>
                </a:solidFill>
                <a:latin typeface="Glacial Indifference"/>
              </a:rPr>
              <a:t>Materials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55" b="-10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1" y="0"/>
                </a:lnTo>
                <a:lnTo>
                  <a:pt x="9425871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25871" y="0"/>
            <a:ext cx="9425871" cy="9425871"/>
          </a:xfrm>
          <a:custGeom>
            <a:avLst/>
            <a:gdLst/>
            <a:ahLst/>
            <a:cxnLst/>
            <a:rect l="l" t="t" r="r" b="b"/>
            <a:pathLst>
              <a:path w="9425871" h="9425871">
                <a:moveTo>
                  <a:pt x="0" y="0"/>
                </a:moveTo>
                <a:lnTo>
                  <a:pt x="9425872" y="0"/>
                </a:lnTo>
                <a:lnTo>
                  <a:pt x="9425872" y="9425871"/>
                </a:lnTo>
                <a:lnTo>
                  <a:pt x="0" y="942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762404"/>
            <a:ext cx="18288000" cy="3524596"/>
          </a:xfrm>
          <a:custGeom>
            <a:avLst/>
            <a:gdLst/>
            <a:ahLst/>
            <a:cxnLst/>
            <a:rect l="l" t="t" r="r" b="b"/>
            <a:pathLst>
              <a:path w="18288000" h="3524596">
                <a:moveTo>
                  <a:pt x="0" y="0"/>
                </a:moveTo>
                <a:lnTo>
                  <a:pt x="18288000" y="0"/>
                </a:lnTo>
                <a:lnTo>
                  <a:pt x="18288000" y="3524596"/>
                </a:lnTo>
                <a:lnTo>
                  <a:pt x="0" y="3524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9089609"/>
            <a:ext cx="4595803" cy="1105824"/>
          </a:xfrm>
          <a:custGeom>
            <a:avLst/>
            <a:gdLst/>
            <a:ahLst/>
            <a:cxnLst/>
            <a:rect l="l" t="t" r="r" b="b"/>
            <a:pathLst>
              <a:path w="4595803" h="1105824">
                <a:moveTo>
                  <a:pt x="0" y="0"/>
                </a:moveTo>
                <a:lnTo>
                  <a:pt x="4595803" y="0"/>
                </a:lnTo>
                <a:lnTo>
                  <a:pt x="4595803" y="1105824"/>
                </a:lnTo>
                <a:lnTo>
                  <a:pt x="0" y="1105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95803" y="3098379"/>
            <a:ext cx="8957783" cy="7188621"/>
          </a:xfrm>
          <a:custGeom>
            <a:avLst/>
            <a:gdLst/>
            <a:ahLst/>
            <a:cxnLst/>
            <a:rect l="l" t="t" r="r" b="b"/>
            <a:pathLst>
              <a:path w="8957783" h="7188621">
                <a:moveTo>
                  <a:pt x="0" y="0"/>
                </a:moveTo>
                <a:lnTo>
                  <a:pt x="8957783" y="0"/>
                </a:lnTo>
                <a:lnTo>
                  <a:pt x="8957783" y="7188621"/>
                </a:lnTo>
                <a:lnTo>
                  <a:pt x="0" y="7188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97902" y="1552575"/>
            <a:ext cx="13887358" cy="1545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5"/>
              </a:lnSpc>
            </a:pPr>
            <a:r>
              <a:rPr lang="en-US" sz="13589">
                <a:solidFill>
                  <a:srgbClr val="00263E"/>
                </a:solidFill>
                <a:latin typeface="Glacial Indifference Bold"/>
              </a:rPr>
              <a:t>Show &amp; Share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94</Words>
  <Application>Microsoft Office PowerPoint</Application>
  <PresentationFormat>Custom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Glacial Indifference Italics</vt:lpstr>
      <vt:lpstr>Calibri</vt:lpstr>
      <vt:lpstr>Century Gothic</vt:lpstr>
      <vt:lpstr>Glacial Indifference Bold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Want to Code A Snowman?</dc:title>
  <cp:lastModifiedBy>Tompkins, Amy (EECD/EDPE)</cp:lastModifiedBy>
  <cp:revision>3</cp:revision>
  <dcterms:created xsi:type="dcterms:W3CDTF">2006-08-16T00:00:00Z</dcterms:created>
  <dcterms:modified xsi:type="dcterms:W3CDTF">2023-12-15T02:19:18Z</dcterms:modified>
  <dc:identifier>DAF1gSnOtZw</dc:identifier>
</cp:coreProperties>
</file>