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14630400" cy="8229600"/>
  <p:notesSz cx="8229600" cy="14630400"/>
  <p:embeddedFontLst>
    <p:embeddedFont>
      <p:font typeface="IBM Plex Sans Medium" panose="020B0603050203000203" pitchFamily="34" charset="0"/>
      <p:regular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Bold" panose="02000000000000000000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6" d="100"/>
          <a:sy n="86" d="100"/>
        </p:scale>
        <p:origin x="85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kin, Sarah (EECD/EDPE)" userId="3fab9b36-b857-46c5-a567-07eed2fa48d4" providerId="ADAL" clId="{162BE9B8-E2F8-4BEA-906D-65082A7CD9FC}"/>
    <pc:docChg chg="modSld">
      <pc:chgData name="Rankin, Sarah (EECD/EDPE)" userId="3fab9b36-b857-46c5-a567-07eed2fa48d4" providerId="ADAL" clId="{162BE9B8-E2F8-4BEA-906D-65082A7CD9FC}" dt="2025-10-31T13:30:40.383" v="0" actId="6549"/>
      <pc:docMkLst>
        <pc:docMk/>
      </pc:docMkLst>
      <pc:sldChg chg="modSp mod">
        <pc:chgData name="Rankin, Sarah (EECD/EDPE)" userId="3fab9b36-b857-46c5-a567-07eed2fa48d4" providerId="ADAL" clId="{162BE9B8-E2F8-4BEA-906D-65082A7CD9FC}" dt="2025-10-31T13:30:40.383" v="0" actId="6549"/>
        <pc:sldMkLst>
          <pc:docMk/>
          <pc:sldMk cId="0" sldId="256"/>
        </pc:sldMkLst>
        <pc:spChg chg="mod">
          <ac:chgData name="Rankin, Sarah (EECD/EDPE)" userId="3fab9b36-b857-46c5-a567-07eed2fa48d4" providerId="ADAL" clId="{162BE9B8-E2F8-4BEA-906D-65082A7CD9FC}" dt="2025-10-31T13:30:40.383" v="0" actId="6549"/>
          <ac:spMkLst>
            <pc:docMk/>
            <pc:sldMk cId="0" sldId="256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1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5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2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myxxgirl.com/hot/explainer-what-is-machine-learning-photo-gallery-techspot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536988" y="108962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micro:bit CreateAI: Explore AI Through Movement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4289687" y="5863947"/>
            <a:ext cx="205430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D4D4D1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Sarah Rankin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en-US" sz="2200" b="1">
                <a:solidFill>
                  <a:srgbClr val="D4D4D1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Centre </a:t>
            </a:r>
            <a:r>
              <a:rPr lang="en-US" sz="2200" b="1" dirty="0">
                <a:solidFill>
                  <a:srgbClr val="D4D4D1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of Excellence – Digital Innovation Lead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D4D4D1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EECD</a:t>
            </a: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97A786-5EA7-0B82-8B4F-34B7D813B9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1526" y="7351700"/>
            <a:ext cx="2328874" cy="8779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BD899D2-E232-349A-44C1-378C20053E6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05285" y="2959666"/>
            <a:ext cx="6219825" cy="2228850"/>
            <a:chOff x="4205287" y="3000375"/>
            <a:chExt cx="6219825" cy="22288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770B81-9EFC-16E7-5641-7837510E04E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05287" y="3000375"/>
              <a:ext cx="6219825" cy="22288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37D417-2645-12C0-21AB-0CEA93D1263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5288" y="3000375"/>
              <a:ext cx="5948806" cy="22288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937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97A786-5EA7-0B82-8B4F-34B7D813B9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1526" y="7351700"/>
            <a:ext cx="2328874" cy="877900"/>
          </a:xfrm>
          <a:prstGeom prst="rect">
            <a:avLst/>
          </a:prstGeom>
        </p:spPr>
      </p:pic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E3984832-FCE6-9E10-7702-45295BAA8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94" y="304655"/>
            <a:ext cx="13782104" cy="756138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7F0125A1-BA4A-2B8E-A29C-1C3B182E7D0E}"/>
              </a:ext>
            </a:extLst>
          </p:cNvPr>
          <p:cNvSpPr/>
          <p:nvPr/>
        </p:nvSpPr>
        <p:spPr>
          <a:xfrm rot="5400000">
            <a:off x="5852478" y="1133156"/>
            <a:ext cx="1277957" cy="6720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EC78197-7D52-00AC-A854-8D4D921D9D6A}"/>
              </a:ext>
            </a:extLst>
          </p:cNvPr>
          <p:cNvSpPr/>
          <p:nvPr/>
        </p:nvSpPr>
        <p:spPr>
          <a:xfrm rot="5400000">
            <a:off x="9134477" y="1720976"/>
            <a:ext cx="1277957" cy="6720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752CB28-94A9-0D63-245F-F08AFB4E418D}"/>
              </a:ext>
            </a:extLst>
          </p:cNvPr>
          <p:cNvSpPr/>
          <p:nvPr/>
        </p:nvSpPr>
        <p:spPr>
          <a:xfrm rot="5400000">
            <a:off x="10169254" y="1720976"/>
            <a:ext cx="1277957" cy="6720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6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47902" y="1715035"/>
            <a:ext cx="69040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What is </a:t>
            </a:r>
            <a:r>
              <a:rPr lang="en-US" sz="4450" dirty="0" err="1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CreateAI</a:t>
            </a: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947902" y="276397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72" y="2806481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685018" y="28418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</a:rPr>
              <a:t>micro:bit Powered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685018" y="3332261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Classify and collect accelerometer data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867915" y="276397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86" y="2806481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605031" y="28418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Web-based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605031" y="3332261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Nothing to download to add to micro:bit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947902" y="487459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972" y="4917102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685018" y="49524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Connects to </a:t>
            </a:r>
            <a:r>
              <a:rPr lang="en-US" sz="2200" dirty="0" err="1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MakeCode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685018" y="5442882"/>
            <a:ext cx="87149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Once the AI model is trained, import into </a:t>
            </a:r>
            <a:r>
              <a:rPr lang="en-US" sz="1750" dirty="0" err="1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MakeCode</a:t>
            </a: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 use in machine learning projects</a:t>
            </a:r>
            <a:endParaRPr lang="en-US" sz="17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053954-E1D6-6992-5091-06191719E7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1310" y="0"/>
            <a:ext cx="5077968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7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2069425"/>
            <a:ext cx="69040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What is Machine Learning?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1836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60" y="3160871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31962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AI Technology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3686651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Machine learning lets computers learn from data and make decisions.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10200203" y="311836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5274" y="3160871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37319" y="31962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Real-World Uses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937319" y="3686651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Powers smart fitness trackers and photo tagging systems.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22898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5271492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3068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Educational Value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5797272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Works with small data sets, making it ideal for classroom use.</a:t>
            </a:r>
            <a:endParaRPr lang="en-US" sz="1750" dirty="0"/>
          </a:p>
        </p:txBody>
      </p:sp>
      <p:pic>
        <p:nvPicPr>
          <p:cNvPr id="17" name="Picture 16" descr="A diagram of machine learning&#10;&#10;AI-generated content may be incorrect.">
            <a:extLst>
              <a:ext uri="{FF2B5EF4-FFF2-40B4-BE49-F238E27FC236}">
                <a16:creationId xmlns:a16="http://schemas.microsoft.com/office/drawing/2014/main" id="{9EA9377C-63B2-DE8F-BD28-BE4F85D5F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1900409"/>
            <a:ext cx="5662670" cy="442878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378E0-0696-FECE-490E-97BCB76E9D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57200" y="7362018"/>
            <a:ext cx="2320225" cy="864817"/>
          </a:xfrm>
          <a:prstGeom prst="rect">
            <a:avLst/>
          </a:prstGeom>
          <a:solidFill>
            <a:srgbClr val="292C32"/>
          </a:solidFill>
          <a:ln>
            <a:solidFill>
              <a:srgbClr val="292C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8277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What You Need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5585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Hardware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13967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micro:bit V2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581876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USB cable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024074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Batteries and battery pack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446627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Strap or holder for attachment (optional)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332928" y="25585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Computer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332928" y="313967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Desktop, laptop or Chromebook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5332928" y="3581876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Chrome or Edge browser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5332928" y="4024074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9872067" y="25585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Not Supported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9872067" y="313967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iPads or tablets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9872067" y="3581876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micro:bit classroom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9872067" y="4024074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micro:bit V1 for running models</a:t>
            </a:r>
            <a:endParaRPr lang="en-US" sz="17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EAECFA-341E-8AA4-8A60-8426B76881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57200" y="7362018"/>
            <a:ext cx="2320225" cy="864817"/>
          </a:xfrm>
          <a:prstGeom prst="rect">
            <a:avLst/>
          </a:prstGeom>
          <a:solidFill>
            <a:srgbClr val="292C32"/>
          </a:solidFill>
          <a:ln>
            <a:solidFill>
              <a:srgbClr val="292C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768344" y="2001285"/>
            <a:ext cx="67209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Connecting Your micro:bit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3768344" y="3050226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278527" y="3050226"/>
            <a:ext cx="35478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Connect micro:bit to laptop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278527" y="3540644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Bluetooth, USB cable and battery pack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108505" y="4130361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618688" y="4130361"/>
            <a:ext cx="39462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Follow On-Screen Instructions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618688" y="4620779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CreateAI guides you through setup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4448786" y="5210496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958969" y="5210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Test Connection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958969" y="5700914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Once connected, you're ready to record movement data.</a:t>
            </a:r>
            <a:endParaRPr lang="en-US" sz="17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770C4B-78A7-6E92-F731-AACC4D6DD4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57200" y="7362018"/>
            <a:ext cx="2320225" cy="864817"/>
          </a:xfrm>
          <a:prstGeom prst="rect">
            <a:avLst/>
          </a:prstGeom>
          <a:solidFill>
            <a:srgbClr val="292C32"/>
          </a:solidFill>
          <a:ln>
            <a:solidFill>
              <a:srgbClr val="292C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868561"/>
            <a:ext cx="63405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Recording Data Samples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17502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144316"/>
            <a:ext cx="31009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Hold or Attach micro:bit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Secure to wrist, ankle, or hold in hand.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278386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5052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Name Your Actions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399561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Choose movements like clapping, waving, or jumping.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639270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48660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Record Samples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535650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Collect at least 3 samples per action.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6000155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268022" y="62269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Check Data Quality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2268022" y="671738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Remove outliers and record more if needed.</a:t>
            </a:r>
            <a:endParaRPr lang="en-US" sz="17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10A7AE-30CA-66E6-23A8-3936BF817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8408" y="2094360"/>
            <a:ext cx="4629796" cy="39057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6142CA7-D161-244C-4BC8-4C1254F2CE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57200" y="7259276"/>
            <a:ext cx="2320225" cy="864817"/>
          </a:xfrm>
          <a:prstGeom prst="rect">
            <a:avLst/>
          </a:prstGeom>
          <a:solidFill>
            <a:srgbClr val="292C32"/>
          </a:solidFill>
          <a:ln>
            <a:solidFill>
              <a:srgbClr val="292C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6268" y="484227"/>
            <a:ext cx="6403658" cy="550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Training and Testing Your Model</a:t>
            </a:r>
            <a:endParaRPr lang="en-US" sz="3450" dirty="0"/>
          </a:p>
        </p:txBody>
      </p:sp>
      <p:sp>
        <p:nvSpPr>
          <p:cNvPr id="3" name="Text 1"/>
          <p:cNvSpPr/>
          <p:nvPr/>
        </p:nvSpPr>
        <p:spPr>
          <a:xfrm>
            <a:off x="2505313" y="2161699"/>
            <a:ext cx="2201228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7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Train Model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616268" y="2542461"/>
            <a:ext cx="4090273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n-US" sz="13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Press "Train model" when you have enough data.</a:t>
            </a:r>
            <a:endParaRPr lang="en-US" sz="13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621" y="1386721"/>
            <a:ext cx="4689158" cy="468915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649" y="2223790"/>
            <a:ext cx="263485" cy="32932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23859" y="2161699"/>
            <a:ext cx="2201228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Test Recognition</a:t>
            </a:r>
            <a:endParaRPr lang="en-US" sz="1700" dirty="0"/>
          </a:p>
        </p:txBody>
      </p:sp>
      <p:sp>
        <p:nvSpPr>
          <p:cNvPr id="8" name="Text 4"/>
          <p:cNvSpPr/>
          <p:nvPr/>
        </p:nvSpPr>
        <p:spPr>
          <a:xfrm>
            <a:off x="9923859" y="2542461"/>
            <a:ext cx="4090273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Try each action to see if the model recognizes it.</a:t>
            </a:r>
            <a:endParaRPr lang="en-US" sz="13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621" y="1386721"/>
            <a:ext cx="4689158" cy="468915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6125" y="2622768"/>
            <a:ext cx="263485" cy="32932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23859" y="4638318"/>
            <a:ext cx="2201228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Adjust Settings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9923859" y="5019080"/>
            <a:ext cx="4090273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Change recognition threshold if needed.</a:t>
            </a:r>
            <a:endParaRPr lang="en-US" sz="13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0621" y="1386721"/>
            <a:ext cx="4689158" cy="468915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7147" y="4909245"/>
            <a:ext cx="263485" cy="32932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505313" y="4638318"/>
            <a:ext cx="2201228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7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Improve Model</a:t>
            </a:r>
            <a:endParaRPr lang="en-US" sz="1700" dirty="0"/>
          </a:p>
        </p:txBody>
      </p:sp>
      <p:sp>
        <p:nvSpPr>
          <p:cNvPr id="16" name="Text 8"/>
          <p:cNvSpPr/>
          <p:nvPr/>
        </p:nvSpPr>
        <p:spPr>
          <a:xfrm>
            <a:off x="616268" y="5019080"/>
            <a:ext cx="4090273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n-US" sz="13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Add more samples or actions to enhance accuracy.</a:t>
            </a:r>
            <a:endParaRPr lang="en-US" sz="13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621" y="1386721"/>
            <a:ext cx="4689158" cy="4689158"/>
          </a:xfrm>
          <a:prstGeom prst="rect">
            <a:avLst/>
          </a:prstGeom>
        </p:spPr>
      </p:pic>
      <p:pic>
        <p:nvPicPr>
          <p:cNvPr id="19" name="Image 8" descr="preencoded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89080" y="5730240"/>
            <a:ext cx="2941320" cy="2499360"/>
          </a:xfrm>
          <a:prstGeom prst="rect">
            <a:avLst/>
          </a:prstGeom>
        </p:spPr>
      </p:pic>
      <p:pic>
        <p:nvPicPr>
          <p:cNvPr id="21" name="Graphic 20" descr="Calligraphy Pen with solid fill">
            <a:extLst>
              <a:ext uri="{FF2B5EF4-FFF2-40B4-BE49-F238E27FC236}">
                <a16:creationId xmlns:a16="http://schemas.microsoft.com/office/drawing/2014/main" id="{76CBC828-138A-EABD-65D9-3D6C3768CA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25169" y="4470311"/>
            <a:ext cx="336014" cy="3360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401187" y="1576311"/>
            <a:ext cx="611493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Coding with Your Model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401187" y="2625252"/>
            <a:ext cx="3664863" cy="2395657"/>
          </a:xfrm>
          <a:prstGeom prst="roundRect">
            <a:avLst>
              <a:gd name="adj" fmla="val 1420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628001" y="28520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Edit in MakeCode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628001" y="3342484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ML blocks that represent your trained actions. Add your own code to create interactive projects.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92864" y="2625252"/>
            <a:ext cx="3664863" cy="2395657"/>
          </a:xfrm>
          <a:prstGeom prst="roundRect">
            <a:avLst>
              <a:gd name="adj" fmla="val 1420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519678" y="28520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ML Block Types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519678" y="3342484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"on ML start," "on ML stop," "is ML detected," and "certainty %" blocks to build your program.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184541" y="2609353"/>
            <a:ext cx="4004119" cy="2411555"/>
          </a:xfrm>
          <a:prstGeom prst="roundRect">
            <a:avLst>
              <a:gd name="adj" fmla="val 2038"/>
            </a:avLst>
          </a:prstGeom>
          <a:solidFill>
            <a:srgbClr val="484B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460994" y="28520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Download and Run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460995" y="3342484"/>
            <a:ext cx="3388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Transfer your model and code to the micro:bit V2. Use it anywhere, away from your computer.</a:t>
            </a:r>
            <a:endParaRPr lang="en-US" sz="17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C361C4-5B80-0BF8-DA1B-12793C3B4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287" y="5738140"/>
            <a:ext cx="6219825" cy="19145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7CB14A-8987-EAA7-C49F-4D6BE4B223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0040" y="7351700"/>
            <a:ext cx="2328874" cy="877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383</Words>
  <Application>Microsoft Office PowerPoint</Application>
  <PresentationFormat>Custom</PresentationFormat>
  <Paragraphs>73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Roboto Bold</vt:lpstr>
      <vt:lpstr>Arial</vt:lpstr>
      <vt:lpstr>IBM Plex Sans Medium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Rankin, Sarah (EECD/EDPE)</cp:lastModifiedBy>
  <cp:revision>3</cp:revision>
  <dcterms:created xsi:type="dcterms:W3CDTF">2025-05-08T11:38:05Z</dcterms:created>
  <dcterms:modified xsi:type="dcterms:W3CDTF">2025-10-31T13:30:41Z</dcterms:modified>
</cp:coreProperties>
</file>