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rimo" panose="020B0604020202020204" charset="0"/>
      <p:regular r:id="rId15"/>
    </p:embeddedFont>
    <p:embeddedFont>
      <p:font typeface="Arimo Bold" panose="020B0604020202020204" charset="0"/>
      <p:regular r:id="rId16"/>
    </p:embeddedFont>
    <p:embeddedFont>
      <p:font typeface="Pattanakarn" panose="020B0604020202020204" charset="-34"/>
      <p:regular r:id="rId17"/>
    </p:embeddedFont>
    <p:embeddedFont>
      <p:font typeface="Pattanakarn Medium" panose="020B0604020202020204" charset="-34"/>
      <p:regular r:id="rId18"/>
    </p:embeddedFont>
    <p:embeddedFont>
      <p:font typeface="Pattanakarn Medium Italics" panose="020B0604020202020204" charset="-3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20" y="4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N971nTERz1k?start=2&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jpe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2766" t="-22933" r="-8091" b="-20217"/>
            </a:stretch>
          </a:blipFill>
        </p:spPr>
        <p:txBody>
          <a:bodyPr/>
          <a:lstStyle/>
          <a:p>
            <a:endParaRPr lang="en-US"/>
          </a:p>
        </p:txBody>
      </p:sp>
      <p:sp>
        <p:nvSpPr>
          <p:cNvPr id="3" name="Freeform 3"/>
          <p:cNvSpPr/>
          <p:nvPr/>
        </p:nvSpPr>
        <p:spPr>
          <a:xfrm>
            <a:off x="903402" y="-476307"/>
            <a:ext cx="7640983" cy="11239613"/>
          </a:xfrm>
          <a:custGeom>
            <a:avLst/>
            <a:gdLst/>
            <a:ahLst/>
            <a:cxnLst/>
            <a:rect l="l" t="t" r="r" b="b"/>
            <a:pathLst>
              <a:path w="7640983" h="11239613">
                <a:moveTo>
                  <a:pt x="0" y="0"/>
                </a:moveTo>
                <a:lnTo>
                  <a:pt x="7640983" y="0"/>
                </a:lnTo>
                <a:lnTo>
                  <a:pt x="7640983" y="11239614"/>
                </a:lnTo>
                <a:lnTo>
                  <a:pt x="0" y="11239614"/>
                </a:lnTo>
                <a:lnTo>
                  <a:pt x="0" y="0"/>
                </a:lnTo>
                <a:close/>
              </a:path>
            </a:pathLst>
          </a:custGeom>
          <a:blipFill>
            <a:blip r:embed="rId3"/>
            <a:stretch>
              <a:fillRect r="-115525"/>
            </a:stretch>
          </a:blipFill>
        </p:spPr>
        <p:txBody>
          <a:bodyPr/>
          <a:lstStyle/>
          <a:p>
            <a:endParaRPr lang="en-US"/>
          </a:p>
        </p:txBody>
      </p:sp>
      <p:grpSp>
        <p:nvGrpSpPr>
          <p:cNvPr id="4" name="Group 4"/>
          <p:cNvGrpSpPr/>
          <p:nvPr/>
        </p:nvGrpSpPr>
        <p:grpSpPr>
          <a:xfrm>
            <a:off x="-5382595" y="0"/>
            <a:ext cx="14069492" cy="10287000"/>
            <a:chOff x="0" y="0"/>
            <a:chExt cx="3705545" cy="2709333"/>
          </a:xfrm>
        </p:grpSpPr>
        <p:sp>
          <p:nvSpPr>
            <p:cNvPr id="5" name="Freeform 5"/>
            <p:cNvSpPr/>
            <p:nvPr/>
          </p:nvSpPr>
          <p:spPr>
            <a:xfrm>
              <a:off x="0" y="0"/>
              <a:ext cx="3705545" cy="2709333"/>
            </a:xfrm>
            <a:custGeom>
              <a:avLst/>
              <a:gdLst/>
              <a:ahLst/>
              <a:cxnLst/>
              <a:rect l="l" t="t" r="r" b="b"/>
              <a:pathLst>
                <a:path w="3705545" h="2709333">
                  <a:moveTo>
                    <a:pt x="0" y="0"/>
                  </a:moveTo>
                  <a:lnTo>
                    <a:pt x="3705545" y="0"/>
                  </a:lnTo>
                  <a:lnTo>
                    <a:pt x="3705545" y="2709333"/>
                  </a:lnTo>
                  <a:lnTo>
                    <a:pt x="0" y="2709333"/>
                  </a:lnTo>
                  <a:close/>
                </a:path>
              </a:pathLst>
            </a:custGeom>
            <a:gradFill rotWithShape="1">
              <a:gsLst>
                <a:gs pos="0">
                  <a:srgbClr val="0A1926">
                    <a:alpha val="100000"/>
                  </a:srgbClr>
                </a:gs>
                <a:gs pos="33333">
                  <a:srgbClr val="0A1926">
                    <a:alpha val="100000"/>
                  </a:srgbClr>
                </a:gs>
                <a:gs pos="66667">
                  <a:srgbClr val="0A1926">
                    <a:alpha val="87000"/>
                  </a:srgbClr>
                </a:gs>
                <a:gs pos="100000">
                  <a:srgbClr val="0A1926">
                    <a:alpha val="0"/>
                  </a:srgbClr>
                </a:gs>
              </a:gsLst>
              <a:lin ang="0"/>
            </a:gradFill>
            <a:ln cap="sq">
              <a:noFill/>
              <a:prstDash val="solid"/>
              <a:miter/>
            </a:ln>
          </p:spPr>
          <p:txBody>
            <a:bodyPr/>
            <a:lstStyle/>
            <a:p>
              <a:endParaRPr lang="en-US"/>
            </a:p>
          </p:txBody>
        </p:sp>
        <p:sp>
          <p:nvSpPr>
            <p:cNvPr id="6" name="TextBox 6"/>
            <p:cNvSpPr txBox="1"/>
            <p:nvPr/>
          </p:nvSpPr>
          <p:spPr>
            <a:xfrm>
              <a:off x="0" y="-38100"/>
              <a:ext cx="3705545" cy="274743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723893" y="-3984464"/>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757982" y="6364828"/>
            <a:ext cx="6395998" cy="6905261"/>
          </a:xfrm>
          <a:custGeom>
            <a:avLst/>
            <a:gdLst/>
            <a:ahLst/>
            <a:cxnLst/>
            <a:rect l="l" t="t" r="r" b="b"/>
            <a:pathLst>
              <a:path w="6395998" h="6905261">
                <a:moveTo>
                  <a:pt x="0" y="0"/>
                </a:moveTo>
                <a:lnTo>
                  <a:pt x="6395997" y="0"/>
                </a:lnTo>
                <a:lnTo>
                  <a:pt x="6395997" y="6905261"/>
                </a:lnTo>
                <a:lnTo>
                  <a:pt x="0" y="690526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211621" y="2233361"/>
            <a:ext cx="9425358" cy="2103468"/>
          </a:xfrm>
          <a:prstGeom prst="rect">
            <a:avLst/>
          </a:prstGeom>
        </p:spPr>
        <p:txBody>
          <a:bodyPr lIns="0" tIns="0" rIns="0" bIns="0" rtlCol="0" anchor="t">
            <a:spAutoFit/>
          </a:bodyPr>
          <a:lstStyle/>
          <a:p>
            <a:pPr algn="l">
              <a:lnSpc>
                <a:spcPts val="8485"/>
              </a:lnSpc>
            </a:pPr>
            <a:r>
              <a:rPr lang="en-US" sz="6061" b="1" i="1">
                <a:solidFill>
                  <a:srgbClr val="FFFFFF"/>
                </a:solidFill>
                <a:latin typeface="Pattanakarn Medium Italics"/>
                <a:ea typeface="Pattanakarn Medium Italics"/>
                <a:cs typeface="Pattanakarn Medium Italics"/>
                <a:sym typeface="Pattanakarn Medium Italics"/>
              </a:rPr>
              <a:t>SECURE </a:t>
            </a:r>
          </a:p>
          <a:p>
            <a:pPr algn="l">
              <a:lnSpc>
                <a:spcPts val="8485"/>
              </a:lnSpc>
              <a:spcBef>
                <a:spcPct val="0"/>
              </a:spcBef>
            </a:pPr>
            <a:r>
              <a:rPr lang="en-US" sz="6061" b="1" i="1">
                <a:solidFill>
                  <a:srgbClr val="FFFFFF"/>
                </a:solidFill>
                <a:latin typeface="Pattanakarn Medium Italics"/>
                <a:ea typeface="Pattanakarn Medium Italics"/>
                <a:cs typeface="Pattanakarn Medium Italics"/>
                <a:sym typeface="Pattanakarn Medium Italics"/>
              </a:rPr>
              <a:t>STRUCTURES</a:t>
            </a:r>
          </a:p>
        </p:txBody>
      </p:sp>
      <p:sp>
        <p:nvSpPr>
          <p:cNvPr id="10" name="TextBox 10"/>
          <p:cNvSpPr txBox="1"/>
          <p:nvPr/>
        </p:nvSpPr>
        <p:spPr>
          <a:xfrm>
            <a:off x="1211621" y="4647586"/>
            <a:ext cx="4615876" cy="1688811"/>
          </a:xfrm>
          <a:prstGeom prst="rect">
            <a:avLst/>
          </a:prstGeom>
        </p:spPr>
        <p:txBody>
          <a:bodyPr lIns="0" tIns="0" rIns="0" bIns="0" rtlCol="0" anchor="t">
            <a:spAutoFit/>
          </a:bodyPr>
          <a:lstStyle/>
          <a:p>
            <a:pPr algn="l">
              <a:lnSpc>
                <a:spcPts val="4565"/>
              </a:lnSpc>
              <a:spcBef>
                <a:spcPct val="0"/>
              </a:spcBef>
            </a:pPr>
            <a:r>
              <a:rPr lang="en-US" sz="3261" b="1" i="1">
                <a:solidFill>
                  <a:srgbClr val="37D0DF"/>
                </a:solidFill>
                <a:latin typeface="Pattanakarn Medium Italics"/>
                <a:ea typeface="Pattanakarn Medium Italics"/>
                <a:cs typeface="Pattanakarn Medium Italics"/>
                <a:sym typeface="Pattanakarn Medium Italics"/>
              </a:rPr>
              <a:t>CYBERSECURITY BUILDING CHALLENGE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985124" y="6714097"/>
            <a:ext cx="6204481" cy="6698495"/>
          </a:xfrm>
          <a:custGeom>
            <a:avLst/>
            <a:gdLst/>
            <a:ahLst/>
            <a:cxnLst/>
            <a:rect l="l" t="t" r="r" b="b"/>
            <a:pathLst>
              <a:path w="6204481" h="6698495">
                <a:moveTo>
                  <a:pt x="0" y="0"/>
                </a:moveTo>
                <a:lnTo>
                  <a:pt x="6204481" y="0"/>
                </a:lnTo>
                <a:lnTo>
                  <a:pt x="6204481"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381000" y="-2979202"/>
            <a:ext cx="19640620" cy="13266202"/>
          </a:xfrm>
          <a:custGeom>
            <a:avLst/>
            <a:gdLst/>
            <a:ahLst/>
            <a:cxnLst/>
            <a:rect l="l" t="t" r="r" b="b"/>
            <a:pathLst>
              <a:path w="19589975" h="13266202">
                <a:moveTo>
                  <a:pt x="0" y="0"/>
                </a:moveTo>
                <a:lnTo>
                  <a:pt x="19589974" y="0"/>
                </a:lnTo>
                <a:lnTo>
                  <a:pt x="19589974" y="13266202"/>
                </a:lnTo>
                <a:lnTo>
                  <a:pt x="0" y="13266202"/>
                </a:lnTo>
                <a:lnTo>
                  <a:pt x="0" y="0"/>
                </a:lnTo>
                <a:close/>
              </a:path>
            </a:pathLst>
          </a:custGeom>
          <a:blipFill>
            <a:blip r:embed="rId3">
              <a:alphaModFix amt="55000"/>
            </a:blip>
            <a:stretch>
              <a:fillRect l="-3113" r="-3113"/>
            </a:stretch>
          </a:blipFill>
        </p:spPr>
        <p:txBody>
          <a:bodyPr/>
          <a:lstStyle/>
          <a:p>
            <a:endParaRPr lang="en-US"/>
          </a:p>
        </p:txBody>
      </p:sp>
      <p:sp>
        <p:nvSpPr>
          <p:cNvPr id="6" name="Freeform 6"/>
          <p:cNvSpPr/>
          <p:nvPr/>
        </p:nvSpPr>
        <p:spPr>
          <a:xfrm>
            <a:off x="9792148" y="3067886"/>
            <a:ext cx="7467152" cy="6190414"/>
          </a:xfrm>
          <a:custGeom>
            <a:avLst/>
            <a:gdLst/>
            <a:ahLst/>
            <a:cxnLst/>
            <a:rect l="l" t="t" r="r" b="b"/>
            <a:pathLst>
              <a:path w="7467152" h="6190414">
                <a:moveTo>
                  <a:pt x="0" y="0"/>
                </a:moveTo>
                <a:lnTo>
                  <a:pt x="7467152" y="0"/>
                </a:lnTo>
                <a:lnTo>
                  <a:pt x="7467152" y="6190414"/>
                </a:lnTo>
                <a:lnTo>
                  <a:pt x="0" y="6190414"/>
                </a:lnTo>
                <a:lnTo>
                  <a:pt x="0" y="0"/>
                </a:lnTo>
                <a:close/>
              </a:path>
            </a:pathLst>
          </a:custGeom>
          <a:blipFill>
            <a:blip r:embed="rId4"/>
            <a:stretch>
              <a:fillRect l="-42934"/>
            </a:stretch>
          </a:blipFill>
        </p:spPr>
        <p:txBody>
          <a:bodyPr/>
          <a:lstStyle/>
          <a:p>
            <a:endParaRPr lang="en-US"/>
          </a:p>
        </p:txBody>
      </p:sp>
      <p:sp>
        <p:nvSpPr>
          <p:cNvPr id="7" name="Freeform 7"/>
          <p:cNvSpPr/>
          <p:nvPr/>
        </p:nvSpPr>
        <p:spPr>
          <a:xfrm>
            <a:off x="2542478" y="5143500"/>
            <a:ext cx="5486400" cy="4114800"/>
          </a:xfrm>
          <a:custGeom>
            <a:avLst/>
            <a:gdLst/>
            <a:ahLst/>
            <a:cxnLst/>
            <a:rect l="l" t="t" r="r" b="b"/>
            <a:pathLst>
              <a:path w="5486400" h="4114800">
                <a:moveTo>
                  <a:pt x="0" y="0"/>
                </a:moveTo>
                <a:lnTo>
                  <a:pt x="5486400" y="0"/>
                </a:lnTo>
                <a:lnTo>
                  <a:pt x="5486400" y="4114800"/>
                </a:lnTo>
                <a:lnTo>
                  <a:pt x="0" y="411480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852051" y="857250"/>
            <a:ext cx="9182719" cy="3089704"/>
          </a:xfrm>
          <a:prstGeom prst="rect">
            <a:avLst/>
          </a:prstGeom>
        </p:spPr>
        <p:txBody>
          <a:bodyPr lIns="0" tIns="0" rIns="0" bIns="0" rtlCol="0" anchor="t">
            <a:spAutoFit/>
          </a:bodyPr>
          <a:lstStyle/>
          <a:p>
            <a:pPr algn="l">
              <a:lnSpc>
                <a:spcPts val="12372"/>
              </a:lnSpc>
              <a:spcBef>
                <a:spcPct val="0"/>
              </a:spcBef>
            </a:pPr>
            <a:r>
              <a:rPr lang="en-US" sz="8837">
                <a:solidFill>
                  <a:srgbClr val="37D0DF"/>
                </a:solidFill>
                <a:latin typeface="Pattanakarn"/>
                <a:ea typeface="Pattanakarn"/>
                <a:cs typeface="Pattanakarn"/>
                <a:sym typeface="Pattanakarn"/>
              </a:rPr>
              <a:t>PLAN YOUR DESIGN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985124" y="6714097"/>
            <a:ext cx="6204481" cy="6698495"/>
          </a:xfrm>
          <a:custGeom>
            <a:avLst/>
            <a:gdLst/>
            <a:ahLst/>
            <a:cxnLst/>
            <a:rect l="l" t="t" r="r" b="b"/>
            <a:pathLst>
              <a:path w="6204481" h="6698495">
                <a:moveTo>
                  <a:pt x="0" y="0"/>
                </a:moveTo>
                <a:lnTo>
                  <a:pt x="6204481" y="0"/>
                </a:lnTo>
                <a:lnTo>
                  <a:pt x="6204481"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AutoShape 4"/>
          <p:cNvSpPr/>
          <p:nvPr/>
        </p:nvSpPr>
        <p:spPr>
          <a:xfrm flipH="1">
            <a:off x="1047750" y="3517399"/>
            <a:ext cx="0" cy="3349098"/>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330355" y="-2979202"/>
            <a:ext cx="19589975" cy="13266202"/>
          </a:xfrm>
          <a:custGeom>
            <a:avLst/>
            <a:gdLst/>
            <a:ahLst/>
            <a:cxnLst/>
            <a:rect l="l" t="t" r="r" b="b"/>
            <a:pathLst>
              <a:path w="19589975" h="13266202">
                <a:moveTo>
                  <a:pt x="0" y="0"/>
                </a:moveTo>
                <a:lnTo>
                  <a:pt x="19589974" y="0"/>
                </a:lnTo>
                <a:lnTo>
                  <a:pt x="19589974" y="13266202"/>
                </a:lnTo>
                <a:lnTo>
                  <a:pt x="0" y="13266202"/>
                </a:lnTo>
                <a:lnTo>
                  <a:pt x="0" y="0"/>
                </a:lnTo>
                <a:close/>
              </a:path>
            </a:pathLst>
          </a:custGeom>
          <a:blipFill>
            <a:blip r:embed="rId3">
              <a:alphaModFix amt="55000"/>
            </a:blip>
            <a:stretch>
              <a:fillRect l="-3113" r="-3113"/>
            </a:stretch>
          </a:blipFill>
        </p:spPr>
        <p:txBody>
          <a:bodyPr/>
          <a:lstStyle/>
          <a:p>
            <a:endParaRPr lang="en-US"/>
          </a:p>
        </p:txBody>
      </p:sp>
      <p:sp>
        <p:nvSpPr>
          <p:cNvPr id="6" name="Freeform 6"/>
          <p:cNvSpPr/>
          <p:nvPr/>
        </p:nvSpPr>
        <p:spPr>
          <a:xfrm>
            <a:off x="1028700" y="2784770"/>
            <a:ext cx="4717460" cy="4717460"/>
          </a:xfrm>
          <a:custGeom>
            <a:avLst/>
            <a:gdLst/>
            <a:ahLst/>
            <a:cxnLst/>
            <a:rect l="l" t="t" r="r" b="b"/>
            <a:pathLst>
              <a:path w="4717460" h="4717460">
                <a:moveTo>
                  <a:pt x="0" y="0"/>
                </a:moveTo>
                <a:lnTo>
                  <a:pt x="4717460" y="0"/>
                </a:lnTo>
                <a:lnTo>
                  <a:pt x="4717460" y="4717460"/>
                </a:lnTo>
                <a:lnTo>
                  <a:pt x="0" y="4717460"/>
                </a:lnTo>
                <a:lnTo>
                  <a:pt x="0" y="0"/>
                </a:lnTo>
                <a:close/>
              </a:path>
            </a:pathLst>
          </a:custGeom>
          <a:blipFill>
            <a:blip r:embed="rId4"/>
            <a:stretch>
              <a:fillRect/>
            </a:stretch>
          </a:blipFill>
          <a:ln w="133350" cap="sq">
            <a:solidFill>
              <a:srgbClr val="FFFFFF"/>
            </a:solidFill>
            <a:prstDash val="solid"/>
            <a:miter/>
          </a:ln>
        </p:spPr>
        <p:txBody>
          <a:bodyPr/>
          <a:lstStyle/>
          <a:p>
            <a:endParaRPr lang="en-US"/>
          </a:p>
        </p:txBody>
      </p:sp>
      <p:sp>
        <p:nvSpPr>
          <p:cNvPr id="7" name="Freeform 7"/>
          <p:cNvSpPr/>
          <p:nvPr/>
        </p:nvSpPr>
        <p:spPr>
          <a:xfrm>
            <a:off x="6785270" y="4540840"/>
            <a:ext cx="4717460" cy="4717460"/>
          </a:xfrm>
          <a:custGeom>
            <a:avLst/>
            <a:gdLst/>
            <a:ahLst/>
            <a:cxnLst/>
            <a:rect l="l" t="t" r="r" b="b"/>
            <a:pathLst>
              <a:path w="4717460" h="4717460">
                <a:moveTo>
                  <a:pt x="0" y="0"/>
                </a:moveTo>
                <a:lnTo>
                  <a:pt x="4717460" y="0"/>
                </a:lnTo>
                <a:lnTo>
                  <a:pt x="4717460" y="4717460"/>
                </a:lnTo>
                <a:lnTo>
                  <a:pt x="0" y="4717460"/>
                </a:lnTo>
                <a:lnTo>
                  <a:pt x="0" y="0"/>
                </a:lnTo>
                <a:close/>
              </a:path>
            </a:pathLst>
          </a:custGeom>
          <a:blipFill>
            <a:blip r:embed="rId5"/>
            <a:stretch>
              <a:fillRect/>
            </a:stretch>
          </a:blipFill>
          <a:ln w="133350" cap="sq">
            <a:solidFill>
              <a:srgbClr val="FFFFFF"/>
            </a:solidFill>
            <a:prstDash val="solid"/>
            <a:miter/>
          </a:ln>
        </p:spPr>
        <p:txBody>
          <a:bodyPr/>
          <a:lstStyle/>
          <a:p>
            <a:endParaRPr lang="en-US"/>
          </a:p>
        </p:txBody>
      </p:sp>
      <p:sp>
        <p:nvSpPr>
          <p:cNvPr id="8" name="Freeform 8"/>
          <p:cNvSpPr/>
          <p:nvPr/>
        </p:nvSpPr>
        <p:spPr>
          <a:xfrm>
            <a:off x="12541840" y="3517399"/>
            <a:ext cx="4717460" cy="4717460"/>
          </a:xfrm>
          <a:custGeom>
            <a:avLst/>
            <a:gdLst/>
            <a:ahLst/>
            <a:cxnLst/>
            <a:rect l="l" t="t" r="r" b="b"/>
            <a:pathLst>
              <a:path w="4717460" h="4717460">
                <a:moveTo>
                  <a:pt x="0" y="0"/>
                </a:moveTo>
                <a:lnTo>
                  <a:pt x="4717460" y="0"/>
                </a:lnTo>
                <a:lnTo>
                  <a:pt x="4717460" y="4717460"/>
                </a:lnTo>
                <a:lnTo>
                  <a:pt x="0" y="4717460"/>
                </a:lnTo>
                <a:lnTo>
                  <a:pt x="0" y="0"/>
                </a:lnTo>
                <a:close/>
              </a:path>
            </a:pathLst>
          </a:custGeom>
          <a:blipFill>
            <a:blip r:embed="rId6"/>
            <a:stretch>
              <a:fillRect/>
            </a:stretch>
          </a:blipFill>
          <a:ln w="152400" cap="sq">
            <a:solidFill>
              <a:srgbClr val="FFFFFF"/>
            </a:solidFill>
            <a:prstDash val="solid"/>
            <a:miter/>
          </a:ln>
        </p:spPr>
        <p:txBody>
          <a:bodyPr/>
          <a:lstStyle/>
          <a:p>
            <a:endParaRPr lang="en-US"/>
          </a:p>
        </p:txBody>
      </p:sp>
      <p:sp>
        <p:nvSpPr>
          <p:cNvPr id="9" name="TextBox 9"/>
          <p:cNvSpPr txBox="1"/>
          <p:nvPr/>
        </p:nvSpPr>
        <p:spPr>
          <a:xfrm>
            <a:off x="852051" y="857250"/>
            <a:ext cx="7792675" cy="1518538"/>
          </a:xfrm>
          <a:prstGeom prst="rect">
            <a:avLst/>
          </a:prstGeom>
        </p:spPr>
        <p:txBody>
          <a:bodyPr lIns="0" tIns="0" rIns="0" bIns="0" rtlCol="0" anchor="t">
            <a:spAutoFit/>
          </a:bodyPr>
          <a:lstStyle/>
          <a:p>
            <a:pPr algn="l">
              <a:lnSpc>
                <a:spcPts val="12376"/>
              </a:lnSpc>
              <a:spcBef>
                <a:spcPct val="0"/>
              </a:spcBef>
            </a:pPr>
            <a:r>
              <a:rPr lang="en-US" sz="8840">
                <a:solidFill>
                  <a:srgbClr val="37D0DF"/>
                </a:solidFill>
                <a:latin typeface="Pattanakarn"/>
                <a:ea typeface="Pattanakarn"/>
                <a:cs typeface="Pattanakarn"/>
                <a:sym typeface="Pattanakarn"/>
              </a:rPr>
              <a:t>BUILD! </a:t>
            </a:r>
          </a:p>
        </p:txBody>
      </p:sp>
      <p:sp>
        <p:nvSpPr>
          <p:cNvPr id="10" name="TextBox 10"/>
          <p:cNvSpPr txBox="1"/>
          <p:nvPr/>
        </p:nvSpPr>
        <p:spPr>
          <a:xfrm>
            <a:off x="6785270" y="9406892"/>
            <a:ext cx="12802445" cy="880108"/>
          </a:xfrm>
          <a:prstGeom prst="rect">
            <a:avLst/>
          </a:prstGeom>
        </p:spPr>
        <p:txBody>
          <a:bodyPr lIns="0" tIns="0" rIns="0" bIns="0" rtlCol="0" anchor="t">
            <a:spAutoFit/>
          </a:bodyPr>
          <a:lstStyle/>
          <a:p>
            <a:pPr algn="l">
              <a:lnSpc>
                <a:spcPts val="7140"/>
              </a:lnSpc>
              <a:spcBef>
                <a:spcPct val="0"/>
              </a:spcBef>
            </a:pPr>
            <a:r>
              <a:rPr lang="en-US" sz="5100">
                <a:solidFill>
                  <a:srgbClr val="37D0DF"/>
                </a:solidFill>
                <a:latin typeface="Pattanakarn"/>
                <a:ea typeface="Pattanakarn"/>
                <a:cs typeface="Pattanakarn"/>
                <a:sym typeface="Pattanakarn"/>
              </a:rPr>
              <a:t>REVIEW SAFETY PROTOCOLS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162922" y="7888576"/>
            <a:ext cx="4476519" cy="4832949"/>
          </a:xfrm>
          <a:custGeom>
            <a:avLst/>
            <a:gdLst/>
            <a:ahLst/>
            <a:cxnLst/>
            <a:rect l="l" t="t" r="r" b="b"/>
            <a:pathLst>
              <a:path w="4476519" h="4832949">
                <a:moveTo>
                  <a:pt x="0" y="0"/>
                </a:moveTo>
                <a:lnTo>
                  <a:pt x="4476519" y="0"/>
                </a:lnTo>
                <a:lnTo>
                  <a:pt x="4476519" y="4832949"/>
                </a:lnTo>
                <a:lnTo>
                  <a:pt x="0" y="48329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4210493" y="1758775"/>
            <a:ext cx="9693974" cy="6402666"/>
          </a:xfrm>
          <a:custGeom>
            <a:avLst/>
            <a:gdLst/>
            <a:ahLst/>
            <a:cxnLst/>
            <a:rect l="l" t="t" r="r" b="b"/>
            <a:pathLst>
              <a:path w="9693974" h="6402666">
                <a:moveTo>
                  <a:pt x="0" y="0"/>
                </a:moveTo>
                <a:lnTo>
                  <a:pt x="9693974" y="0"/>
                </a:lnTo>
                <a:lnTo>
                  <a:pt x="9693974" y="6402666"/>
                </a:lnTo>
                <a:lnTo>
                  <a:pt x="0" y="6402666"/>
                </a:lnTo>
                <a:lnTo>
                  <a:pt x="0" y="0"/>
                </a:lnTo>
                <a:close/>
              </a:path>
            </a:pathLst>
          </a:custGeom>
          <a:blipFill>
            <a:blip r:embed="rId3"/>
            <a:stretch>
              <a:fillRect t="-514" b="-514"/>
            </a:stretch>
          </a:blipFill>
        </p:spPr>
        <p:txBody>
          <a:bodyPr/>
          <a:lstStyle/>
          <a:p>
            <a:endParaRPr lang="en-US"/>
          </a:p>
        </p:txBody>
      </p:sp>
      <p:sp>
        <p:nvSpPr>
          <p:cNvPr id="5" name="TextBox 5"/>
          <p:cNvSpPr txBox="1"/>
          <p:nvPr/>
        </p:nvSpPr>
        <p:spPr>
          <a:xfrm>
            <a:off x="517515" y="323850"/>
            <a:ext cx="10245943" cy="1177290"/>
          </a:xfrm>
          <a:prstGeom prst="rect">
            <a:avLst/>
          </a:prstGeom>
        </p:spPr>
        <p:txBody>
          <a:bodyPr lIns="0" tIns="0" rIns="0" bIns="0" rtlCol="0" anchor="t">
            <a:spAutoFit/>
          </a:bodyPr>
          <a:lstStyle/>
          <a:p>
            <a:pPr algn="l">
              <a:lnSpc>
                <a:spcPts val="9660"/>
              </a:lnSpc>
              <a:spcBef>
                <a:spcPct val="0"/>
              </a:spcBef>
            </a:pPr>
            <a:r>
              <a:rPr lang="en-US" sz="6900">
                <a:solidFill>
                  <a:srgbClr val="37D0DF"/>
                </a:solidFill>
                <a:latin typeface="Pattanakarn"/>
                <a:ea typeface="Pattanakarn"/>
                <a:cs typeface="Pattanakarn"/>
                <a:sym typeface="Pattanakarn"/>
              </a:rPr>
              <a:t>SHARE AND TEST</a:t>
            </a:r>
          </a:p>
        </p:txBody>
      </p:sp>
      <p:sp>
        <p:nvSpPr>
          <p:cNvPr id="6" name="TextBox 6"/>
          <p:cNvSpPr txBox="1"/>
          <p:nvPr/>
        </p:nvSpPr>
        <p:spPr>
          <a:xfrm>
            <a:off x="7396394" y="7821901"/>
            <a:ext cx="9862906" cy="2683211"/>
          </a:xfrm>
          <a:prstGeom prst="rect">
            <a:avLst/>
          </a:prstGeom>
        </p:spPr>
        <p:txBody>
          <a:bodyPr lIns="0" tIns="0" rIns="0" bIns="0" rtlCol="0" anchor="t">
            <a:spAutoFit/>
          </a:bodyPr>
          <a:lstStyle/>
          <a:p>
            <a:pPr algn="l">
              <a:lnSpc>
                <a:spcPts val="4252"/>
              </a:lnSpc>
            </a:pPr>
            <a:endParaRPr/>
          </a:p>
          <a:p>
            <a:pPr marL="655802" lvl="1" indent="-327901" algn="l">
              <a:lnSpc>
                <a:spcPts val="4252"/>
              </a:lnSpc>
              <a:buFont typeface="Arial"/>
              <a:buChar char="•"/>
            </a:pPr>
            <a:r>
              <a:rPr lang="en-US" sz="3037">
                <a:solidFill>
                  <a:srgbClr val="37D0DF"/>
                </a:solidFill>
                <a:latin typeface="Pattanakarn"/>
                <a:ea typeface="Pattanakarn"/>
                <a:cs typeface="Pattanakarn"/>
                <a:sym typeface="Pattanakarn"/>
              </a:rPr>
              <a:t>ONE STRENGTH </a:t>
            </a:r>
          </a:p>
          <a:p>
            <a:pPr marL="655802" lvl="1" indent="-327901" algn="l">
              <a:lnSpc>
                <a:spcPts val="4252"/>
              </a:lnSpc>
              <a:buFont typeface="Arial"/>
              <a:buChar char="•"/>
            </a:pPr>
            <a:r>
              <a:rPr lang="en-US" sz="3037">
                <a:solidFill>
                  <a:srgbClr val="37D0DF"/>
                </a:solidFill>
                <a:latin typeface="Pattanakarn"/>
                <a:ea typeface="Pattanakarn"/>
                <a:cs typeface="Pattanakarn"/>
                <a:sym typeface="Pattanakarn"/>
              </a:rPr>
              <a:t>ONE VULNERABILITY </a:t>
            </a:r>
          </a:p>
          <a:p>
            <a:pPr marL="655802" lvl="1" indent="-327901" algn="l">
              <a:lnSpc>
                <a:spcPts val="4252"/>
              </a:lnSpc>
              <a:buFont typeface="Arial"/>
              <a:buChar char="•"/>
            </a:pPr>
            <a:r>
              <a:rPr lang="en-US" sz="3037">
                <a:solidFill>
                  <a:srgbClr val="37D0DF"/>
                </a:solidFill>
                <a:latin typeface="Pattanakarn"/>
                <a:ea typeface="Pattanakarn"/>
                <a:cs typeface="Pattanakarn"/>
                <a:sym typeface="Pattanakarn"/>
              </a:rPr>
              <a:t>ONE SUGGESTED IMPROVEMENT </a:t>
            </a:r>
          </a:p>
          <a:p>
            <a:pPr algn="l">
              <a:lnSpc>
                <a:spcPts val="4252"/>
              </a:lnSpc>
              <a:spcBef>
                <a:spcPct val="0"/>
              </a:spcBef>
            </a:pPr>
            <a:endParaRPr lang="en-US" sz="3037">
              <a:solidFill>
                <a:srgbClr val="37D0DF"/>
              </a:solidFill>
              <a:latin typeface="Pattanakarn"/>
              <a:ea typeface="Pattanakarn"/>
              <a:cs typeface="Pattanakarn"/>
              <a:sym typeface="Pattanakarn"/>
            </a:endParaRPr>
          </a:p>
        </p:txBody>
      </p:sp>
      <p:sp>
        <p:nvSpPr>
          <p:cNvPr id="7" name="TextBox 7"/>
          <p:cNvSpPr txBox="1"/>
          <p:nvPr/>
        </p:nvSpPr>
        <p:spPr>
          <a:xfrm>
            <a:off x="3371034" y="8689258"/>
            <a:ext cx="7392424" cy="919922"/>
          </a:xfrm>
          <a:prstGeom prst="rect">
            <a:avLst/>
          </a:prstGeom>
        </p:spPr>
        <p:txBody>
          <a:bodyPr lIns="0" tIns="0" rIns="0" bIns="0" rtlCol="0" anchor="t">
            <a:spAutoFit/>
          </a:bodyPr>
          <a:lstStyle/>
          <a:p>
            <a:pPr algn="l">
              <a:lnSpc>
                <a:spcPts val="7575"/>
              </a:lnSpc>
              <a:spcBef>
                <a:spcPct val="0"/>
              </a:spcBef>
            </a:pPr>
            <a:r>
              <a:rPr lang="en-US" sz="5411">
                <a:solidFill>
                  <a:srgbClr val="37D0DF"/>
                </a:solidFill>
                <a:latin typeface="Pattanakarn"/>
                <a:ea typeface="Pattanakarn"/>
                <a:cs typeface="Pattanakarn"/>
                <a:sym typeface="Pattanakarn"/>
              </a:rPr>
              <a:t>WHAT 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985124" y="6714097"/>
            <a:ext cx="6204481" cy="6698495"/>
          </a:xfrm>
          <a:custGeom>
            <a:avLst/>
            <a:gdLst/>
            <a:ahLst/>
            <a:cxnLst/>
            <a:rect l="l" t="t" r="r" b="b"/>
            <a:pathLst>
              <a:path w="6204481" h="6698495">
                <a:moveTo>
                  <a:pt x="0" y="0"/>
                </a:moveTo>
                <a:lnTo>
                  <a:pt x="6204481" y="0"/>
                </a:lnTo>
                <a:lnTo>
                  <a:pt x="6204481"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1261" y="0"/>
            <a:ext cx="18005477" cy="10518951"/>
          </a:xfrm>
          <a:custGeom>
            <a:avLst/>
            <a:gdLst/>
            <a:ahLst/>
            <a:cxnLst/>
            <a:rect l="l" t="t" r="r" b="b"/>
            <a:pathLst>
              <a:path w="19136061" h="12614451">
                <a:moveTo>
                  <a:pt x="0" y="0"/>
                </a:moveTo>
                <a:lnTo>
                  <a:pt x="19136061" y="0"/>
                </a:lnTo>
                <a:lnTo>
                  <a:pt x="19136061" y="12614451"/>
                </a:lnTo>
                <a:lnTo>
                  <a:pt x="0" y="12614451"/>
                </a:lnTo>
                <a:lnTo>
                  <a:pt x="0" y="0"/>
                </a:lnTo>
                <a:close/>
              </a:path>
            </a:pathLst>
          </a:custGeom>
          <a:blipFill>
            <a:blip r:embed="rId3">
              <a:alphaModFix amt="55000"/>
            </a:blip>
            <a:stretch>
              <a:fillRect l="-3933" t="-2780" r="-5220" b="-2780"/>
            </a:stretch>
          </a:blipFill>
        </p:spPr>
        <p:txBody>
          <a:bodyPr/>
          <a:lstStyle/>
          <a:p>
            <a:endParaRPr lang="en-US"/>
          </a:p>
        </p:txBody>
      </p:sp>
      <p:sp>
        <p:nvSpPr>
          <p:cNvPr id="5" name="TextBox 5"/>
          <p:cNvSpPr txBox="1"/>
          <p:nvPr/>
        </p:nvSpPr>
        <p:spPr>
          <a:xfrm>
            <a:off x="1279992" y="514227"/>
            <a:ext cx="12304808" cy="1293844"/>
          </a:xfrm>
          <a:prstGeom prst="rect">
            <a:avLst/>
          </a:prstGeom>
        </p:spPr>
        <p:txBody>
          <a:bodyPr lIns="0" tIns="0" rIns="0" bIns="0" rtlCol="0" anchor="t">
            <a:spAutoFit/>
          </a:bodyPr>
          <a:lstStyle/>
          <a:p>
            <a:pPr algn="l">
              <a:lnSpc>
                <a:spcPts val="10585"/>
              </a:lnSpc>
              <a:spcBef>
                <a:spcPct val="0"/>
              </a:spcBef>
            </a:pPr>
            <a:r>
              <a:rPr lang="en-US" sz="7561">
                <a:solidFill>
                  <a:srgbClr val="37D0DF"/>
                </a:solidFill>
                <a:latin typeface="Pattanakarn"/>
                <a:ea typeface="Pattanakarn"/>
                <a:cs typeface="Pattanakarn"/>
                <a:sym typeface="Pattanakarn"/>
              </a:rPr>
              <a:t>REFLECT</a:t>
            </a:r>
          </a:p>
        </p:txBody>
      </p:sp>
      <p:sp>
        <p:nvSpPr>
          <p:cNvPr id="6" name="TextBox 6"/>
          <p:cNvSpPr txBox="1"/>
          <p:nvPr/>
        </p:nvSpPr>
        <p:spPr>
          <a:xfrm>
            <a:off x="1279992" y="2327961"/>
            <a:ext cx="16807372" cy="7580630"/>
          </a:xfrm>
          <a:prstGeom prst="rect">
            <a:avLst/>
          </a:prstGeom>
        </p:spPr>
        <p:txBody>
          <a:bodyPr lIns="0" tIns="0" rIns="0" bIns="0" rtlCol="0" anchor="t">
            <a:spAutoFit/>
          </a:bodyPr>
          <a:lstStyle/>
          <a:p>
            <a:pPr algn="l">
              <a:lnSpc>
                <a:spcPts val="4029"/>
              </a:lnSpc>
            </a:pPr>
            <a:r>
              <a:rPr lang="en-US" sz="3099" b="1">
                <a:solidFill>
                  <a:srgbClr val="FFFFFF"/>
                </a:solidFill>
                <a:latin typeface="Arimo Bold"/>
                <a:ea typeface="Arimo Bold"/>
                <a:cs typeface="Arimo Bold"/>
                <a:sym typeface="Arimo Bold"/>
              </a:rPr>
              <a:t>Which security feature in your design do you think was the most effective at protecting the password? Why?</a:t>
            </a:r>
          </a:p>
          <a:p>
            <a:pPr algn="l">
              <a:lnSpc>
                <a:spcPts val="4029"/>
              </a:lnSpc>
            </a:pPr>
            <a:endParaRPr lang="en-US" sz="3099" b="1">
              <a:solidFill>
                <a:srgbClr val="FFFFFF"/>
              </a:solidFill>
              <a:latin typeface="Arimo Bold"/>
              <a:ea typeface="Arimo Bold"/>
              <a:cs typeface="Arimo Bold"/>
              <a:sym typeface="Arimo Bold"/>
            </a:endParaRPr>
          </a:p>
          <a:p>
            <a:pPr algn="l">
              <a:lnSpc>
                <a:spcPts val="4029"/>
              </a:lnSpc>
            </a:pPr>
            <a:r>
              <a:rPr lang="en-US" sz="3099" b="1">
                <a:solidFill>
                  <a:srgbClr val="FFFFFF"/>
                </a:solidFill>
                <a:latin typeface="Arimo Bold"/>
                <a:ea typeface="Arimo Bold"/>
                <a:cs typeface="Arimo Bold"/>
                <a:sym typeface="Arimo Bold"/>
              </a:rPr>
              <a:t>Where do you think your system was most vulnerable to attack? How might a hacker try to break in there?</a:t>
            </a:r>
          </a:p>
          <a:p>
            <a:pPr algn="l">
              <a:lnSpc>
                <a:spcPts val="4029"/>
              </a:lnSpc>
            </a:pPr>
            <a:endParaRPr lang="en-US" sz="3099" b="1">
              <a:solidFill>
                <a:srgbClr val="FFFFFF"/>
              </a:solidFill>
              <a:latin typeface="Arimo Bold"/>
              <a:ea typeface="Arimo Bold"/>
              <a:cs typeface="Arimo Bold"/>
              <a:sym typeface="Arimo Bold"/>
            </a:endParaRPr>
          </a:p>
          <a:p>
            <a:pPr algn="l">
              <a:lnSpc>
                <a:spcPts val="4029"/>
              </a:lnSpc>
            </a:pPr>
            <a:r>
              <a:rPr lang="en-US" sz="3099" b="1">
                <a:solidFill>
                  <a:srgbClr val="FFFFFF"/>
                </a:solidFill>
                <a:latin typeface="Arimo Bold"/>
                <a:ea typeface="Arimo Bold"/>
                <a:cs typeface="Arimo Bold"/>
                <a:sym typeface="Arimo Bold"/>
              </a:rPr>
              <a:t>How did building physical layers (like the firewall or encrypted compartment) help you understand digital security concepts?</a:t>
            </a:r>
          </a:p>
          <a:p>
            <a:pPr algn="l">
              <a:lnSpc>
                <a:spcPts val="4029"/>
              </a:lnSpc>
            </a:pPr>
            <a:endParaRPr lang="en-US" sz="3099" b="1">
              <a:solidFill>
                <a:srgbClr val="FFFFFF"/>
              </a:solidFill>
              <a:latin typeface="Arimo Bold"/>
              <a:ea typeface="Arimo Bold"/>
              <a:cs typeface="Arimo Bold"/>
              <a:sym typeface="Arimo Bold"/>
            </a:endParaRPr>
          </a:p>
          <a:p>
            <a:pPr algn="l">
              <a:lnSpc>
                <a:spcPts val="4029"/>
              </a:lnSpc>
            </a:pPr>
            <a:r>
              <a:rPr lang="en-US" sz="3099" b="1">
                <a:solidFill>
                  <a:srgbClr val="FFFFFF"/>
                </a:solidFill>
                <a:latin typeface="Arimo Bold"/>
                <a:ea typeface="Arimo Bold"/>
                <a:cs typeface="Arimo Bold"/>
                <a:sym typeface="Arimo Bold"/>
              </a:rPr>
              <a:t>What challenges did you face while designing or building your system, and how did you solve them?</a:t>
            </a:r>
          </a:p>
          <a:p>
            <a:pPr algn="l">
              <a:lnSpc>
                <a:spcPts val="4029"/>
              </a:lnSpc>
            </a:pPr>
            <a:endParaRPr lang="en-US" sz="3099" b="1">
              <a:solidFill>
                <a:srgbClr val="FFFFFF"/>
              </a:solidFill>
              <a:latin typeface="Arimo Bold"/>
              <a:ea typeface="Arimo Bold"/>
              <a:cs typeface="Arimo Bold"/>
              <a:sym typeface="Arimo Bold"/>
            </a:endParaRPr>
          </a:p>
          <a:p>
            <a:pPr algn="l">
              <a:lnSpc>
                <a:spcPts val="4029"/>
              </a:lnSpc>
            </a:pPr>
            <a:r>
              <a:rPr lang="en-US" sz="3099" b="1">
                <a:solidFill>
                  <a:srgbClr val="FFFFFF"/>
                </a:solidFill>
                <a:latin typeface="Arimo Bold"/>
                <a:ea typeface="Arimo Bold"/>
                <a:cs typeface="Arimo Bold"/>
                <a:sym typeface="Arimo Bold"/>
              </a:rPr>
              <a:t>If you were to improve your design, what would you add or change to make it stronger?</a:t>
            </a:r>
          </a:p>
          <a:p>
            <a:pPr algn="l">
              <a:lnSpc>
                <a:spcPts val="4029"/>
              </a:lnSpc>
            </a:pPr>
            <a:endParaRPr lang="en-US" sz="3099" b="1">
              <a:solidFill>
                <a:srgbClr val="FFFFFF"/>
              </a:solidFill>
              <a:latin typeface="Arimo Bold"/>
              <a:ea typeface="Arimo Bold"/>
              <a:cs typeface="Arimo Bold"/>
              <a:sym typeface="Arimo Bold"/>
            </a:endParaRPr>
          </a:p>
          <a:p>
            <a:pPr algn="l">
              <a:lnSpc>
                <a:spcPts val="4029"/>
              </a:lnSpc>
            </a:pPr>
            <a:endParaRPr lang="en-US" sz="3099" b="1">
              <a:solidFill>
                <a:srgbClr val="FFFFFF"/>
              </a:solidFill>
              <a:latin typeface="Arimo Bold"/>
              <a:ea typeface="Arimo Bold"/>
              <a:cs typeface="Arimo Bold"/>
              <a:sym typeface="Arim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14770394"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4227890" y="502022"/>
            <a:ext cx="6850052" cy="7395467"/>
          </a:xfrm>
          <a:custGeom>
            <a:avLst/>
            <a:gdLst/>
            <a:ahLst/>
            <a:cxnLst/>
            <a:rect l="l" t="t" r="r" b="b"/>
            <a:pathLst>
              <a:path w="6850052" h="7395467">
                <a:moveTo>
                  <a:pt x="0" y="0"/>
                </a:moveTo>
                <a:lnTo>
                  <a:pt x="6850052" y="0"/>
                </a:lnTo>
                <a:lnTo>
                  <a:pt x="6850052" y="7395467"/>
                </a:lnTo>
                <a:lnTo>
                  <a:pt x="0" y="739546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1347833" y="1770997"/>
            <a:ext cx="7480486" cy="4857516"/>
            <a:chOff x="0" y="0"/>
            <a:chExt cx="1133090" cy="735782"/>
          </a:xfrm>
        </p:grpSpPr>
        <p:sp>
          <p:nvSpPr>
            <p:cNvPr id="5" name="Freeform 5"/>
            <p:cNvSpPr/>
            <p:nvPr/>
          </p:nvSpPr>
          <p:spPr>
            <a:xfrm>
              <a:off x="0" y="0"/>
              <a:ext cx="1133090" cy="735782"/>
            </a:xfrm>
            <a:custGeom>
              <a:avLst/>
              <a:gdLst/>
              <a:ahLst/>
              <a:cxnLst/>
              <a:rect l="l" t="t" r="r" b="b"/>
              <a:pathLst>
                <a:path w="1133090" h="735782">
                  <a:moveTo>
                    <a:pt x="36223" y="0"/>
                  </a:moveTo>
                  <a:lnTo>
                    <a:pt x="1096867" y="0"/>
                  </a:lnTo>
                  <a:cubicBezTo>
                    <a:pt x="1116873" y="0"/>
                    <a:pt x="1133090" y="16218"/>
                    <a:pt x="1133090" y="36223"/>
                  </a:cubicBezTo>
                  <a:lnTo>
                    <a:pt x="1133090" y="699559"/>
                  </a:lnTo>
                  <a:cubicBezTo>
                    <a:pt x="1133090" y="719564"/>
                    <a:pt x="1116873" y="735782"/>
                    <a:pt x="1096867" y="735782"/>
                  </a:cubicBezTo>
                  <a:lnTo>
                    <a:pt x="36223" y="735782"/>
                  </a:lnTo>
                  <a:cubicBezTo>
                    <a:pt x="16218" y="735782"/>
                    <a:pt x="0" y="719564"/>
                    <a:pt x="0" y="699559"/>
                  </a:cubicBezTo>
                  <a:lnTo>
                    <a:pt x="0" y="36223"/>
                  </a:lnTo>
                  <a:cubicBezTo>
                    <a:pt x="0" y="16218"/>
                    <a:pt x="16218" y="0"/>
                    <a:pt x="36223" y="0"/>
                  </a:cubicBezTo>
                  <a:close/>
                </a:path>
              </a:pathLst>
            </a:custGeom>
            <a:blipFill>
              <a:blip r:embed="rId3"/>
              <a:stretch>
                <a:fillRect t="-1396" b="-1396"/>
              </a:stretch>
            </a:blipFill>
          </p:spPr>
          <p:txBody>
            <a:bodyPr/>
            <a:lstStyle/>
            <a:p>
              <a:endParaRPr lang="en-US"/>
            </a:p>
          </p:txBody>
        </p:sp>
      </p:grpSp>
      <p:sp>
        <p:nvSpPr>
          <p:cNvPr id="6" name="TextBox 6"/>
          <p:cNvSpPr txBox="1"/>
          <p:nvPr/>
        </p:nvSpPr>
        <p:spPr>
          <a:xfrm>
            <a:off x="9431820" y="1388874"/>
            <a:ext cx="7226325" cy="914301"/>
          </a:xfrm>
          <a:prstGeom prst="rect">
            <a:avLst/>
          </a:prstGeom>
        </p:spPr>
        <p:txBody>
          <a:bodyPr lIns="0" tIns="0" rIns="0" bIns="0" rtlCol="0" anchor="t">
            <a:spAutoFit/>
          </a:bodyPr>
          <a:lstStyle/>
          <a:p>
            <a:pPr algn="l">
              <a:lnSpc>
                <a:spcPts val="7573"/>
              </a:lnSpc>
              <a:spcBef>
                <a:spcPct val="0"/>
              </a:spcBef>
            </a:pPr>
            <a:r>
              <a:rPr lang="en-US" sz="5409" b="1">
                <a:solidFill>
                  <a:srgbClr val="FFFFFF"/>
                </a:solidFill>
                <a:latin typeface="Pattanakarn Medium"/>
                <a:ea typeface="Pattanakarn Medium"/>
                <a:cs typeface="Pattanakarn Medium"/>
                <a:sym typeface="Pattanakarn Medium"/>
              </a:rPr>
              <a:t>PROTECTING</a:t>
            </a:r>
          </a:p>
        </p:txBody>
      </p:sp>
      <p:sp>
        <p:nvSpPr>
          <p:cNvPr id="7" name="TextBox 7"/>
          <p:cNvSpPr txBox="1"/>
          <p:nvPr/>
        </p:nvSpPr>
        <p:spPr>
          <a:xfrm>
            <a:off x="9431820" y="2198400"/>
            <a:ext cx="7226325" cy="914301"/>
          </a:xfrm>
          <a:prstGeom prst="rect">
            <a:avLst/>
          </a:prstGeom>
        </p:spPr>
        <p:txBody>
          <a:bodyPr lIns="0" tIns="0" rIns="0" bIns="0" rtlCol="0" anchor="t">
            <a:spAutoFit/>
          </a:bodyPr>
          <a:lstStyle/>
          <a:p>
            <a:pPr algn="l">
              <a:lnSpc>
                <a:spcPts val="7573"/>
              </a:lnSpc>
              <a:spcBef>
                <a:spcPct val="0"/>
              </a:spcBef>
            </a:pPr>
            <a:r>
              <a:rPr lang="en-US" sz="5409" b="1">
                <a:solidFill>
                  <a:srgbClr val="37D0DF"/>
                </a:solidFill>
                <a:latin typeface="Pattanakarn Medium"/>
                <a:ea typeface="Pattanakarn Medium"/>
                <a:cs typeface="Pattanakarn Medium"/>
                <a:sym typeface="Pattanakarn Medium"/>
              </a:rPr>
              <a:t>PERSONAL</a:t>
            </a:r>
          </a:p>
        </p:txBody>
      </p:sp>
      <p:sp>
        <p:nvSpPr>
          <p:cNvPr id="8" name="TextBox 8"/>
          <p:cNvSpPr txBox="1"/>
          <p:nvPr/>
        </p:nvSpPr>
        <p:spPr>
          <a:xfrm>
            <a:off x="9431820" y="3017451"/>
            <a:ext cx="7226325" cy="914301"/>
          </a:xfrm>
          <a:prstGeom prst="rect">
            <a:avLst/>
          </a:prstGeom>
        </p:spPr>
        <p:txBody>
          <a:bodyPr lIns="0" tIns="0" rIns="0" bIns="0" rtlCol="0" anchor="t">
            <a:spAutoFit/>
          </a:bodyPr>
          <a:lstStyle/>
          <a:p>
            <a:pPr algn="l">
              <a:lnSpc>
                <a:spcPts val="7573"/>
              </a:lnSpc>
              <a:spcBef>
                <a:spcPct val="0"/>
              </a:spcBef>
            </a:pPr>
            <a:r>
              <a:rPr lang="en-US" sz="5409" b="1">
                <a:solidFill>
                  <a:srgbClr val="37D0DF"/>
                </a:solidFill>
                <a:latin typeface="Pattanakarn Medium"/>
                <a:ea typeface="Pattanakarn Medium"/>
                <a:cs typeface="Pattanakarn Medium"/>
                <a:sym typeface="Pattanakarn Medium"/>
              </a:rPr>
              <a:t>INFORMATION</a:t>
            </a:r>
          </a:p>
        </p:txBody>
      </p:sp>
      <p:sp>
        <p:nvSpPr>
          <p:cNvPr id="9" name="TextBox 9"/>
          <p:cNvSpPr txBox="1"/>
          <p:nvPr/>
        </p:nvSpPr>
        <p:spPr>
          <a:xfrm>
            <a:off x="9431820" y="4142605"/>
            <a:ext cx="7226325" cy="2669529"/>
          </a:xfrm>
          <a:prstGeom prst="rect">
            <a:avLst/>
          </a:prstGeom>
        </p:spPr>
        <p:txBody>
          <a:bodyPr lIns="0" tIns="0" rIns="0" bIns="0" rtlCol="0" anchor="t">
            <a:spAutoFit/>
          </a:bodyPr>
          <a:lstStyle/>
          <a:p>
            <a:pPr algn="l">
              <a:lnSpc>
                <a:spcPts val="3010"/>
              </a:lnSpc>
            </a:pPr>
            <a:r>
              <a:rPr lang="en-US" sz="2150">
                <a:solidFill>
                  <a:srgbClr val="FFFFFF"/>
                </a:solidFill>
                <a:latin typeface="Arimo"/>
                <a:ea typeface="Arimo"/>
                <a:cs typeface="Arimo"/>
                <a:sym typeface="Arimo"/>
              </a:rPr>
              <a:t>Protecting your personal information online is important because it helps keep you safe and in control of your identity. When you share things like your full name, location, or other details, people you don’t know could use that information in ways you didn’t intend. Being careful about what you share helps protect your privacy, your safety, and your future.</a:t>
            </a:r>
          </a:p>
        </p:txBody>
      </p:sp>
      <p:sp>
        <p:nvSpPr>
          <p:cNvPr id="10" name="TextBox 10"/>
          <p:cNvSpPr txBox="1"/>
          <p:nvPr/>
        </p:nvSpPr>
        <p:spPr>
          <a:xfrm>
            <a:off x="2594560" y="7488409"/>
            <a:ext cx="3186924" cy="887719"/>
          </a:xfrm>
          <a:prstGeom prst="rect">
            <a:avLst/>
          </a:prstGeom>
        </p:spPr>
        <p:txBody>
          <a:bodyPr lIns="0" tIns="0" rIns="0" bIns="0" rtlCol="0" anchor="t">
            <a:spAutoFit/>
          </a:bodyPr>
          <a:lstStyle/>
          <a:p>
            <a:pPr algn="l">
              <a:lnSpc>
                <a:spcPts val="3570"/>
              </a:lnSpc>
            </a:pPr>
            <a:r>
              <a:rPr lang="en-US" sz="2550" b="1">
                <a:solidFill>
                  <a:srgbClr val="37D0DF"/>
                </a:solidFill>
                <a:latin typeface="Arimo Bold"/>
                <a:ea typeface="Arimo Bold"/>
                <a:cs typeface="Arimo Bold"/>
                <a:sym typeface="Arimo Bold"/>
              </a:rPr>
              <a:t>Keep your personal details private.</a:t>
            </a:r>
          </a:p>
        </p:txBody>
      </p:sp>
      <p:sp>
        <p:nvSpPr>
          <p:cNvPr id="11" name="TextBox 11"/>
          <p:cNvSpPr txBox="1"/>
          <p:nvPr/>
        </p:nvSpPr>
        <p:spPr>
          <a:xfrm>
            <a:off x="7214702" y="7488409"/>
            <a:ext cx="3508895" cy="887719"/>
          </a:xfrm>
          <a:prstGeom prst="rect">
            <a:avLst/>
          </a:prstGeom>
        </p:spPr>
        <p:txBody>
          <a:bodyPr lIns="0" tIns="0" rIns="0" bIns="0" rtlCol="0" anchor="t">
            <a:spAutoFit/>
          </a:bodyPr>
          <a:lstStyle/>
          <a:p>
            <a:pPr algn="l">
              <a:lnSpc>
                <a:spcPts val="3570"/>
              </a:lnSpc>
            </a:pPr>
            <a:r>
              <a:rPr lang="en-US" sz="2550" b="1">
                <a:solidFill>
                  <a:srgbClr val="37D0DF"/>
                </a:solidFill>
                <a:latin typeface="Arimo Bold"/>
                <a:ea typeface="Arimo Bold"/>
                <a:cs typeface="Arimo Bold"/>
                <a:sym typeface="Arimo Bold"/>
              </a:rPr>
              <a:t>Do not share your login info with others.</a:t>
            </a:r>
          </a:p>
        </p:txBody>
      </p:sp>
      <p:sp>
        <p:nvSpPr>
          <p:cNvPr id="12" name="TextBox 12"/>
          <p:cNvSpPr txBox="1"/>
          <p:nvPr/>
        </p:nvSpPr>
        <p:spPr>
          <a:xfrm>
            <a:off x="12152347" y="7488409"/>
            <a:ext cx="3541093" cy="887719"/>
          </a:xfrm>
          <a:prstGeom prst="rect">
            <a:avLst/>
          </a:prstGeom>
        </p:spPr>
        <p:txBody>
          <a:bodyPr lIns="0" tIns="0" rIns="0" bIns="0" rtlCol="0" anchor="t">
            <a:spAutoFit/>
          </a:bodyPr>
          <a:lstStyle/>
          <a:p>
            <a:pPr algn="l">
              <a:lnSpc>
                <a:spcPts val="3570"/>
              </a:lnSpc>
            </a:pPr>
            <a:r>
              <a:rPr lang="en-US" sz="2550" b="1">
                <a:solidFill>
                  <a:srgbClr val="37D0DF"/>
                </a:solidFill>
                <a:latin typeface="Arimo Bold"/>
                <a:ea typeface="Arimo Bold"/>
                <a:cs typeface="Arimo Bold"/>
                <a:sym typeface="Arimo Bold"/>
              </a:rPr>
              <a:t>Think before posting on social media.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5" name="TextBox 5"/>
          <p:cNvSpPr txBox="1"/>
          <p:nvPr/>
        </p:nvSpPr>
        <p:spPr>
          <a:xfrm>
            <a:off x="5940638" y="9009703"/>
            <a:ext cx="7326064" cy="440044"/>
          </a:xfrm>
          <a:prstGeom prst="rect">
            <a:avLst/>
          </a:prstGeom>
        </p:spPr>
        <p:txBody>
          <a:bodyPr lIns="0" tIns="0" rIns="0" bIns="0" rtlCol="0" anchor="t">
            <a:spAutoFit/>
          </a:bodyPr>
          <a:lstStyle/>
          <a:p>
            <a:pPr algn="ctr">
              <a:lnSpc>
                <a:spcPts val="3570"/>
              </a:lnSpc>
              <a:spcBef>
                <a:spcPct val="0"/>
              </a:spcBef>
            </a:pPr>
            <a:r>
              <a:rPr lang="en-US" sz="2550" b="1">
                <a:solidFill>
                  <a:srgbClr val="FFFFFF"/>
                </a:solidFill>
                <a:latin typeface="Arimo Bold"/>
                <a:ea typeface="Arimo Bold"/>
                <a:cs typeface="Arimo Bold"/>
                <a:sym typeface="Arimo Bold"/>
              </a:rPr>
              <a:t>Cybersecurity specialists | Occupational Profile</a:t>
            </a:r>
          </a:p>
        </p:txBody>
      </p:sp>
      <p:sp>
        <p:nvSpPr>
          <p:cNvPr id="7" name="TextBox 6">
            <a:extLst>
              <a:ext uri="{FF2B5EF4-FFF2-40B4-BE49-F238E27FC236}">
                <a16:creationId xmlns:a16="http://schemas.microsoft.com/office/drawing/2014/main" id="{732A4935-A30A-17D1-D82A-54F3390EB4AC}"/>
              </a:ext>
            </a:extLst>
          </p:cNvPr>
          <p:cNvSpPr txBox="1"/>
          <p:nvPr/>
        </p:nvSpPr>
        <p:spPr>
          <a:xfrm>
            <a:off x="2076450" y="2794754"/>
            <a:ext cx="1259586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32181B87-1551-06A5-3D46-B80232311419}"/>
              </a:ext>
            </a:extLst>
          </p:cNvPr>
          <p:cNvSpPr txBox="1"/>
          <p:nvPr/>
        </p:nvSpPr>
        <p:spPr>
          <a:xfrm>
            <a:off x="2076450" y="2794754"/>
            <a:ext cx="12595860" cy="369332"/>
          </a:xfrm>
          <a:prstGeom prst="rect">
            <a:avLst/>
          </a:prstGeom>
          <a:noFill/>
        </p:spPr>
        <p:txBody>
          <a:bodyPr wrap="square">
            <a:spAutoFit/>
          </a:bodyPr>
          <a:lstStyle/>
          <a:p>
            <a:r>
              <a:rPr lang="en-US" dirty="0"/>
              <a:t>C</a:t>
            </a:r>
          </a:p>
        </p:txBody>
      </p:sp>
      <p:pic>
        <p:nvPicPr>
          <p:cNvPr id="15" name="Online Media 14" title="Cyber Security">
            <a:hlinkClick r:id="" action="ppaction://media"/>
            <a:extLst>
              <a:ext uri="{FF2B5EF4-FFF2-40B4-BE49-F238E27FC236}">
                <a16:creationId xmlns:a16="http://schemas.microsoft.com/office/drawing/2014/main" id="{CE3B25F5-0A16-57CE-0485-E506875B965A}"/>
              </a:ext>
            </a:extLst>
          </p:cNvPr>
          <p:cNvPicPr>
            <a:picLocks noRot="1" noChangeAspect="1"/>
          </p:cNvPicPr>
          <p:nvPr>
            <a:videoFile r:link="rId1"/>
          </p:nvPr>
        </p:nvPicPr>
        <p:blipFill>
          <a:blip r:embed="rId3"/>
          <a:stretch>
            <a:fillRect/>
          </a:stretch>
        </p:blipFill>
        <p:spPr>
          <a:xfrm>
            <a:off x="2303060" y="594836"/>
            <a:ext cx="13908490" cy="7858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grpSp>
        <p:nvGrpSpPr>
          <p:cNvPr id="2" name="Group 2"/>
          <p:cNvGrpSpPr/>
          <p:nvPr/>
        </p:nvGrpSpPr>
        <p:grpSpPr>
          <a:xfrm>
            <a:off x="9355926" y="7111043"/>
            <a:ext cx="1400042" cy="1327997"/>
            <a:chOff x="0" y="0"/>
            <a:chExt cx="261818" cy="248345"/>
          </a:xfrm>
        </p:grpSpPr>
        <p:sp>
          <p:nvSpPr>
            <p:cNvPr id="3" name="Freeform 3"/>
            <p:cNvSpPr/>
            <p:nvPr/>
          </p:nvSpPr>
          <p:spPr>
            <a:xfrm>
              <a:off x="0" y="0"/>
              <a:ext cx="261818" cy="248345"/>
            </a:xfrm>
            <a:custGeom>
              <a:avLst/>
              <a:gdLst/>
              <a:ahLst/>
              <a:cxnLst/>
              <a:rect l="l" t="t" r="r" b="b"/>
              <a:pathLst>
                <a:path w="261818" h="248345">
                  <a:moveTo>
                    <a:pt x="88476" y="0"/>
                  </a:moveTo>
                  <a:lnTo>
                    <a:pt x="173342" y="0"/>
                  </a:lnTo>
                  <a:cubicBezTo>
                    <a:pt x="222206" y="0"/>
                    <a:pt x="261818" y="39612"/>
                    <a:pt x="261818" y="88476"/>
                  </a:cubicBezTo>
                  <a:lnTo>
                    <a:pt x="261818" y="159869"/>
                  </a:lnTo>
                  <a:cubicBezTo>
                    <a:pt x="261818" y="208733"/>
                    <a:pt x="222206" y="248345"/>
                    <a:pt x="173342" y="248345"/>
                  </a:cubicBezTo>
                  <a:lnTo>
                    <a:pt x="88476" y="248345"/>
                  </a:lnTo>
                  <a:cubicBezTo>
                    <a:pt x="39612" y="248345"/>
                    <a:pt x="0" y="208733"/>
                    <a:pt x="0" y="159869"/>
                  </a:cubicBezTo>
                  <a:lnTo>
                    <a:pt x="0" y="88476"/>
                  </a:lnTo>
                  <a:cubicBezTo>
                    <a:pt x="0" y="39612"/>
                    <a:pt x="39612" y="0"/>
                    <a:pt x="88476" y="0"/>
                  </a:cubicBezTo>
                  <a:close/>
                </a:path>
              </a:pathLst>
            </a:custGeom>
            <a:gradFill rotWithShape="1">
              <a:gsLst>
                <a:gs pos="0">
                  <a:srgbClr val="13526F">
                    <a:alpha val="100000"/>
                  </a:srgbClr>
                </a:gs>
                <a:gs pos="100000">
                  <a:srgbClr val="37D0DF">
                    <a:alpha val="100000"/>
                  </a:srgbClr>
                </a:gs>
              </a:gsLst>
              <a:lin ang="2700000"/>
            </a:gradFill>
            <a:ln w="9525" cap="sq">
              <a:gradFill>
                <a:gsLst>
                  <a:gs pos="0">
                    <a:srgbClr val="FFFFFF">
                      <a:alpha val="100000"/>
                    </a:srgbClr>
                  </a:gs>
                  <a:gs pos="100000">
                    <a:srgbClr val="FFFFFF">
                      <a:alpha val="0"/>
                    </a:srgbClr>
                  </a:gs>
                </a:gsLst>
                <a:lin ang="0"/>
              </a:gradFill>
              <a:prstDash val="solid"/>
              <a:miter/>
            </a:ln>
          </p:spPr>
          <p:txBody>
            <a:bodyPr/>
            <a:lstStyle/>
            <a:p>
              <a:endParaRPr lang="en-US"/>
            </a:p>
          </p:txBody>
        </p:sp>
        <p:sp>
          <p:nvSpPr>
            <p:cNvPr id="4" name="TextBox 4"/>
            <p:cNvSpPr txBox="1"/>
            <p:nvPr/>
          </p:nvSpPr>
          <p:spPr>
            <a:xfrm>
              <a:off x="0" y="-38100"/>
              <a:ext cx="261818" cy="28644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828898" y="3603268"/>
            <a:ext cx="6204481" cy="6698495"/>
          </a:xfrm>
          <a:custGeom>
            <a:avLst/>
            <a:gdLst/>
            <a:ahLst/>
            <a:cxnLst/>
            <a:rect l="l" t="t" r="r" b="b"/>
            <a:pathLst>
              <a:path w="6204481" h="6698495">
                <a:moveTo>
                  <a:pt x="0" y="0"/>
                </a:moveTo>
                <a:lnTo>
                  <a:pt x="6204481" y="0"/>
                </a:lnTo>
                <a:lnTo>
                  <a:pt x="6204481"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p:cNvGrpSpPr/>
          <p:nvPr/>
        </p:nvGrpSpPr>
        <p:grpSpPr>
          <a:xfrm>
            <a:off x="1755408" y="7111043"/>
            <a:ext cx="1400042" cy="1327997"/>
            <a:chOff x="0" y="0"/>
            <a:chExt cx="261818" cy="248345"/>
          </a:xfrm>
        </p:grpSpPr>
        <p:sp>
          <p:nvSpPr>
            <p:cNvPr id="7" name="Freeform 7"/>
            <p:cNvSpPr/>
            <p:nvPr/>
          </p:nvSpPr>
          <p:spPr>
            <a:xfrm>
              <a:off x="0" y="0"/>
              <a:ext cx="261818" cy="248345"/>
            </a:xfrm>
            <a:custGeom>
              <a:avLst/>
              <a:gdLst/>
              <a:ahLst/>
              <a:cxnLst/>
              <a:rect l="l" t="t" r="r" b="b"/>
              <a:pathLst>
                <a:path w="261818" h="248345">
                  <a:moveTo>
                    <a:pt x="88476" y="0"/>
                  </a:moveTo>
                  <a:lnTo>
                    <a:pt x="173342" y="0"/>
                  </a:lnTo>
                  <a:cubicBezTo>
                    <a:pt x="222206" y="0"/>
                    <a:pt x="261818" y="39612"/>
                    <a:pt x="261818" y="88476"/>
                  </a:cubicBezTo>
                  <a:lnTo>
                    <a:pt x="261818" y="159869"/>
                  </a:lnTo>
                  <a:cubicBezTo>
                    <a:pt x="261818" y="208733"/>
                    <a:pt x="222206" y="248345"/>
                    <a:pt x="173342" y="248345"/>
                  </a:cubicBezTo>
                  <a:lnTo>
                    <a:pt x="88476" y="248345"/>
                  </a:lnTo>
                  <a:cubicBezTo>
                    <a:pt x="39612" y="248345"/>
                    <a:pt x="0" y="208733"/>
                    <a:pt x="0" y="159869"/>
                  </a:cubicBezTo>
                  <a:lnTo>
                    <a:pt x="0" y="88476"/>
                  </a:lnTo>
                  <a:cubicBezTo>
                    <a:pt x="0" y="39612"/>
                    <a:pt x="39612" y="0"/>
                    <a:pt x="88476" y="0"/>
                  </a:cubicBezTo>
                  <a:close/>
                </a:path>
              </a:pathLst>
            </a:custGeom>
            <a:gradFill rotWithShape="1">
              <a:gsLst>
                <a:gs pos="0">
                  <a:srgbClr val="13526F">
                    <a:alpha val="100000"/>
                  </a:srgbClr>
                </a:gs>
                <a:gs pos="100000">
                  <a:srgbClr val="37D0DF">
                    <a:alpha val="100000"/>
                  </a:srgbClr>
                </a:gs>
              </a:gsLst>
              <a:lin ang="2700000"/>
            </a:gradFill>
            <a:ln w="9525" cap="sq">
              <a:gradFill>
                <a:gsLst>
                  <a:gs pos="0">
                    <a:srgbClr val="FFFFFF">
                      <a:alpha val="100000"/>
                    </a:srgbClr>
                  </a:gs>
                  <a:gs pos="100000">
                    <a:srgbClr val="FFFFFF">
                      <a:alpha val="0"/>
                    </a:srgbClr>
                  </a:gs>
                </a:gsLst>
                <a:lin ang="0"/>
              </a:gradFill>
              <a:prstDash val="solid"/>
              <a:miter/>
            </a:ln>
          </p:spPr>
          <p:txBody>
            <a:bodyPr/>
            <a:lstStyle/>
            <a:p>
              <a:endParaRPr lang="en-US"/>
            </a:p>
          </p:txBody>
        </p:sp>
        <p:sp>
          <p:nvSpPr>
            <p:cNvPr id="8" name="TextBox 8"/>
            <p:cNvSpPr txBox="1"/>
            <p:nvPr/>
          </p:nvSpPr>
          <p:spPr>
            <a:xfrm>
              <a:off x="0" y="-38100"/>
              <a:ext cx="261818" cy="28644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355926" y="4197826"/>
            <a:ext cx="1400042" cy="1327997"/>
            <a:chOff x="0" y="0"/>
            <a:chExt cx="261818" cy="248345"/>
          </a:xfrm>
        </p:grpSpPr>
        <p:sp>
          <p:nvSpPr>
            <p:cNvPr id="10" name="Freeform 10"/>
            <p:cNvSpPr/>
            <p:nvPr/>
          </p:nvSpPr>
          <p:spPr>
            <a:xfrm>
              <a:off x="0" y="0"/>
              <a:ext cx="261818" cy="248345"/>
            </a:xfrm>
            <a:custGeom>
              <a:avLst/>
              <a:gdLst/>
              <a:ahLst/>
              <a:cxnLst/>
              <a:rect l="l" t="t" r="r" b="b"/>
              <a:pathLst>
                <a:path w="261818" h="248345">
                  <a:moveTo>
                    <a:pt x="88476" y="0"/>
                  </a:moveTo>
                  <a:lnTo>
                    <a:pt x="173342" y="0"/>
                  </a:lnTo>
                  <a:cubicBezTo>
                    <a:pt x="222206" y="0"/>
                    <a:pt x="261818" y="39612"/>
                    <a:pt x="261818" y="88476"/>
                  </a:cubicBezTo>
                  <a:lnTo>
                    <a:pt x="261818" y="159869"/>
                  </a:lnTo>
                  <a:cubicBezTo>
                    <a:pt x="261818" y="208733"/>
                    <a:pt x="222206" y="248345"/>
                    <a:pt x="173342" y="248345"/>
                  </a:cubicBezTo>
                  <a:lnTo>
                    <a:pt x="88476" y="248345"/>
                  </a:lnTo>
                  <a:cubicBezTo>
                    <a:pt x="39612" y="248345"/>
                    <a:pt x="0" y="208733"/>
                    <a:pt x="0" y="159869"/>
                  </a:cubicBezTo>
                  <a:lnTo>
                    <a:pt x="0" y="88476"/>
                  </a:lnTo>
                  <a:cubicBezTo>
                    <a:pt x="0" y="39612"/>
                    <a:pt x="39612" y="0"/>
                    <a:pt x="88476" y="0"/>
                  </a:cubicBezTo>
                  <a:close/>
                </a:path>
              </a:pathLst>
            </a:custGeom>
            <a:gradFill rotWithShape="1">
              <a:gsLst>
                <a:gs pos="0">
                  <a:srgbClr val="13526F">
                    <a:alpha val="100000"/>
                  </a:srgbClr>
                </a:gs>
                <a:gs pos="100000">
                  <a:srgbClr val="37D0DF">
                    <a:alpha val="100000"/>
                  </a:srgbClr>
                </a:gs>
              </a:gsLst>
              <a:lin ang="2700000"/>
            </a:gradFill>
            <a:ln w="9525" cap="sq">
              <a:gradFill>
                <a:gsLst>
                  <a:gs pos="0">
                    <a:srgbClr val="FFFFFF">
                      <a:alpha val="100000"/>
                    </a:srgbClr>
                  </a:gs>
                  <a:gs pos="100000">
                    <a:srgbClr val="FFFFFF">
                      <a:alpha val="0"/>
                    </a:srgbClr>
                  </a:gs>
                </a:gsLst>
                <a:lin ang="0"/>
              </a:gradFill>
              <a:prstDash val="solid"/>
              <a:miter/>
            </a:ln>
          </p:spPr>
          <p:txBody>
            <a:bodyPr/>
            <a:lstStyle/>
            <a:p>
              <a:endParaRPr lang="en-US"/>
            </a:p>
          </p:txBody>
        </p:sp>
        <p:sp>
          <p:nvSpPr>
            <p:cNvPr id="11" name="TextBox 11"/>
            <p:cNvSpPr txBox="1"/>
            <p:nvPr/>
          </p:nvSpPr>
          <p:spPr>
            <a:xfrm>
              <a:off x="0" y="-38100"/>
              <a:ext cx="261818" cy="28644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755408" y="4197826"/>
            <a:ext cx="1400042" cy="1327997"/>
            <a:chOff x="0" y="0"/>
            <a:chExt cx="261818" cy="248345"/>
          </a:xfrm>
        </p:grpSpPr>
        <p:sp>
          <p:nvSpPr>
            <p:cNvPr id="13" name="Freeform 13"/>
            <p:cNvSpPr/>
            <p:nvPr/>
          </p:nvSpPr>
          <p:spPr>
            <a:xfrm>
              <a:off x="0" y="0"/>
              <a:ext cx="261818" cy="248345"/>
            </a:xfrm>
            <a:custGeom>
              <a:avLst/>
              <a:gdLst/>
              <a:ahLst/>
              <a:cxnLst/>
              <a:rect l="l" t="t" r="r" b="b"/>
              <a:pathLst>
                <a:path w="261818" h="248345">
                  <a:moveTo>
                    <a:pt x="88476" y="0"/>
                  </a:moveTo>
                  <a:lnTo>
                    <a:pt x="173342" y="0"/>
                  </a:lnTo>
                  <a:cubicBezTo>
                    <a:pt x="222206" y="0"/>
                    <a:pt x="261818" y="39612"/>
                    <a:pt x="261818" y="88476"/>
                  </a:cubicBezTo>
                  <a:lnTo>
                    <a:pt x="261818" y="159869"/>
                  </a:lnTo>
                  <a:cubicBezTo>
                    <a:pt x="261818" y="208733"/>
                    <a:pt x="222206" y="248345"/>
                    <a:pt x="173342" y="248345"/>
                  </a:cubicBezTo>
                  <a:lnTo>
                    <a:pt x="88476" y="248345"/>
                  </a:lnTo>
                  <a:cubicBezTo>
                    <a:pt x="39612" y="248345"/>
                    <a:pt x="0" y="208733"/>
                    <a:pt x="0" y="159869"/>
                  </a:cubicBezTo>
                  <a:lnTo>
                    <a:pt x="0" y="88476"/>
                  </a:lnTo>
                  <a:cubicBezTo>
                    <a:pt x="0" y="39612"/>
                    <a:pt x="39612" y="0"/>
                    <a:pt x="88476" y="0"/>
                  </a:cubicBezTo>
                  <a:close/>
                </a:path>
              </a:pathLst>
            </a:custGeom>
            <a:gradFill rotWithShape="1">
              <a:gsLst>
                <a:gs pos="0">
                  <a:srgbClr val="13526F">
                    <a:alpha val="100000"/>
                  </a:srgbClr>
                </a:gs>
                <a:gs pos="100000">
                  <a:srgbClr val="37D0DF">
                    <a:alpha val="100000"/>
                  </a:srgbClr>
                </a:gs>
              </a:gsLst>
              <a:lin ang="2700000"/>
            </a:gradFill>
            <a:ln w="9525" cap="sq">
              <a:gradFill>
                <a:gsLst>
                  <a:gs pos="0">
                    <a:srgbClr val="FFFFFF">
                      <a:alpha val="100000"/>
                    </a:srgbClr>
                  </a:gs>
                  <a:gs pos="100000">
                    <a:srgbClr val="FFFFFF">
                      <a:alpha val="0"/>
                    </a:srgbClr>
                  </a:gs>
                </a:gsLst>
                <a:lin ang="0"/>
              </a:gradFill>
              <a:prstDash val="solid"/>
              <a:miter/>
            </a:ln>
          </p:spPr>
          <p:txBody>
            <a:bodyPr/>
            <a:lstStyle/>
            <a:p>
              <a:endParaRPr lang="en-US"/>
            </a:p>
          </p:txBody>
        </p:sp>
        <p:sp>
          <p:nvSpPr>
            <p:cNvPr id="14" name="TextBox 14"/>
            <p:cNvSpPr txBox="1"/>
            <p:nvPr/>
          </p:nvSpPr>
          <p:spPr>
            <a:xfrm>
              <a:off x="0" y="-38100"/>
              <a:ext cx="261818" cy="28644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157059" y="-2944489"/>
            <a:ext cx="6204481" cy="6698495"/>
          </a:xfrm>
          <a:custGeom>
            <a:avLst/>
            <a:gdLst/>
            <a:ahLst/>
            <a:cxnLst/>
            <a:rect l="l" t="t" r="r" b="b"/>
            <a:pathLst>
              <a:path w="6204481" h="6698495">
                <a:moveTo>
                  <a:pt x="0" y="0"/>
                </a:moveTo>
                <a:lnTo>
                  <a:pt x="6204482" y="0"/>
                </a:lnTo>
                <a:lnTo>
                  <a:pt x="6204482" y="6698496"/>
                </a:lnTo>
                <a:lnTo>
                  <a:pt x="0" y="669849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6" name="Freeform 16"/>
          <p:cNvSpPr/>
          <p:nvPr/>
        </p:nvSpPr>
        <p:spPr>
          <a:xfrm>
            <a:off x="2135675" y="4542071"/>
            <a:ext cx="639507" cy="639507"/>
          </a:xfrm>
          <a:custGeom>
            <a:avLst/>
            <a:gdLst/>
            <a:ahLst/>
            <a:cxnLst/>
            <a:rect l="l" t="t" r="r" b="b"/>
            <a:pathLst>
              <a:path w="639507" h="639507">
                <a:moveTo>
                  <a:pt x="0" y="0"/>
                </a:moveTo>
                <a:lnTo>
                  <a:pt x="639507" y="0"/>
                </a:lnTo>
                <a:lnTo>
                  <a:pt x="639507" y="639507"/>
                </a:lnTo>
                <a:lnTo>
                  <a:pt x="0" y="639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9736194" y="4542071"/>
            <a:ext cx="639507" cy="639507"/>
          </a:xfrm>
          <a:custGeom>
            <a:avLst/>
            <a:gdLst/>
            <a:ahLst/>
            <a:cxnLst/>
            <a:rect l="l" t="t" r="r" b="b"/>
            <a:pathLst>
              <a:path w="639507" h="639507">
                <a:moveTo>
                  <a:pt x="0" y="0"/>
                </a:moveTo>
                <a:lnTo>
                  <a:pt x="639507" y="0"/>
                </a:lnTo>
                <a:lnTo>
                  <a:pt x="639507" y="639507"/>
                </a:lnTo>
                <a:lnTo>
                  <a:pt x="0" y="639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2135675" y="6791289"/>
            <a:ext cx="639507" cy="639507"/>
          </a:xfrm>
          <a:custGeom>
            <a:avLst/>
            <a:gdLst/>
            <a:ahLst/>
            <a:cxnLst/>
            <a:rect l="l" t="t" r="r" b="b"/>
            <a:pathLst>
              <a:path w="639507" h="639507">
                <a:moveTo>
                  <a:pt x="0" y="0"/>
                </a:moveTo>
                <a:lnTo>
                  <a:pt x="639507" y="0"/>
                </a:lnTo>
                <a:lnTo>
                  <a:pt x="639507" y="639507"/>
                </a:lnTo>
                <a:lnTo>
                  <a:pt x="0" y="639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9736194" y="7455287"/>
            <a:ext cx="639507" cy="639507"/>
          </a:xfrm>
          <a:custGeom>
            <a:avLst/>
            <a:gdLst/>
            <a:ahLst/>
            <a:cxnLst/>
            <a:rect l="l" t="t" r="r" b="b"/>
            <a:pathLst>
              <a:path w="639507" h="639507">
                <a:moveTo>
                  <a:pt x="0" y="0"/>
                </a:moveTo>
                <a:lnTo>
                  <a:pt x="639507" y="0"/>
                </a:lnTo>
                <a:lnTo>
                  <a:pt x="639507" y="639507"/>
                </a:lnTo>
                <a:lnTo>
                  <a:pt x="0" y="639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extBox 20"/>
          <p:cNvSpPr txBox="1"/>
          <p:nvPr/>
        </p:nvSpPr>
        <p:spPr>
          <a:xfrm>
            <a:off x="4496081" y="1311775"/>
            <a:ext cx="9295838" cy="910343"/>
          </a:xfrm>
          <a:prstGeom prst="rect">
            <a:avLst/>
          </a:prstGeom>
        </p:spPr>
        <p:txBody>
          <a:bodyPr lIns="0" tIns="0" rIns="0" bIns="0" rtlCol="0" anchor="t">
            <a:spAutoFit/>
          </a:bodyPr>
          <a:lstStyle/>
          <a:p>
            <a:pPr algn="ctr">
              <a:lnSpc>
                <a:spcPts val="7573"/>
              </a:lnSpc>
              <a:spcBef>
                <a:spcPct val="0"/>
              </a:spcBef>
            </a:pPr>
            <a:r>
              <a:rPr lang="en-US" sz="5409" b="1">
                <a:solidFill>
                  <a:srgbClr val="FFFFFF"/>
                </a:solidFill>
                <a:latin typeface="Pattanakarn Medium"/>
                <a:ea typeface="Pattanakarn Medium"/>
                <a:cs typeface="Pattanakarn Medium"/>
                <a:sym typeface="Pattanakarn Medium"/>
              </a:rPr>
              <a:t>HOW TO CREATE</a:t>
            </a:r>
          </a:p>
        </p:txBody>
      </p:sp>
      <p:sp>
        <p:nvSpPr>
          <p:cNvPr id="21" name="TextBox 21"/>
          <p:cNvSpPr txBox="1"/>
          <p:nvPr/>
        </p:nvSpPr>
        <p:spPr>
          <a:xfrm>
            <a:off x="4496081" y="2126868"/>
            <a:ext cx="9295838" cy="910343"/>
          </a:xfrm>
          <a:prstGeom prst="rect">
            <a:avLst/>
          </a:prstGeom>
        </p:spPr>
        <p:txBody>
          <a:bodyPr lIns="0" tIns="0" rIns="0" bIns="0" rtlCol="0" anchor="t">
            <a:spAutoFit/>
          </a:bodyPr>
          <a:lstStyle/>
          <a:p>
            <a:pPr algn="ctr">
              <a:lnSpc>
                <a:spcPts val="7573"/>
              </a:lnSpc>
              <a:spcBef>
                <a:spcPct val="0"/>
              </a:spcBef>
            </a:pPr>
            <a:r>
              <a:rPr lang="en-US" sz="5409" b="1">
                <a:solidFill>
                  <a:srgbClr val="37D0DF"/>
                </a:solidFill>
                <a:latin typeface="Pattanakarn Medium"/>
                <a:ea typeface="Pattanakarn Medium"/>
                <a:cs typeface="Pattanakarn Medium"/>
                <a:sym typeface="Pattanakarn Medium"/>
              </a:rPr>
              <a:t>STRONG PASSWORDS</a:t>
            </a:r>
          </a:p>
        </p:txBody>
      </p:sp>
      <p:sp>
        <p:nvSpPr>
          <p:cNvPr id="22" name="TextBox 22"/>
          <p:cNvSpPr txBox="1"/>
          <p:nvPr/>
        </p:nvSpPr>
        <p:spPr>
          <a:xfrm>
            <a:off x="11319394" y="7006268"/>
            <a:ext cx="5213198" cy="1432772"/>
          </a:xfrm>
          <a:prstGeom prst="rect">
            <a:avLst/>
          </a:prstGeom>
        </p:spPr>
        <p:txBody>
          <a:bodyPr lIns="0" tIns="0" rIns="0" bIns="0" rtlCol="0" anchor="t">
            <a:spAutoFit/>
          </a:bodyPr>
          <a:lstStyle/>
          <a:p>
            <a:pPr algn="l">
              <a:lnSpc>
                <a:spcPts val="5709"/>
              </a:lnSpc>
            </a:pPr>
            <a:r>
              <a:rPr lang="en-US" sz="4077" b="1">
                <a:solidFill>
                  <a:srgbClr val="37D0DF"/>
                </a:solidFill>
                <a:latin typeface="Arimo Bold"/>
                <a:ea typeface="Arimo Bold"/>
                <a:cs typeface="Arimo Bold"/>
                <a:sym typeface="Arimo Bold"/>
              </a:rPr>
              <a:t>Mix letters, numbers, and symbols</a:t>
            </a:r>
          </a:p>
        </p:txBody>
      </p:sp>
      <p:sp>
        <p:nvSpPr>
          <p:cNvPr id="23" name="TextBox 23"/>
          <p:cNvSpPr txBox="1"/>
          <p:nvPr/>
        </p:nvSpPr>
        <p:spPr>
          <a:xfrm>
            <a:off x="3718876" y="7006268"/>
            <a:ext cx="4692819" cy="1432772"/>
          </a:xfrm>
          <a:prstGeom prst="rect">
            <a:avLst/>
          </a:prstGeom>
        </p:spPr>
        <p:txBody>
          <a:bodyPr lIns="0" tIns="0" rIns="0" bIns="0" rtlCol="0" anchor="t">
            <a:spAutoFit/>
          </a:bodyPr>
          <a:lstStyle/>
          <a:p>
            <a:pPr algn="l">
              <a:lnSpc>
                <a:spcPts val="5709"/>
              </a:lnSpc>
            </a:pPr>
            <a:r>
              <a:rPr lang="en-US" sz="4077" b="1">
                <a:solidFill>
                  <a:srgbClr val="37D0DF"/>
                </a:solidFill>
                <a:latin typeface="Arimo Bold"/>
                <a:ea typeface="Arimo Bold"/>
                <a:cs typeface="Arimo Bold"/>
                <a:sym typeface="Arimo Bold"/>
              </a:rPr>
              <a:t>Change it often and don’t reuse</a:t>
            </a:r>
          </a:p>
        </p:txBody>
      </p:sp>
      <p:sp>
        <p:nvSpPr>
          <p:cNvPr id="24" name="TextBox 24"/>
          <p:cNvSpPr txBox="1"/>
          <p:nvPr/>
        </p:nvSpPr>
        <p:spPr>
          <a:xfrm>
            <a:off x="11319394" y="4093051"/>
            <a:ext cx="4723430" cy="1432772"/>
          </a:xfrm>
          <a:prstGeom prst="rect">
            <a:avLst/>
          </a:prstGeom>
        </p:spPr>
        <p:txBody>
          <a:bodyPr lIns="0" tIns="0" rIns="0" bIns="0" rtlCol="0" anchor="t">
            <a:spAutoFit/>
          </a:bodyPr>
          <a:lstStyle/>
          <a:p>
            <a:pPr algn="l">
              <a:lnSpc>
                <a:spcPts val="5709"/>
              </a:lnSpc>
            </a:pPr>
            <a:r>
              <a:rPr lang="en-US" sz="4077" b="1">
                <a:solidFill>
                  <a:srgbClr val="37D0DF"/>
                </a:solidFill>
                <a:latin typeface="Arimo Bold"/>
                <a:ea typeface="Arimo Bold"/>
                <a:cs typeface="Arimo Bold"/>
                <a:sym typeface="Arimo Bold"/>
              </a:rPr>
              <a:t>Don’t use your name or birthday</a:t>
            </a:r>
          </a:p>
        </p:txBody>
      </p:sp>
      <p:sp>
        <p:nvSpPr>
          <p:cNvPr id="25" name="TextBox 25"/>
          <p:cNvSpPr txBox="1"/>
          <p:nvPr/>
        </p:nvSpPr>
        <p:spPr>
          <a:xfrm>
            <a:off x="3718876" y="4093051"/>
            <a:ext cx="4019388" cy="1432772"/>
          </a:xfrm>
          <a:prstGeom prst="rect">
            <a:avLst/>
          </a:prstGeom>
        </p:spPr>
        <p:txBody>
          <a:bodyPr lIns="0" tIns="0" rIns="0" bIns="0" rtlCol="0" anchor="t">
            <a:spAutoFit/>
          </a:bodyPr>
          <a:lstStyle/>
          <a:p>
            <a:pPr algn="l">
              <a:lnSpc>
                <a:spcPts val="5709"/>
              </a:lnSpc>
            </a:pPr>
            <a:r>
              <a:rPr lang="en-US" sz="4077" b="1">
                <a:solidFill>
                  <a:srgbClr val="37D0DF"/>
                </a:solidFill>
                <a:latin typeface="Arimo Bold"/>
                <a:ea typeface="Arimo Bold"/>
                <a:cs typeface="Arimo Bold"/>
                <a:sym typeface="Arimo Bold"/>
              </a:rPr>
              <a:t>Make it at least 8 characters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985124" y="6714097"/>
            <a:ext cx="6204481" cy="6698495"/>
          </a:xfrm>
          <a:custGeom>
            <a:avLst/>
            <a:gdLst/>
            <a:ahLst/>
            <a:cxnLst/>
            <a:rect l="l" t="t" r="r" b="b"/>
            <a:pathLst>
              <a:path w="6204481" h="6698495">
                <a:moveTo>
                  <a:pt x="0" y="0"/>
                </a:moveTo>
                <a:lnTo>
                  <a:pt x="6204481" y="0"/>
                </a:lnTo>
                <a:lnTo>
                  <a:pt x="6204481"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AutoShape 4"/>
          <p:cNvSpPr/>
          <p:nvPr/>
        </p:nvSpPr>
        <p:spPr>
          <a:xfrm flipH="1">
            <a:off x="1047750" y="3517399"/>
            <a:ext cx="0" cy="3349098"/>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1047750" y="451492"/>
            <a:ext cx="14139228" cy="9466506"/>
          </a:xfrm>
          <a:custGeom>
            <a:avLst/>
            <a:gdLst/>
            <a:ahLst/>
            <a:cxnLst/>
            <a:rect l="l" t="t" r="r" b="b"/>
            <a:pathLst>
              <a:path w="14139228" h="9466506">
                <a:moveTo>
                  <a:pt x="0" y="0"/>
                </a:moveTo>
                <a:lnTo>
                  <a:pt x="14139228" y="0"/>
                </a:lnTo>
                <a:lnTo>
                  <a:pt x="14139228" y="9466505"/>
                </a:lnTo>
                <a:lnTo>
                  <a:pt x="0" y="9466505"/>
                </a:lnTo>
                <a:lnTo>
                  <a:pt x="0" y="0"/>
                </a:lnTo>
                <a:close/>
              </a:path>
            </a:pathLst>
          </a:custGeom>
          <a:blipFill>
            <a:blip r:embed="rId3">
              <a:alphaModFix amt="55000"/>
            </a:blip>
            <a:stretch>
              <a:fillRect r="-5022"/>
            </a:stretch>
          </a:blipFill>
        </p:spPr>
        <p:txBody>
          <a:bodyPr/>
          <a:lstStyle/>
          <a:p>
            <a:endParaRPr lang="en-US"/>
          </a:p>
        </p:txBody>
      </p:sp>
      <p:sp>
        <p:nvSpPr>
          <p:cNvPr id="6" name="TextBox 6"/>
          <p:cNvSpPr txBox="1"/>
          <p:nvPr/>
        </p:nvSpPr>
        <p:spPr>
          <a:xfrm>
            <a:off x="1503017" y="3282378"/>
            <a:ext cx="9425358" cy="1287684"/>
          </a:xfrm>
          <a:prstGeom prst="rect">
            <a:avLst/>
          </a:prstGeom>
        </p:spPr>
        <p:txBody>
          <a:bodyPr lIns="0" tIns="0" rIns="0" bIns="0" rtlCol="0" anchor="t">
            <a:spAutoFit/>
          </a:bodyPr>
          <a:lstStyle/>
          <a:p>
            <a:pPr algn="l">
              <a:lnSpc>
                <a:spcPts val="10585"/>
              </a:lnSpc>
              <a:spcBef>
                <a:spcPct val="0"/>
              </a:spcBef>
            </a:pPr>
            <a:r>
              <a:rPr lang="en-US" sz="7561" b="1">
                <a:solidFill>
                  <a:srgbClr val="FFFFFF"/>
                </a:solidFill>
                <a:latin typeface="Pattanakarn Medium"/>
                <a:ea typeface="Pattanakarn Medium"/>
                <a:cs typeface="Pattanakarn Medium"/>
                <a:sym typeface="Pattanakarn Medium"/>
              </a:rPr>
              <a:t>BUILDING</a:t>
            </a:r>
          </a:p>
        </p:txBody>
      </p:sp>
      <p:sp>
        <p:nvSpPr>
          <p:cNvPr id="7" name="TextBox 7"/>
          <p:cNvSpPr txBox="1"/>
          <p:nvPr/>
        </p:nvSpPr>
        <p:spPr>
          <a:xfrm>
            <a:off x="1465593" y="4555560"/>
            <a:ext cx="12304808" cy="1293844"/>
          </a:xfrm>
          <a:prstGeom prst="rect">
            <a:avLst/>
          </a:prstGeom>
        </p:spPr>
        <p:txBody>
          <a:bodyPr lIns="0" tIns="0" rIns="0" bIns="0" rtlCol="0" anchor="t">
            <a:spAutoFit/>
          </a:bodyPr>
          <a:lstStyle/>
          <a:p>
            <a:pPr algn="l">
              <a:lnSpc>
                <a:spcPts val="10585"/>
              </a:lnSpc>
              <a:spcBef>
                <a:spcPct val="0"/>
              </a:spcBef>
            </a:pPr>
            <a:r>
              <a:rPr lang="en-US" sz="7561">
                <a:solidFill>
                  <a:srgbClr val="37D0DF"/>
                </a:solidFill>
                <a:latin typeface="Pattanakarn"/>
                <a:ea typeface="Pattanakarn"/>
                <a:cs typeface="Pattanakarn"/>
                <a:sym typeface="Pattanakarn"/>
              </a:rPr>
              <a:t>CHALLENGE</a:t>
            </a:r>
          </a:p>
        </p:txBody>
      </p:sp>
      <p:sp>
        <p:nvSpPr>
          <p:cNvPr id="8" name="TextBox 8"/>
          <p:cNvSpPr txBox="1"/>
          <p:nvPr/>
        </p:nvSpPr>
        <p:spPr>
          <a:xfrm>
            <a:off x="1503017" y="5930151"/>
            <a:ext cx="6743351" cy="1398807"/>
          </a:xfrm>
          <a:prstGeom prst="rect">
            <a:avLst/>
          </a:prstGeom>
        </p:spPr>
        <p:txBody>
          <a:bodyPr lIns="0" tIns="0" rIns="0" bIns="0" rtlCol="0" anchor="t">
            <a:spAutoFit/>
          </a:bodyPr>
          <a:lstStyle/>
          <a:p>
            <a:pPr algn="l">
              <a:lnSpc>
                <a:spcPts val="3705"/>
              </a:lnSpc>
            </a:pPr>
            <a:r>
              <a:rPr lang="en-US" sz="2850">
                <a:solidFill>
                  <a:srgbClr val="FFFFFF"/>
                </a:solidFill>
                <a:latin typeface="Arimo"/>
                <a:ea typeface="Arimo"/>
                <a:cs typeface="Arimo"/>
                <a:sym typeface="Arimo"/>
              </a:rPr>
              <a:t>Work in groups to solve a cybersecurity challenge and develop innovative solutions to share with your peers.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15240000" y="3390900"/>
            <a:ext cx="3640305" cy="84510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dirty="0"/>
          </a:p>
        </p:txBody>
      </p:sp>
      <p:grpSp>
        <p:nvGrpSpPr>
          <p:cNvPr id="3" name="Group 3"/>
          <p:cNvGrpSpPr/>
          <p:nvPr/>
        </p:nvGrpSpPr>
        <p:grpSpPr>
          <a:xfrm>
            <a:off x="9591577" y="1028700"/>
            <a:ext cx="7667723" cy="3918716"/>
            <a:chOff x="0" y="0"/>
            <a:chExt cx="1133090" cy="579084"/>
          </a:xfrm>
        </p:grpSpPr>
        <p:sp>
          <p:nvSpPr>
            <p:cNvPr id="4" name="Freeform 4"/>
            <p:cNvSpPr/>
            <p:nvPr/>
          </p:nvSpPr>
          <p:spPr>
            <a:xfrm>
              <a:off x="0" y="0"/>
              <a:ext cx="1133090" cy="579084"/>
            </a:xfrm>
            <a:custGeom>
              <a:avLst/>
              <a:gdLst/>
              <a:ahLst/>
              <a:cxnLst/>
              <a:rect l="l" t="t" r="r" b="b"/>
              <a:pathLst>
                <a:path w="1133090" h="579084">
                  <a:moveTo>
                    <a:pt x="35339" y="0"/>
                  </a:moveTo>
                  <a:lnTo>
                    <a:pt x="1097752" y="0"/>
                  </a:lnTo>
                  <a:cubicBezTo>
                    <a:pt x="1107124" y="0"/>
                    <a:pt x="1116113" y="3723"/>
                    <a:pt x="1122740" y="10350"/>
                  </a:cubicBezTo>
                  <a:cubicBezTo>
                    <a:pt x="1129367" y="16978"/>
                    <a:pt x="1133090" y="25966"/>
                    <a:pt x="1133090" y="35339"/>
                  </a:cubicBezTo>
                  <a:lnTo>
                    <a:pt x="1133090" y="543746"/>
                  </a:lnTo>
                  <a:cubicBezTo>
                    <a:pt x="1133090" y="553118"/>
                    <a:pt x="1129367" y="562107"/>
                    <a:pt x="1122740" y="568734"/>
                  </a:cubicBezTo>
                  <a:cubicBezTo>
                    <a:pt x="1116113" y="575361"/>
                    <a:pt x="1107124" y="579084"/>
                    <a:pt x="1097752" y="579084"/>
                  </a:cubicBezTo>
                  <a:lnTo>
                    <a:pt x="35339" y="579084"/>
                  </a:lnTo>
                  <a:cubicBezTo>
                    <a:pt x="25966" y="579084"/>
                    <a:pt x="16978" y="575361"/>
                    <a:pt x="10350" y="568734"/>
                  </a:cubicBezTo>
                  <a:cubicBezTo>
                    <a:pt x="3723" y="562107"/>
                    <a:pt x="0" y="553118"/>
                    <a:pt x="0" y="543746"/>
                  </a:cubicBezTo>
                  <a:lnTo>
                    <a:pt x="0" y="35339"/>
                  </a:lnTo>
                  <a:cubicBezTo>
                    <a:pt x="0" y="25966"/>
                    <a:pt x="3723" y="16978"/>
                    <a:pt x="10350" y="10350"/>
                  </a:cubicBezTo>
                  <a:cubicBezTo>
                    <a:pt x="16978" y="3723"/>
                    <a:pt x="25966" y="0"/>
                    <a:pt x="35339" y="0"/>
                  </a:cubicBezTo>
                  <a:close/>
                </a:path>
              </a:pathLst>
            </a:custGeom>
            <a:blipFill>
              <a:blip r:embed="rId3"/>
              <a:stretch>
                <a:fillRect t="-15182" b="-15182"/>
              </a:stretch>
            </a:blipFill>
          </p:spPr>
          <p:txBody>
            <a:bodyPr/>
            <a:lstStyle/>
            <a:p>
              <a:endParaRPr lang="en-US"/>
            </a:p>
          </p:txBody>
        </p:sp>
      </p:grpSp>
      <p:sp>
        <p:nvSpPr>
          <p:cNvPr id="5" name="Freeform 5"/>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TextBox 6"/>
          <p:cNvSpPr txBox="1"/>
          <p:nvPr/>
        </p:nvSpPr>
        <p:spPr>
          <a:xfrm>
            <a:off x="1153072" y="933450"/>
            <a:ext cx="7792675" cy="1870759"/>
          </a:xfrm>
          <a:prstGeom prst="rect">
            <a:avLst/>
          </a:prstGeom>
        </p:spPr>
        <p:txBody>
          <a:bodyPr lIns="0" tIns="0" rIns="0" bIns="0" rtlCol="0" anchor="t">
            <a:spAutoFit/>
          </a:bodyPr>
          <a:lstStyle/>
          <a:p>
            <a:pPr algn="l">
              <a:lnSpc>
                <a:spcPts val="7573"/>
              </a:lnSpc>
              <a:spcBef>
                <a:spcPct val="0"/>
              </a:spcBef>
            </a:pPr>
            <a:r>
              <a:rPr lang="en-US" sz="5409" b="1">
                <a:solidFill>
                  <a:srgbClr val="37D0DF"/>
                </a:solidFill>
                <a:latin typeface="Pattanakarn Medium"/>
                <a:ea typeface="Pattanakarn Medium"/>
                <a:cs typeface="Pattanakarn Medium"/>
                <a:sym typeface="Pattanakarn Medium"/>
              </a:rPr>
              <a:t>PROTECT THE PASSWORD</a:t>
            </a:r>
          </a:p>
        </p:txBody>
      </p:sp>
      <p:sp>
        <p:nvSpPr>
          <p:cNvPr id="7" name="TextBox 7"/>
          <p:cNvSpPr txBox="1"/>
          <p:nvPr/>
        </p:nvSpPr>
        <p:spPr>
          <a:xfrm>
            <a:off x="1153072" y="2902333"/>
            <a:ext cx="7792675" cy="8324839"/>
          </a:xfrm>
          <a:prstGeom prst="rect">
            <a:avLst/>
          </a:prstGeom>
        </p:spPr>
        <p:txBody>
          <a:bodyPr lIns="0" tIns="0" rIns="0" bIns="0" rtlCol="0" anchor="t">
            <a:spAutoFit/>
          </a:bodyPr>
          <a:lstStyle/>
          <a:p>
            <a:pPr algn="l">
              <a:lnSpc>
                <a:spcPts val="4550"/>
              </a:lnSpc>
            </a:pPr>
            <a:r>
              <a:rPr lang="en-US" sz="3250" b="1">
                <a:solidFill>
                  <a:srgbClr val="FFFFFF"/>
                </a:solidFill>
                <a:latin typeface="Arimo Bold"/>
                <a:ea typeface="Arimo Bold"/>
                <a:cs typeface="Arimo Bold"/>
                <a:sym typeface="Arimo Bold"/>
              </a:rPr>
              <a:t>Scenario</a:t>
            </a:r>
            <a:r>
              <a:rPr lang="en-US" sz="3250">
                <a:solidFill>
                  <a:srgbClr val="FFFFFF"/>
                </a:solidFill>
                <a:latin typeface="Arimo"/>
                <a:ea typeface="Arimo"/>
                <a:cs typeface="Arimo"/>
                <a:sym typeface="Arimo"/>
              </a:rPr>
              <a:t>: Hackers are trying to steal user passwords.</a:t>
            </a:r>
          </a:p>
          <a:p>
            <a:pPr algn="l">
              <a:lnSpc>
                <a:spcPts val="4550"/>
              </a:lnSpc>
            </a:pPr>
            <a:endParaRPr lang="en-US" sz="3250">
              <a:solidFill>
                <a:srgbClr val="FFFFFF"/>
              </a:solidFill>
              <a:latin typeface="Arimo"/>
              <a:ea typeface="Arimo"/>
              <a:cs typeface="Arimo"/>
              <a:sym typeface="Arimo"/>
            </a:endParaRPr>
          </a:p>
          <a:p>
            <a:pPr algn="l">
              <a:lnSpc>
                <a:spcPts val="4550"/>
              </a:lnSpc>
            </a:pPr>
            <a:r>
              <a:rPr lang="en-US" sz="3250" b="1">
                <a:solidFill>
                  <a:srgbClr val="FFFFFF"/>
                </a:solidFill>
                <a:latin typeface="Arimo Bold"/>
                <a:ea typeface="Arimo Bold"/>
                <a:cs typeface="Arimo Bold"/>
                <a:sym typeface="Arimo Bold"/>
              </a:rPr>
              <a:t>Mission</a:t>
            </a:r>
            <a:r>
              <a:rPr lang="en-US" sz="3250">
                <a:solidFill>
                  <a:srgbClr val="FFFFFF"/>
                </a:solidFill>
                <a:latin typeface="Arimo"/>
                <a:ea typeface="Arimo"/>
                <a:cs typeface="Arimo"/>
                <a:sym typeface="Arimo"/>
              </a:rPr>
              <a:t>: Build a secure structure to protect a password card hidden inside.</a:t>
            </a:r>
          </a:p>
          <a:p>
            <a:pPr algn="l">
              <a:lnSpc>
                <a:spcPts val="4550"/>
              </a:lnSpc>
            </a:pPr>
            <a:endParaRPr lang="en-US" sz="3250">
              <a:solidFill>
                <a:srgbClr val="FFFFFF"/>
              </a:solidFill>
              <a:latin typeface="Arimo"/>
              <a:ea typeface="Arimo"/>
              <a:cs typeface="Arimo"/>
              <a:sym typeface="Arimo"/>
            </a:endParaRPr>
          </a:p>
          <a:p>
            <a:pPr algn="l">
              <a:lnSpc>
                <a:spcPts val="4550"/>
              </a:lnSpc>
            </a:pPr>
            <a:r>
              <a:rPr lang="en-US" sz="3250" b="1">
                <a:solidFill>
                  <a:srgbClr val="FFFFFF"/>
                </a:solidFill>
                <a:latin typeface="Arimo Bold"/>
                <a:ea typeface="Arimo Bold"/>
                <a:cs typeface="Arimo Bold"/>
                <a:sym typeface="Arimo Bold"/>
              </a:rPr>
              <a:t>Requirements</a:t>
            </a:r>
            <a:r>
              <a:rPr lang="en-US" sz="3250">
                <a:solidFill>
                  <a:srgbClr val="FFFFFF"/>
                </a:solidFill>
                <a:latin typeface="Arimo"/>
                <a:ea typeface="Arimo"/>
                <a:cs typeface="Arimo"/>
                <a:sym typeface="Arimo"/>
              </a:rPr>
              <a:t>: </a:t>
            </a:r>
          </a:p>
          <a:p>
            <a:pPr marL="701765" lvl="1" indent="-350883" algn="l">
              <a:lnSpc>
                <a:spcPts val="4550"/>
              </a:lnSpc>
              <a:buFont typeface="Arial"/>
              <a:buChar char="•"/>
            </a:pPr>
            <a:r>
              <a:rPr lang="en-US" sz="3250">
                <a:solidFill>
                  <a:srgbClr val="FFFFFF"/>
                </a:solidFill>
                <a:latin typeface="Arimo"/>
                <a:ea typeface="Arimo"/>
                <a:cs typeface="Arimo"/>
                <a:sym typeface="Arimo"/>
              </a:rPr>
              <a:t>One protected entry point (Login Portal)</a:t>
            </a:r>
          </a:p>
          <a:p>
            <a:pPr marL="701765" lvl="1" indent="-350883" algn="l">
              <a:lnSpc>
                <a:spcPts val="4550"/>
              </a:lnSpc>
              <a:buFont typeface="Arial"/>
              <a:buChar char="•"/>
            </a:pPr>
            <a:r>
              <a:rPr lang="en-US" sz="3250">
                <a:solidFill>
                  <a:srgbClr val="FFFFFF"/>
                </a:solidFill>
                <a:latin typeface="Arimo"/>
                <a:ea typeface="Arimo"/>
                <a:cs typeface="Arimo"/>
                <a:sym typeface="Arimo"/>
              </a:rPr>
              <a:t>Strong outer barrier (Firewall)</a:t>
            </a:r>
          </a:p>
          <a:p>
            <a:pPr marL="701765" lvl="1" indent="-350883" algn="l">
              <a:lnSpc>
                <a:spcPts val="4550"/>
              </a:lnSpc>
              <a:buFont typeface="Arial"/>
              <a:buChar char="•"/>
            </a:pPr>
            <a:r>
              <a:rPr lang="en-US" sz="3250">
                <a:solidFill>
                  <a:srgbClr val="FFFFFF"/>
                </a:solidFill>
                <a:latin typeface="Arimo"/>
                <a:ea typeface="Arimo"/>
                <a:cs typeface="Arimo"/>
                <a:sym typeface="Arimo"/>
              </a:rPr>
              <a:t>Hidden compartment with password (Encryption)</a:t>
            </a:r>
          </a:p>
          <a:p>
            <a:pPr algn="l">
              <a:lnSpc>
                <a:spcPts val="3850"/>
              </a:lnSpc>
            </a:pPr>
            <a:endParaRPr lang="en-US" sz="3250">
              <a:solidFill>
                <a:srgbClr val="FFFFFF"/>
              </a:solidFill>
              <a:latin typeface="Arimo"/>
              <a:ea typeface="Arimo"/>
              <a:cs typeface="Arimo"/>
              <a:sym typeface="Arimo"/>
            </a:endParaRPr>
          </a:p>
          <a:p>
            <a:pPr algn="l">
              <a:lnSpc>
                <a:spcPts val="3850"/>
              </a:lnSpc>
            </a:pPr>
            <a:endParaRPr lang="en-US" sz="3250">
              <a:solidFill>
                <a:srgbClr val="FFFFFF"/>
              </a:solidFill>
              <a:latin typeface="Arimo"/>
              <a:ea typeface="Arimo"/>
              <a:cs typeface="Arimo"/>
              <a:sym typeface="Arimo"/>
            </a:endParaRPr>
          </a:p>
          <a:p>
            <a:pPr algn="l">
              <a:lnSpc>
                <a:spcPts val="3850"/>
              </a:lnSpc>
            </a:pPr>
            <a:endParaRPr lang="en-US" sz="3250">
              <a:solidFill>
                <a:srgbClr val="FFFFFF"/>
              </a:solidFill>
              <a:latin typeface="Arimo"/>
              <a:ea typeface="Arimo"/>
              <a:cs typeface="Arimo"/>
              <a:sym typeface="Arimo"/>
            </a:endParaRPr>
          </a:p>
        </p:txBody>
      </p:sp>
      <p:sp>
        <p:nvSpPr>
          <p:cNvPr id="8" name="TextBox 8"/>
          <p:cNvSpPr txBox="1"/>
          <p:nvPr/>
        </p:nvSpPr>
        <p:spPr>
          <a:xfrm>
            <a:off x="10069452" y="5057775"/>
            <a:ext cx="8016567" cy="6038839"/>
          </a:xfrm>
          <a:prstGeom prst="rect">
            <a:avLst/>
          </a:prstGeom>
        </p:spPr>
        <p:txBody>
          <a:bodyPr lIns="0" tIns="0" rIns="0" bIns="0" rtlCol="0" anchor="t">
            <a:spAutoFit/>
          </a:bodyPr>
          <a:lstStyle/>
          <a:p>
            <a:pPr algn="l">
              <a:lnSpc>
                <a:spcPts val="4550"/>
              </a:lnSpc>
            </a:pPr>
            <a:endParaRPr dirty="0"/>
          </a:p>
          <a:p>
            <a:pPr algn="l">
              <a:lnSpc>
                <a:spcPts val="4550"/>
              </a:lnSpc>
            </a:pPr>
            <a:r>
              <a:rPr lang="en-US" sz="3250" b="1" dirty="0">
                <a:solidFill>
                  <a:srgbClr val="FFFFFF"/>
                </a:solidFill>
                <a:latin typeface="Arimo Bold"/>
                <a:ea typeface="Arimo Bold"/>
                <a:cs typeface="Arimo Bold"/>
                <a:sym typeface="Arimo Bold"/>
              </a:rPr>
              <a:t>Cybersecurity Definitions: </a:t>
            </a:r>
          </a:p>
          <a:p>
            <a:pPr algn="l">
              <a:lnSpc>
                <a:spcPts val="4550"/>
              </a:lnSpc>
            </a:pPr>
            <a:r>
              <a:rPr lang="en-US" sz="3250" dirty="0">
                <a:solidFill>
                  <a:srgbClr val="FFFFFF"/>
                </a:solidFill>
                <a:latin typeface="Arimo"/>
                <a:ea typeface="Arimo"/>
                <a:cs typeface="Arimo"/>
                <a:sym typeface="Arimo"/>
              </a:rPr>
              <a:t>Firewall: A barrier that blocks unwanted access.</a:t>
            </a:r>
          </a:p>
          <a:p>
            <a:pPr algn="l">
              <a:lnSpc>
                <a:spcPts val="4550"/>
              </a:lnSpc>
            </a:pPr>
            <a:r>
              <a:rPr lang="en-US" sz="3250" dirty="0">
                <a:solidFill>
                  <a:srgbClr val="FFFFFF"/>
                </a:solidFill>
                <a:latin typeface="Arimo"/>
                <a:ea typeface="Arimo"/>
                <a:cs typeface="Arimo"/>
                <a:sym typeface="Arimo"/>
              </a:rPr>
              <a:t>Encryption: Scrambling information so others cannot read it. </a:t>
            </a:r>
          </a:p>
          <a:p>
            <a:pPr algn="l">
              <a:lnSpc>
                <a:spcPts val="4550"/>
              </a:lnSpc>
            </a:pPr>
            <a:r>
              <a:rPr lang="en-US" sz="3250" dirty="0">
                <a:solidFill>
                  <a:srgbClr val="FFFFFF"/>
                </a:solidFill>
                <a:latin typeface="Arimo"/>
                <a:ea typeface="Arimo"/>
                <a:cs typeface="Arimo"/>
                <a:sym typeface="Arimo"/>
              </a:rPr>
              <a:t>Login Portal: A place where users enter secure information.  </a:t>
            </a:r>
          </a:p>
          <a:p>
            <a:pPr algn="l">
              <a:lnSpc>
                <a:spcPts val="3850"/>
              </a:lnSpc>
            </a:pPr>
            <a:endParaRPr lang="en-US" sz="3250" dirty="0">
              <a:solidFill>
                <a:srgbClr val="FFFFFF"/>
              </a:solidFill>
              <a:latin typeface="Arimo"/>
              <a:ea typeface="Arimo"/>
              <a:cs typeface="Arimo"/>
              <a:sym typeface="Arimo"/>
            </a:endParaRPr>
          </a:p>
          <a:p>
            <a:pPr algn="l">
              <a:lnSpc>
                <a:spcPts val="3850"/>
              </a:lnSpc>
            </a:pPr>
            <a:endParaRPr lang="en-US" sz="3250" dirty="0">
              <a:solidFill>
                <a:srgbClr val="FFFFFF"/>
              </a:solidFill>
              <a:latin typeface="Arimo"/>
              <a:ea typeface="Arimo"/>
              <a:cs typeface="Arimo"/>
              <a:sym typeface="Arimo"/>
            </a:endParaRPr>
          </a:p>
          <a:p>
            <a:pPr algn="l">
              <a:lnSpc>
                <a:spcPts val="3850"/>
              </a:lnSpc>
            </a:pPr>
            <a:endParaRPr lang="en-US" sz="3250" dirty="0">
              <a:solidFill>
                <a:srgbClr val="FFFFFF"/>
              </a:solidFill>
              <a:latin typeface="Arimo"/>
              <a:ea typeface="Arimo"/>
              <a:cs typeface="Arimo"/>
              <a:sym typeface="Arim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12675824" y="5143500"/>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53280" y="281803"/>
            <a:ext cx="17134928" cy="1862843"/>
          </a:xfrm>
          <a:prstGeom prst="rect">
            <a:avLst/>
          </a:prstGeom>
        </p:spPr>
        <p:txBody>
          <a:bodyPr lIns="0" tIns="0" rIns="0" bIns="0" rtlCol="0" anchor="t">
            <a:spAutoFit/>
          </a:bodyPr>
          <a:lstStyle/>
          <a:p>
            <a:pPr algn="ctr">
              <a:lnSpc>
                <a:spcPts val="7573"/>
              </a:lnSpc>
              <a:spcBef>
                <a:spcPct val="0"/>
              </a:spcBef>
            </a:pPr>
            <a:r>
              <a:rPr lang="en-US" sz="5409" b="1">
                <a:solidFill>
                  <a:srgbClr val="37D0DF"/>
                </a:solidFill>
                <a:latin typeface="Pattanakarn Medium"/>
                <a:ea typeface="Pattanakarn Medium"/>
                <a:cs typeface="Pattanakarn Medium"/>
                <a:sym typeface="Pattanakarn Medium"/>
              </a:rPr>
              <a:t>FIREWALL: A BARRIER THAT BLOCKS UNWANTED ACCESS.</a:t>
            </a:r>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657" t="5037" b="1680"/>
          <a:stretch>
            <a:fillRect/>
          </a:stretch>
        </p:blipFill>
        <p:spPr>
          <a:xfrm>
            <a:off x="1712918" y="2144646"/>
            <a:ext cx="15415652" cy="814235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12675824" y="5143500"/>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53280" y="281803"/>
            <a:ext cx="17134928" cy="1862843"/>
          </a:xfrm>
          <a:prstGeom prst="rect">
            <a:avLst/>
          </a:prstGeom>
        </p:spPr>
        <p:txBody>
          <a:bodyPr lIns="0" tIns="0" rIns="0" bIns="0" rtlCol="0" anchor="t">
            <a:spAutoFit/>
          </a:bodyPr>
          <a:lstStyle/>
          <a:p>
            <a:pPr algn="ctr">
              <a:lnSpc>
                <a:spcPts val="7573"/>
              </a:lnSpc>
              <a:spcBef>
                <a:spcPct val="0"/>
              </a:spcBef>
            </a:pPr>
            <a:r>
              <a:rPr lang="en-US" sz="5409" b="1">
                <a:solidFill>
                  <a:srgbClr val="37D0DF"/>
                </a:solidFill>
                <a:latin typeface="Pattanakarn Medium"/>
                <a:ea typeface="Pattanakarn Medium"/>
                <a:cs typeface="Pattanakarn Medium"/>
                <a:sym typeface="Pattanakarn Medium"/>
              </a:rPr>
              <a:t>ENCRYPTION: SCRAMBLING INFORMATION SO OTHERS CANNOT READ IT. </a:t>
            </a:r>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965452" y="2144646"/>
            <a:ext cx="14357095" cy="8075866"/>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1926"/>
        </a:solidFill>
        <a:effectLst/>
      </p:bgPr>
    </p:bg>
    <p:spTree>
      <p:nvGrpSpPr>
        <p:cNvPr id="1" name=""/>
        <p:cNvGrpSpPr/>
        <p:nvPr/>
      </p:nvGrpSpPr>
      <p:grpSpPr>
        <a:xfrm>
          <a:off x="0" y="0"/>
          <a:ext cx="0" cy="0"/>
          <a:chOff x="0" y="0"/>
          <a:chExt cx="0" cy="0"/>
        </a:xfrm>
      </p:grpSpPr>
      <p:sp>
        <p:nvSpPr>
          <p:cNvPr id="2" name="Freeform 2"/>
          <p:cNvSpPr/>
          <p:nvPr/>
        </p:nvSpPr>
        <p:spPr>
          <a:xfrm>
            <a:off x="14404263" y="3588505"/>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864970" y="-4322909"/>
            <a:ext cx="6204481" cy="6698495"/>
          </a:xfrm>
          <a:custGeom>
            <a:avLst/>
            <a:gdLst/>
            <a:ahLst/>
            <a:cxnLst/>
            <a:rect l="l" t="t" r="r" b="b"/>
            <a:pathLst>
              <a:path w="6204481" h="6698495">
                <a:moveTo>
                  <a:pt x="0" y="0"/>
                </a:moveTo>
                <a:lnTo>
                  <a:pt x="6204482" y="0"/>
                </a:lnTo>
                <a:lnTo>
                  <a:pt x="6204482" y="6698495"/>
                </a:lnTo>
                <a:lnTo>
                  <a:pt x="0" y="66984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53280" y="281803"/>
            <a:ext cx="17134928" cy="1862843"/>
          </a:xfrm>
          <a:prstGeom prst="rect">
            <a:avLst/>
          </a:prstGeom>
        </p:spPr>
        <p:txBody>
          <a:bodyPr lIns="0" tIns="0" rIns="0" bIns="0" rtlCol="0" anchor="t">
            <a:spAutoFit/>
          </a:bodyPr>
          <a:lstStyle/>
          <a:p>
            <a:pPr algn="ctr">
              <a:lnSpc>
                <a:spcPts val="7573"/>
              </a:lnSpc>
              <a:spcBef>
                <a:spcPct val="0"/>
              </a:spcBef>
            </a:pPr>
            <a:r>
              <a:rPr lang="en-US" sz="5409" b="1">
                <a:solidFill>
                  <a:srgbClr val="37D0DF"/>
                </a:solidFill>
                <a:latin typeface="Pattanakarn Medium"/>
                <a:ea typeface="Pattanakarn Medium"/>
                <a:cs typeface="Pattanakarn Medium"/>
                <a:sym typeface="Pattanakarn Medium"/>
              </a:rPr>
              <a:t>LOGIN PORTAL: A PLACE WHERE USERS ENTER SECURE INFORMATION. </a:t>
            </a:r>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47" t="5050" r="147"/>
          <a:stretch>
            <a:fillRect/>
          </a:stretch>
        </p:blipFill>
        <p:spPr>
          <a:xfrm>
            <a:off x="1803784" y="2144646"/>
            <a:ext cx="14875578" cy="7968322"/>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388</Words>
  <Application>Microsoft Office PowerPoint</Application>
  <PresentationFormat>Custom</PresentationFormat>
  <Paragraphs>59</Paragraphs>
  <Slides>13</Slides>
  <Notes>0</Notes>
  <HiddenSlides>0</HiddenSlides>
  <MMClips>4</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MadeDo Cybersecurity Challenge</dc:title>
  <cp:lastModifiedBy>Sampson, Scott (EECD/EDPE)</cp:lastModifiedBy>
  <cp:revision>3</cp:revision>
  <dcterms:created xsi:type="dcterms:W3CDTF">2006-08-16T00:00:00Z</dcterms:created>
  <dcterms:modified xsi:type="dcterms:W3CDTF">2026-04-02T19:20:39Z</dcterms:modified>
  <dc:identifier>DAHB4iDcWhc</dc:identifier>
</cp:coreProperties>
</file>