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</p:sldIdLst>
  <p:sldSz cx="18288000" cy="10287000"/>
  <p:notesSz cx="6858000" cy="9144000"/>
  <p:embeddedFontLst>
    <p:embeddedFont>
      <p:font typeface="Poppins Bold" charset="1" panose="00000800000000000000"/>
      <p:regular r:id="rId12"/>
    </p:embeddedFont>
    <p:embeddedFont>
      <p:font typeface="Canva Sans" charset="1" panose="020B0503030501040103"/>
      <p:regular r:id="rId13"/>
    </p:embeddedFont>
    <p:embeddedFont>
      <p:font typeface="Canva Sans Bold" charset="1" panose="020B0803030501040103"/>
      <p:regular r:id="rId14"/>
    </p:embeddedFont>
    <p:embeddedFont>
      <p:font typeface="Arimo" charset="1" panose="020B0604020202020204"/>
      <p:regular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jpeg" Type="http://schemas.openxmlformats.org/officeDocument/2006/relationships/image"/><Relationship Id="rId11" Target="../media/image10.png" Type="http://schemas.openxmlformats.org/officeDocument/2006/relationships/image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8.jpe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Relationship Id="rId3" Target="../media/image5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jpeg" Type="http://schemas.openxmlformats.org/officeDocument/2006/relationships/image"/><Relationship Id="rId3" Target="../media/image12.png" Type="http://schemas.openxmlformats.org/officeDocument/2006/relationships/image"/><Relationship Id="rId4" Target="../media/image13.svg" Type="http://schemas.openxmlformats.org/officeDocument/2006/relationships/image"/><Relationship Id="rId5" Target="../media/image14.png" Type="http://schemas.openxmlformats.org/officeDocument/2006/relationships/image"/><Relationship Id="rId6" Target="../media/image15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Relationship Id="rId3" Target="../media/image5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Relationship Id="rId3" Target="../media/image5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Relationship Id="rId3" Target="../media/image5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5D8A2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-1347490">
            <a:off x="9723833" y="-2988672"/>
            <a:ext cx="10546692" cy="14575782"/>
            <a:chOff x="0" y="0"/>
            <a:chExt cx="1633959" cy="2258170"/>
          </a:xfrm>
        </p:grpSpPr>
        <p:sp>
          <p:nvSpPr>
            <p:cNvPr name="Freeform 3" id="3"/>
            <p:cNvSpPr/>
            <p:nvPr/>
          </p:nvSpPr>
          <p:spPr>
            <a:xfrm flipH="false" flipV="false" rot="1383433">
              <a:off x="-376941" y="-229772"/>
              <a:ext cx="2387841" cy="2717715"/>
            </a:xfrm>
            <a:custGeom>
              <a:avLst/>
              <a:gdLst/>
              <a:ahLst/>
              <a:cxnLst/>
              <a:rect r="r" b="b" t="t" l="l"/>
              <a:pathLst>
                <a:path h="2717715" w="2387841">
                  <a:moveTo>
                    <a:pt x="0" y="639940"/>
                  </a:moveTo>
                  <a:lnTo>
                    <a:pt x="1503428" y="0"/>
                  </a:lnTo>
                  <a:lnTo>
                    <a:pt x="2387841" y="2077774"/>
                  </a:lnTo>
                  <a:lnTo>
                    <a:pt x="884412" y="2717714"/>
                  </a:lnTo>
                  <a:close/>
                </a:path>
              </a:pathLst>
            </a:custGeom>
            <a:blipFill>
              <a:blip r:embed="rId2"/>
              <a:stretch>
                <a:fillRect l="-40689" t="0" r="-40689" b="0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false" flipV="false" rot="4084124">
            <a:off x="4793166" y="3180495"/>
            <a:ext cx="12866871" cy="3634891"/>
          </a:xfrm>
          <a:custGeom>
            <a:avLst/>
            <a:gdLst/>
            <a:ahLst/>
            <a:cxnLst/>
            <a:rect r="r" b="b" t="t" l="l"/>
            <a:pathLst>
              <a:path h="3634891" w="12866871">
                <a:moveTo>
                  <a:pt x="0" y="0"/>
                </a:moveTo>
                <a:lnTo>
                  <a:pt x="12866872" y="0"/>
                </a:lnTo>
                <a:lnTo>
                  <a:pt x="12866872" y="3634891"/>
                </a:lnTo>
                <a:lnTo>
                  <a:pt x="0" y="363489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0">
            <a:off x="4473757" y="4979461"/>
            <a:ext cx="6768125" cy="6455099"/>
          </a:xfrm>
          <a:custGeom>
            <a:avLst/>
            <a:gdLst/>
            <a:ahLst/>
            <a:cxnLst/>
            <a:rect r="r" b="b" t="t" l="l"/>
            <a:pathLst>
              <a:path h="6455099" w="6768125">
                <a:moveTo>
                  <a:pt x="6768125" y="0"/>
                </a:moveTo>
                <a:lnTo>
                  <a:pt x="0" y="0"/>
                </a:lnTo>
                <a:lnTo>
                  <a:pt x="0" y="6455099"/>
                </a:lnTo>
                <a:lnTo>
                  <a:pt x="6768125" y="6455099"/>
                </a:lnTo>
                <a:lnTo>
                  <a:pt x="6768125" y="0"/>
                </a:lnTo>
                <a:close/>
              </a:path>
            </a:pathLst>
          </a:custGeom>
          <a:blipFill>
            <a:blip r:embed="rId5">
              <a:alphaModFix amt="16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7137830" y="480717"/>
            <a:ext cx="5378506" cy="4780147"/>
          </a:xfrm>
          <a:custGeom>
            <a:avLst/>
            <a:gdLst/>
            <a:ahLst/>
            <a:cxnLst/>
            <a:rect r="r" b="b" t="t" l="l"/>
            <a:pathLst>
              <a:path h="4780147" w="5378506">
                <a:moveTo>
                  <a:pt x="0" y="0"/>
                </a:moveTo>
                <a:lnTo>
                  <a:pt x="5378506" y="0"/>
                </a:lnTo>
                <a:lnTo>
                  <a:pt x="5378506" y="4780147"/>
                </a:lnTo>
                <a:lnTo>
                  <a:pt x="0" y="478014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72000"/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7618531" y="972816"/>
            <a:ext cx="4417105" cy="3795949"/>
            <a:chOff x="0" y="0"/>
            <a:chExt cx="812800" cy="6985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812800" cy="698500"/>
            </a:xfrm>
            <a:custGeom>
              <a:avLst/>
              <a:gdLst/>
              <a:ahLst/>
              <a:cxnLst/>
              <a:rect r="r" b="b" t="t" l="l"/>
              <a:pathLst>
                <a:path h="698500" w="81280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blipFill>
              <a:blip r:embed="rId9"/>
              <a:stretch>
                <a:fillRect l="-17534" t="0" r="-17534" b="0"/>
              </a:stretch>
            </a:blipFill>
            <a:ln w="285750" cap="sq">
              <a:solidFill>
                <a:srgbClr val="FFFFFF"/>
              </a:solidFill>
              <a:prstDash val="solid"/>
              <a:miter/>
            </a:ln>
          </p:spPr>
        </p:sp>
      </p:grpSp>
      <p:sp>
        <p:nvSpPr>
          <p:cNvPr name="Freeform 9" id="9"/>
          <p:cNvSpPr/>
          <p:nvPr/>
        </p:nvSpPr>
        <p:spPr>
          <a:xfrm flipH="false" flipV="false" rot="0">
            <a:off x="9434055" y="3473989"/>
            <a:ext cx="7236243" cy="6431211"/>
          </a:xfrm>
          <a:custGeom>
            <a:avLst/>
            <a:gdLst/>
            <a:ahLst/>
            <a:cxnLst/>
            <a:rect r="r" b="b" t="t" l="l"/>
            <a:pathLst>
              <a:path h="6431211" w="7236243">
                <a:moveTo>
                  <a:pt x="0" y="0"/>
                </a:moveTo>
                <a:lnTo>
                  <a:pt x="7236243" y="0"/>
                </a:lnTo>
                <a:lnTo>
                  <a:pt x="7236243" y="6431210"/>
                </a:lnTo>
                <a:lnTo>
                  <a:pt x="0" y="643121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72000"/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0" id="10"/>
          <p:cNvGrpSpPr/>
          <p:nvPr/>
        </p:nvGrpSpPr>
        <p:grpSpPr>
          <a:xfrm rot="0">
            <a:off x="10080790" y="4136059"/>
            <a:ext cx="5942773" cy="5107071"/>
            <a:chOff x="0" y="0"/>
            <a:chExt cx="812800" cy="6985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812800" cy="698500"/>
            </a:xfrm>
            <a:custGeom>
              <a:avLst/>
              <a:gdLst/>
              <a:ahLst/>
              <a:cxnLst/>
              <a:rect r="r" b="b" t="t" l="l"/>
              <a:pathLst>
                <a:path h="698500" w="81280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blipFill>
              <a:blip r:embed="rId10"/>
              <a:stretch>
                <a:fillRect l="-14453" t="0" r="-14453" b="0"/>
              </a:stretch>
            </a:blipFill>
            <a:ln w="285750" cap="sq">
              <a:solidFill>
                <a:srgbClr val="FFFFFF"/>
              </a:solidFill>
              <a:prstDash val="solid"/>
              <a:miter/>
            </a:ln>
          </p:spPr>
        </p:sp>
      </p:grpSp>
      <p:sp>
        <p:nvSpPr>
          <p:cNvPr name="Freeform 12" id="12"/>
          <p:cNvSpPr/>
          <p:nvPr/>
        </p:nvSpPr>
        <p:spPr>
          <a:xfrm flipH="false" flipV="true" rot="0">
            <a:off x="-852646" y="-780838"/>
            <a:ext cx="5326403" cy="5080057"/>
          </a:xfrm>
          <a:custGeom>
            <a:avLst/>
            <a:gdLst/>
            <a:ahLst/>
            <a:cxnLst/>
            <a:rect r="r" b="b" t="t" l="l"/>
            <a:pathLst>
              <a:path h="5080057" w="5326403">
                <a:moveTo>
                  <a:pt x="0" y="5080057"/>
                </a:moveTo>
                <a:lnTo>
                  <a:pt x="5326403" y="5080057"/>
                </a:lnTo>
                <a:lnTo>
                  <a:pt x="5326403" y="0"/>
                </a:lnTo>
                <a:lnTo>
                  <a:pt x="0" y="0"/>
                </a:lnTo>
                <a:lnTo>
                  <a:pt x="0" y="5080057"/>
                </a:lnTo>
                <a:close/>
              </a:path>
            </a:pathLst>
          </a:custGeom>
          <a:blipFill>
            <a:blip r:embed="rId5">
              <a:alphaModFix amt="16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3" id="13"/>
          <p:cNvGrpSpPr/>
          <p:nvPr/>
        </p:nvGrpSpPr>
        <p:grpSpPr>
          <a:xfrm rot="0">
            <a:off x="267505" y="216140"/>
            <a:ext cx="6870325" cy="2068202"/>
            <a:chOff x="0" y="0"/>
            <a:chExt cx="1809468" cy="544712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809468" cy="544712"/>
            </a:xfrm>
            <a:custGeom>
              <a:avLst/>
              <a:gdLst/>
              <a:ahLst/>
              <a:cxnLst/>
              <a:rect r="r" b="b" t="t" l="l"/>
              <a:pathLst>
                <a:path h="544712" w="1809468">
                  <a:moveTo>
                    <a:pt x="57470" y="0"/>
                  </a:moveTo>
                  <a:lnTo>
                    <a:pt x="1751998" y="0"/>
                  </a:lnTo>
                  <a:cubicBezTo>
                    <a:pt x="1767240" y="0"/>
                    <a:pt x="1781858" y="6055"/>
                    <a:pt x="1792636" y="16833"/>
                  </a:cubicBezTo>
                  <a:cubicBezTo>
                    <a:pt x="1803413" y="27610"/>
                    <a:pt x="1809468" y="42228"/>
                    <a:pt x="1809468" y="57470"/>
                  </a:cubicBezTo>
                  <a:lnTo>
                    <a:pt x="1809468" y="487242"/>
                  </a:lnTo>
                  <a:cubicBezTo>
                    <a:pt x="1809468" y="502484"/>
                    <a:pt x="1803413" y="517101"/>
                    <a:pt x="1792636" y="527879"/>
                  </a:cubicBezTo>
                  <a:cubicBezTo>
                    <a:pt x="1781858" y="538657"/>
                    <a:pt x="1767240" y="544712"/>
                    <a:pt x="1751998" y="544712"/>
                  </a:cubicBezTo>
                  <a:lnTo>
                    <a:pt x="57470" y="544712"/>
                  </a:lnTo>
                  <a:cubicBezTo>
                    <a:pt x="42228" y="544712"/>
                    <a:pt x="27610" y="538657"/>
                    <a:pt x="16833" y="527879"/>
                  </a:cubicBezTo>
                  <a:cubicBezTo>
                    <a:pt x="6055" y="517101"/>
                    <a:pt x="0" y="502484"/>
                    <a:pt x="0" y="487242"/>
                  </a:cubicBezTo>
                  <a:lnTo>
                    <a:pt x="0" y="57470"/>
                  </a:lnTo>
                  <a:cubicBezTo>
                    <a:pt x="0" y="42228"/>
                    <a:pt x="6055" y="27610"/>
                    <a:pt x="16833" y="16833"/>
                  </a:cubicBezTo>
                  <a:cubicBezTo>
                    <a:pt x="27610" y="6055"/>
                    <a:pt x="42228" y="0"/>
                    <a:pt x="5747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1809468" cy="58281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6" id="16"/>
          <p:cNvSpPr/>
          <p:nvPr/>
        </p:nvSpPr>
        <p:spPr>
          <a:xfrm flipH="false" flipV="false" rot="0">
            <a:off x="318537" y="480717"/>
            <a:ext cx="6613053" cy="1591206"/>
          </a:xfrm>
          <a:custGeom>
            <a:avLst/>
            <a:gdLst/>
            <a:ahLst/>
            <a:cxnLst/>
            <a:rect r="r" b="b" t="t" l="l"/>
            <a:pathLst>
              <a:path h="1591206" w="6613053">
                <a:moveTo>
                  <a:pt x="0" y="0"/>
                </a:moveTo>
                <a:lnTo>
                  <a:pt x="6613053" y="0"/>
                </a:lnTo>
                <a:lnTo>
                  <a:pt x="6613053" y="1591206"/>
                </a:lnTo>
                <a:lnTo>
                  <a:pt x="0" y="1591206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725243" y="3585569"/>
            <a:ext cx="7912379" cy="4621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931"/>
              </a:lnSpc>
            </a:pPr>
            <a:r>
              <a:rPr lang="en-US" b="true" sz="7974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CLIMATE CHANGE AND AGRICULTURAL FUTURES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5D8A2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505211" y="1635946"/>
            <a:ext cx="19004009" cy="8877968"/>
            <a:chOff x="0" y="0"/>
            <a:chExt cx="5005171" cy="233823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005171" cy="2338230"/>
            </a:xfrm>
            <a:custGeom>
              <a:avLst/>
              <a:gdLst/>
              <a:ahLst/>
              <a:cxnLst/>
              <a:rect r="r" b="b" t="t" l="l"/>
              <a:pathLst>
                <a:path h="2338230" w="5005171">
                  <a:moveTo>
                    <a:pt x="0" y="0"/>
                  </a:moveTo>
                  <a:lnTo>
                    <a:pt x="5005171" y="0"/>
                  </a:lnTo>
                  <a:lnTo>
                    <a:pt x="5005171" y="2338230"/>
                  </a:lnTo>
                  <a:lnTo>
                    <a:pt x="0" y="233823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5005171" cy="237633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true" rot="0">
            <a:off x="-404766" y="-423918"/>
            <a:ext cx="5978420" cy="5701918"/>
          </a:xfrm>
          <a:custGeom>
            <a:avLst/>
            <a:gdLst/>
            <a:ahLst/>
            <a:cxnLst/>
            <a:rect r="r" b="b" t="t" l="l"/>
            <a:pathLst>
              <a:path h="5701918" w="5978420">
                <a:moveTo>
                  <a:pt x="0" y="5701918"/>
                </a:moveTo>
                <a:lnTo>
                  <a:pt x="5978420" y="5701918"/>
                </a:lnTo>
                <a:lnTo>
                  <a:pt x="5978420" y="0"/>
                </a:lnTo>
                <a:lnTo>
                  <a:pt x="0" y="0"/>
                </a:lnTo>
                <a:lnTo>
                  <a:pt x="0" y="5701918"/>
                </a:lnTo>
                <a:close/>
              </a:path>
            </a:pathLst>
          </a:custGeom>
          <a:blipFill>
            <a:blip r:embed="rId2">
              <a:alphaModFix amt="12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0">
            <a:off x="14071230" y="-296902"/>
            <a:ext cx="5326403" cy="5080057"/>
          </a:xfrm>
          <a:custGeom>
            <a:avLst/>
            <a:gdLst/>
            <a:ahLst/>
            <a:cxnLst/>
            <a:rect r="r" b="b" t="t" l="l"/>
            <a:pathLst>
              <a:path h="5080057" w="5326403">
                <a:moveTo>
                  <a:pt x="5326404" y="0"/>
                </a:moveTo>
                <a:lnTo>
                  <a:pt x="0" y="0"/>
                </a:lnTo>
                <a:lnTo>
                  <a:pt x="0" y="5080057"/>
                </a:lnTo>
                <a:lnTo>
                  <a:pt x="5326404" y="5080057"/>
                </a:lnTo>
                <a:lnTo>
                  <a:pt x="5326404" y="0"/>
                </a:lnTo>
                <a:close/>
              </a:path>
            </a:pathLst>
          </a:custGeom>
          <a:blipFill>
            <a:blip r:embed="rId2">
              <a:alphaModFix amt="16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573973" y="250004"/>
            <a:ext cx="10514150" cy="12335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931"/>
              </a:lnSpc>
            </a:pPr>
            <a:r>
              <a:rPr lang="en-US" b="true" sz="7974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TERMS TO KNOW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573973" y="1985334"/>
            <a:ext cx="10514150" cy="6530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787"/>
              </a:lnSpc>
            </a:pPr>
            <a:r>
              <a:rPr lang="en-US" b="true" sz="4274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GROWING DEGREE DAYS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573973" y="3980019"/>
            <a:ext cx="10514150" cy="6224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63"/>
              </a:lnSpc>
            </a:pPr>
            <a:r>
              <a:rPr lang="en-US" b="true" sz="4074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FROST-FREE DAYS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573973" y="5974674"/>
            <a:ext cx="10514150" cy="5918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39"/>
              </a:lnSpc>
            </a:pPr>
            <a:r>
              <a:rPr lang="en-US" b="true" sz="3874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SOIL DRAINAGE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573973" y="7969329"/>
            <a:ext cx="10514150" cy="5918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39"/>
              </a:lnSpc>
            </a:pPr>
            <a:r>
              <a:rPr lang="en-US" b="true" sz="3874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SLOPE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573973" y="2659775"/>
            <a:ext cx="17165211" cy="11804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 way to measure how much warmth a plant gets during the growing season. It's like counting "warm points" that plants need to grow and produce crops.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573973" y="4657557"/>
            <a:ext cx="17165211" cy="17805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The</a:t>
            </a:r>
            <a:r>
              <a:rPr lang="en-US" sz="33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number of days between the last spring frost and the first fall frost. This is your "safe growing window" when plants won't be killed by freezing temperatures.</a:t>
            </a:r>
          </a:p>
          <a:p>
            <a:pPr algn="l">
              <a:lnSpc>
                <a:spcPts val="4759"/>
              </a:lnSpc>
            </a:pPr>
          </a:p>
        </p:txBody>
      </p:sp>
      <p:sp>
        <p:nvSpPr>
          <p:cNvPr name="TextBox 14" id="14"/>
          <p:cNvSpPr txBox="true"/>
          <p:nvPr/>
        </p:nvSpPr>
        <p:spPr>
          <a:xfrm rot="0">
            <a:off x="573973" y="6652212"/>
            <a:ext cx="17165211" cy="11804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How quickly</a:t>
            </a:r>
            <a:r>
              <a:rPr lang="en-US" sz="33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water moves through soil after rain or irrigation. Good drainage means water doesn't pool on the surface or stay trapped underground.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573973" y="8646867"/>
            <a:ext cx="17165211" cy="11804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How s</a:t>
            </a:r>
            <a:r>
              <a:rPr lang="en-US" sz="33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teep or tilted the land is. Flat land has 0% slope, while a steep hill might be 15-30% slope.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59" r="0" b="-9259"/>
            </a:stretch>
          </a:blipFill>
        </p:spPr>
      </p:sp>
      <p:grpSp>
        <p:nvGrpSpPr>
          <p:cNvPr name="Group 3" id="3"/>
          <p:cNvGrpSpPr/>
          <p:nvPr/>
        </p:nvGrpSpPr>
        <p:grpSpPr>
          <a:xfrm rot="5400000">
            <a:off x="4404211" y="-4625489"/>
            <a:ext cx="9261525" cy="18506054"/>
            <a:chOff x="0" y="0"/>
            <a:chExt cx="812800" cy="1624108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812800" cy="1624108"/>
            </a:xfrm>
            <a:custGeom>
              <a:avLst/>
              <a:gdLst/>
              <a:ahLst/>
              <a:cxnLst/>
              <a:rect r="r" b="b" t="t" l="l"/>
              <a:pathLst>
                <a:path h="1624108" w="812800">
                  <a:moveTo>
                    <a:pt x="609600" y="0"/>
                  </a:moveTo>
                  <a:lnTo>
                    <a:pt x="0" y="0"/>
                  </a:lnTo>
                  <a:lnTo>
                    <a:pt x="0" y="1624108"/>
                  </a:lnTo>
                  <a:lnTo>
                    <a:pt x="609600" y="1624108"/>
                  </a:lnTo>
                  <a:lnTo>
                    <a:pt x="812800" y="812054"/>
                  </a:lnTo>
                  <a:lnTo>
                    <a:pt x="60960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698500" cy="166220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-777947" y="-611789"/>
            <a:ext cx="4863316" cy="4638387"/>
          </a:xfrm>
          <a:custGeom>
            <a:avLst/>
            <a:gdLst/>
            <a:ahLst/>
            <a:cxnLst/>
            <a:rect r="r" b="b" t="t" l="l"/>
            <a:pathLst>
              <a:path h="4638387" w="4863316">
                <a:moveTo>
                  <a:pt x="0" y="0"/>
                </a:moveTo>
                <a:lnTo>
                  <a:pt x="4863316" y="0"/>
                </a:lnTo>
                <a:lnTo>
                  <a:pt x="4863316" y="4638387"/>
                </a:lnTo>
                <a:lnTo>
                  <a:pt x="0" y="463838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6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true" rot="0">
            <a:off x="14576956" y="-611789"/>
            <a:ext cx="4863316" cy="4638387"/>
          </a:xfrm>
          <a:custGeom>
            <a:avLst/>
            <a:gdLst/>
            <a:ahLst/>
            <a:cxnLst/>
            <a:rect r="r" b="b" t="t" l="l"/>
            <a:pathLst>
              <a:path h="4638387" w="4863316">
                <a:moveTo>
                  <a:pt x="0" y="4638387"/>
                </a:moveTo>
                <a:lnTo>
                  <a:pt x="4863315" y="4638387"/>
                </a:lnTo>
                <a:lnTo>
                  <a:pt x="4863315" y="0"/>
                </a:lnTo>
                <a:lnTo>
                  <a:pt x="0" y="0"/>
                </a:lnTo>
                <a:lnTo>
                  <a:pt x="0" y="4638387"/>
                </a:lnTo>
                <a:close/>
              </a:path>
            </a:pathLst>
          </a:custGeom>
          <a:blipFill>
            <a:blip r:embed="rId3">
              <a:alphaModFix amt="16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4045022">
            <a:off x="5167050" y="7873968"/>
            <a:ext cx="4205520" cy="441580"/>
          </a:xfrm>
          <a:custGeom>
            <a:avLst/>
            <a:gdLst/>
            <a:ahLst/>
            <a:cxnLst/>
            <a:rect r="r" b="b" t="t" l="l"/>
            <a:pathLst>
              <a:path h="441580" w="4205520">
                <a:moveTo>
                  <a:pt x="0" y="0"/>
                </a:moveTo>
                <a:lnTo>
                  <a:pt x="4205520" y="0"/>
                </a:lnTo>
                <a:lnTo>
                  <a:pt x="4205520" y="441579"/>
                </a:lnTo>
                <a:lnTo>
                  <a:pt x="0" y="44157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86000"/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586666" y="2139369"/>
            <a:ext cx="14896615" cy="8147631"/>
          </a:xfrm>
          <a:custGeom>
            <a:avLst/>
            <a:gdLst/>
            <a:ahLst/>
            <a:cxnLst/>
            <a:rect r="r" b="b" t="t" l="l"/>
            <a:pathLst>
              <a:path h="8147631" w="14896615">
                <a:moveTo>
                  <a:pt x="0" y="0"/>
                </a:moveTo>
                <a:lnTo>
                  <a:pt x="14896615" y="0"/>
                </a:lnTo>
                <a:lnTo>
                  <a:pt x="14896615" y="8147631"/>
                </a:lnTo>
                <a:lnTo>
                  <a:pt x="0" y="814763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19433" t="-35687" r="-19934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512824" y="489858"/>
            <a:ext cx="10151446" cy="12175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813"/>
              </a:lnSpc>
            </a:pPr>
            <a:r>
              <a:rPr lang="en-US" b="true" sz="7869">
                <a:solidFill>
                  <a:srgbClr val="5D8A2D"/>
                </a:solidFill>
                <a:latin typeface="Poppins Bold"/>
                <a:ea typeface="Poppins Bold"/>
                <a:cs typeface="Poppins Bold"/>
                <a:sym typeface="Poppins Bold"/>
              </a:rPr>
              <a:t>HISTORICAL DATA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5D8A2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505211" y="1635946"/>
            <a:ext cx="19004009" cy="8877968"/>
            <a:chOff x="0" y="0"/>
            <a:chExt cx="5005171" cy="233823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005171" cy="2338230"/>
            </a:xfrm>
            <a:custGeom>
              <a:avLst/>
              <a:gdLst/>
              <a:ahLst/>
              <a:cxnLst/>
              <a:rect r="r" b="b" t="t" l="l"/>
              <a:pathLst>
                <a:path h="2338230" w="5005171">
                  <a:moveTo>
                    <a:pt x="0" y="0"/>
                  </a:moveTo>
                  <a:lnTo>
                    <a:pt x="5005171" y="0"/>
                  </a:lnTo>
                  <a:lnTo>
                    <a:pt x="5005171" y="2338230"/>
                  </a:lnTo>
                  <a:lnTo>
                    <a:pt x="0" y="233823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5005171" cy="237633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true" rot="0">
            <a:off x="-404766" y="-423918"/>
            <a:ext cx="5978420" cy="5701918"/>
          </a:xfrm>
          <a:custGeom>
            <a:avLst/>
            <a:gdLst/>
            <a:ahLst/>
            <a:cxnLst/>
            <a:rect r="r" b="b" t="t" l="l"/>
            <a:pathLst>
              <a:path h="5701918" w="5978420">
                <a:moveTo>
                  <a:pt x="0" y="5701918"/>
                </a:moveTo>
                <a:lnTo>
                  <a:pt x="5978420" y="5701918"/>
                </a:lnTo>
                <a:lnTo>
                  <a:pt x="5978420" y="0"/>
                </a:lnTo>
                <a:lnTo>
                  <a:pt x="0" y="0"/>
                </a:lnTo>
                <a:lnTo>
                  <a:pt x="0" y="5701918"/>
                </a:lnTo>
                <a:close/>
              </a:path>
            </a:pathLst>
          </a:custGeom>
          <a:blipFill>
            <a:blip r:embed="rId2">
              <a:alphaModFix amt="12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0">
            <a:off x="14071230" y="-296902"/>
            <a:ext cx="5326403" cy="5080057"/>
          </a:xfrm>
          <a:custGeom>
            <a:avLst/>
            <a:gdLst/>
            <a:ahLst/>
            <a:cxnLst/>
            <a:rect r="r" b="b" t="t" l="l"/>
            <a:pathLst>
              <a:path h="5080057" w="5326403">
                <a:moveTo>
                  <a:pt x="5326404" y="0"/>
                </a:moveTo>
                <a:lnTo>
                  <a:pt x="0" y="0"/>
                </a:lnTo>
                <a:lnTo>
                  <a:pt x="0" y="5080057"/>
                </a:lnTo>
                <a:lnTo>
                  <a:pt x="5326404" y="5080057"/>
                </a:lnTo>
                <a:lnTo>
                  <a:pt x="5326404" y="0"/>
                </a:lnTo>
                <a:close/>
              </a:path>
            </a:pathLst>
          </a:custGeom>
          <a:blipFill>
            <a:blip r:embed="rId2">
              <a:alphaModFix amt="16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aphicFrame>
        <p:nvGraphicFramePr>
          <p:cNvPr name="Table 7" id="7"/>
          <p:cNvGraphicFramePr>
            <a:graphicFrameLocks noGrp="true"/>
          </p:cNvGraphicFramePr>
          <p:nvPr/>
        </p:nvGraphicFramePr>
        <p:xfrm>
          <a:off x="1028700" y="3869893"/>
          <a:ext cx="16230600" cy="4410075"/>
        </p:xfrm>
        <a:graphic>
          <a:graphicData uri="http://schemas.openxmlformats.org/drawingml/2006/table">
            <a:tbl>
              <a:tblPr/>
              <a:tblGrid>
                <a:gridCol w="3564723"/>
                <a:gridCol w="4397999"/>
                <a:gridCol w="4089610"/>
                <a:gridCol w="4178269"/>
              </a:tblGrid>
              <a:tr h="1214686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4759"/>
                        </a:lnSpc>
                        <a:defRPr/>
                      </a:pPr>
                      <a:r>
                        <a:rPr lang="en-US" sz="3399" b="true">
                          <a:solidFill>
                            <a:srgbClr val="FFFFFF"/>
                          </a:solidFill>
                          <a:latin typeface="Canva Sans Bold"/>
                          <a:ea typeface="Canva Sans Bold"/>
                          <a:cs typeface="Canva Sans Bold"/>
                          <a:sym typeface="Canva Sans Bold"/>
                        </a:rPr>
                        <a:t>Location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85028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499"/>
                        </a:lnSpc>
                        <a:defRPr/>
                      </a:pPr>
                      <a:r>
                        <a:rPr lang="en-US" sz="2499" b="true">
                          <a:solidFill>
                            <a:srgbClr val="FFFFFF"/>
                          </a:solidFill>
                          <a:latin typeface="Canva Sans Bold"/>
                          <a:ea typeface="Canva Sans Bold"/>
                          <a:cs typeface="Canva Sans Bold"/>
                          <a:sym typeface="Canva Sans Bold"/>
                        </a:rPr>
                        <a:t>1970s Frost-Free Days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85028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499"/>
                        </a:lnSpc>
                        <a:defRPr/>
                      </a:pPr>
                      <a:r>
                        <a:rPr lang="en-US" sz="2499" b="true">
                          <a:solidFill>
                            <a:srgbClr val="FFFFFF"/>
                          </a:solidFill>
                          <a:latin typeface="Canva Sans Bold"/>
                          <a:ea typeface="Canva Sans Bold"/>
                          <a:cs typeface="Canva Sans Bold"/>
                          <a:sym typeface="Canva Sans Bold"/>
                        </a:rPr>
                        <a:t>2020s Frost -Free Days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85028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4759"/>
                        </a:lnSpc>
                        <a:defRPr/>
                      </a:pPr>
                      <a:r>
                        <a:rPr lang="en-US" sz="3399" b="true">
                          <a:solidFill>
                            <a:srgbClr val="FFFFFF"/>
                          </a:solidFill>
                          <a:latin typeface="Canva Sans Bold"/>
                          <a:ea typeface="Canva Sans Bold"/>
                          <a:cs typeface="Canva Sans Bold"/>
                          <a:sym typeface="Canva Sans Bold"/>
                        </a:rPr>
                        <a:t>Change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85028"/>
                    </a:solidFill>
                  </a:tcPr>
                </a:tc>
              </a:tr>
              <a:tr h="1050539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779"/>
                        </a:lnSpc>
                        <a:defRPr/>
                      </a:pPr>
                      <a:r>
                        <a:rPr lang="en-US" sz="2699">
                          <a:solidFill>
                            <a:srgbClr val="000000"/>
                          </a:solidFill>
                          <a:latin typeface="Canva Sans"/>
                          <a:ea typeface="Canva Sans"/>
                          <a:cs typeface="Canva Sans"/>
                          <a:sym typeface="Canva Sans"/>
                        </a:rPr>
                        <a:t>Northern NB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C25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779"/>
                        </a:lnSpc>
                        <a:defRPr/>
                      </a:pPr>
                      <a:r>
                        <a:rPr lang="en-US" sz="2700">
                          <a:solidFill>
                            <a:srgbClr val="000000"/>
                          </a:solidFill>
                          <a:latin typeface="Canva Sans"/>
                          <a:ea typeface="Canva Sans"/>
                          <a:cs typeface="Canva Sans"/>
                          <a:sym typeface="Canva Sans"/>
                        </a:rPr>
                        <a:t>~110 Days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C25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779"/>
                        </a:lnSpc>
                        <a:defRPr/>
                      </a:pPr>
                      <a:r>
                        <a:rPr lang="en-US" sz="2700">
                          <a:solidFill>
                            <a:srgbClr val="000000"/>
                          </a:solidFill>
                          <a:latin typeface="Canva Sans"/>
                          <a:ea typeface="Canva Sans"/>
                          <a:cs typeface="Canva Sans"/>
                          <a:sym typeface="Canva Sans"/>
                        </a:rPr>
                        <a:t>~120 Days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C25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779"/>
                        </a:lnSpc>
                        <a:defRPr/>
                      </a:pPr>
                      <a:r>
                        <a:rPr lang="en-US" sz="2700">
                          <a:solidFill>
                            <a:srgbClr val="000000"/>
                          </a:solidFill>
                          <a:latin typeface="Canva Sans"/>
                          <a:ea typeface="Canva Sans"/>
                          <a:cs typeface="Canva Sans"/>
                          <a:sym typeface="Canva Sans"/>
                        </a:rPr>
                        <a:t>+10 Days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C25F"/>
                    </a:solidFill>
                  </a:tcPr>
                </a:tc>
              </a:tr>
              <a:tr h="1072425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779"/>
                        </a:lnSpc>
                        <a:defRPr/>
                      </a:pPr>
                      <a:r>
                        <a:rPr lang="en-US" sz="2700">
                          <a:solidFill>
                            <a:srgbClr val="000000"/>
                          </a:solidFill>
                          <a:latin typeface="Canva Sans"/>
                          <a:ea typeface="Canva Sans"/>
                          <a:cs typeface="Canva Sans"/>
                          <a:sym typeface="Canva Sans"/>
                        </a:rPr>
                        <a:t>Central NB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C25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779"/>
                        </a:lnSpc>
                        <a:defRPr/>
                      </a:pPr>
                      <a:r>
                        <a:rPr lang="en-US" sz="2700">
                          <a:solidFill>
                            <a:srgbClr val="000000"/>
                          </a:solidFill>
                          <a:latin typeface="Canva Sans"/>
                          <a:ea typeface="Canva Sans"/>
                          <a:cs typeface="Canva Sans"/>
                          <a:sym typeface="Canva Sans"/>
                        </a:rPr>
                        <a:t>~120 Days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C25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779"/>
                        </a:lnSpc>
                        <a:defRPr/>
                      </a:pPr>
                      <a:r>
                        <a:rPr lang="en-US" sz="2700">
                          <a:solidFill>
                            <a:srgbClr val="000000"/>
                          </a:solidFill>
                          <a:latin typeface="Canva Sans"/>
                          <a:ea typeface="Canva Sans"/>
                          <a:cs typeface="Canva Sans"/>
                          <a:sym typeface="Canva Sans"/>
                        </a:rPr>
                        <a:t>~130 Days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C25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779"/>
                        </a:lnSpc>
                        <a:defRPr/>
                      </a:pPr>
                      <a:r>
                        <a:rPr lang="en-US" sz="2700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+10 Days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C25F"/>
                    </a:solidFill>
                  </a:tcPr>
                </a:tc>
              </a:tr>
              <a:tr h="1072425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779"/>
                        </a:lnSpc>
                        <a:defRPr/>
                      </a:pPr>
                      <a:r>
                        <a:rPr lang="en-US" sz="2700">
                          <a:solidFill>
                            <a:srgbClr val="000000"/>
                          </a:solidFill>
                          <a:latin typeface="Canva Sans"/>
                          <a:ea typeface="Canva Sans"/>
                          <a:cs typeface="Canva Sans"/>
                          <a:sym typeface="Canva Sans"/>
                        </a:rPr>
                        <a:t>Southern NB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C25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779"/>
                        </a:lnSpc>
                        <a:defRPr/>
                      </a:pPr>
                      <a:r>
                        <a:rPr lang="en-US" sz="2700">
                          <a:solidFill>
                            <a:srgbClr val="000000"/>
                          </a:solidFill>
                          <a:latin typeface="Canva Sans"/>
                          <a:ea typeface="Canva Sans"/>
                          <a:cs typeface="Canva Sans"/>
                          <a:sym typeface="Canva Sans"/>
                        </a:rPr>
                        <a:t>~125 Days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C25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779"/>
                        </a:lnSpc>
                        <a:defRPr/>
                      </a:pPr>
                      <a:r>
                        <a:rPr lang="en-US" sz="2700">
                          <a:solidFill>
                            <a:srgbClr val="000000"/>
                          </a:solidFill>
                          <a:latin typeface="Canva Sans"/>
                          <a:ea typeface="Canva Sans"/>
                          <a:cs typeface="Canva Sans"/>
                          <a:sym typeface="Canva Sans"/>
                        </a:rPr>
                        <a:t>~135 Days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C25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779"/>
                        </a:lnSpc>
                        <a:defRPr/>
                      </a:pPr>
                      <a:r>
                        <a:rPr lang="en-US" sz="2700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+10 Days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C25F"/>
                    </a:solidFill>
                  </a:tcPr>
                </a:tc>
              </a:tr>
            </a:tbl>
          </a:graphicData>
        </a:graphic>
      </p:graphicFrame>
      <p:sp>
        <p:nvSpPr>
          <p:cNvPr name="TextBox 8" id="8"/>
          <p:cNvSpPr txBox="true"/>
          <p:nvPr/>
        </p:nvSpPr>
        <p:spPr>
          <a:xfrm rot="0">
            <a:off x="573973" y="250004"/>
            <a:ext cx="14641159" cy="12335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931"/>
              </a:lnSpc>
            </a:pPr>
            <a:r>
              <a:rPr lang="en-US" b="true" sz="7974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HISTORICAL COMPARISON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573973" y="2224076"/>
            <a:ext cx="14641159" cy="12335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931"/>
              </a:lnSpc>
            </a:pPr>
            <a:r>
              <a:rPr lang="en-US" b="true" sz="7974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FROST-FREE DAYS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5D8A2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505211" y="1635946"/>
            <a:ext cx="19004009" cy="8877968"/>
            <a:chOff x="0" y="0"/>
            <a:chExt cx="5005171" cy="233823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005171" cy="2338230"/>
            </a:xfrm>
            <a:custGeom>
              <a:avLst/>
              <a:gdLst/>
              <a:ahLst/>
              <a:cxnLst/>
              <a:rect r="r" b="b" t="t" l="l"/>
              <a:pathLst>
                <a:path h="2338230" w="5005171">
                  <a:moveTo>
                    <a:pt x="0" y="0"/>
                  </a:moveTo>
                  <a:lnTo>
                    <a:pt x="5005171" y="0"/>
                  </a:lnTo>
                  <a:lnTo>
                    <a:pt x="5005171" y="2338230"/>
                  </a:lnTo>
                  <a:lnTo>
                    <a:pt x="0" y="233823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5005171" cy="237633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true" rot="0">
            <a:off x="-404766" y="-423918"/>
            <a:ext cx="5978420" cy="5701918"/>
          </a:xfrm>
          <a:custGeom>
            <a:avLst/>
            <a:gdLst/>
            <a:ahLst/>
            <a:cxnLst/>
            <a:rect r="r" b="b" t="t" l="l"/>
            <a:pathLst>
              <a:path h="5701918" w="5978420">
                <a:moveTo>
                  <a:pt x="0" y="5701918"/>
                </a:moveTo>
                <a:lnTo>
                  <a:pt x="5978420" y="5701918"/>
                </a:lnTo>
                <a:lnTo>
                  <a:pt x="5978420" y="0"/>
                </a:lnTo>
                <a:lnTo>
                  <a:pt x="0" y="0"/>
                </a:lnTo>
                <a:lnTo>
                  <a:pt x="0" y="5701918"/>
                </a:lnTo>
                <a:close/>
              </a:path>
            </a:pathLst>
          </a:custGeom>
          <a:blipFill>
            <a:blip r:embed="rId2">
              <a:alphaModFix amt="12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0">
            <a:off x="14071230" y="-296902"/>
            <a:ext cx="5326403" cy="5080057"/>
          </a:xfrm>
          <a:custGeom>
            <a:avLst/>
            <a:gdLst/>
            <a:ahLst/>
            <a:cxnLst/>
            <a:rect r="r" b="b" t="t" l="l"/>
            <a:pathLst>
              <a:path h="5080057" w="5326403">
                <a:moveTo>
                  <a:pt x="5326404" y="0"/>
                </a:moveTo>
                <a:lnTo>
                  <a:pt x="0" y="0"/>
                </a:lnTo>
                <a:lnTo>
                  <a:pt x="0" y="5080057"/>
                </a:lnTo>
                <a:lnTo>
                  <a:pt x="5326404" y="5080057"/>
                </a:lnTo>
                <a:lnTo>
                  <a:pt x="5326404" y="0"/>
                </a:lnTo>
                <a:close/>
              </a:path>
            </a:pathLst>
          </a:custGeom>
          <a:blipFill>
            <a:blip r:embed="rId2">
              <a:alphaModFix amt="16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aphicFrame>
        <p:nvGraphicFramePr>
          <p:cNvPr name="Table 7" id="7"/>
          <p:cNvGraphicFramePr>
            <a:graphicFrameLocks noGrp="true"/>
          </p:cNvGraphicFramePr>
          <p:nvPr/>
        </p:nvGraphicFramePr>
        <p:xfrm>
          <a:off x="1028700" y="3850843"/>
          <a:ext cx="16230600" cy="4448175"/>
        </p:xfrm>
        <a:graphic>
          <a:graphicData uri="http://schemas.openxmlformats.org/drawingml/2006/table">
            <a:tbl>
              <a:tblPr/>
              <a:tblGrid>
                <a:gridCol w="3564723"/>
                <a:gridCol w="4397999"/>
                <a:gridCol w="4089610"/>
                <a:gridCol w="4178269"/>
              </a:tblGrid>
              <a:tr h="1213139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4759"/>
                        </a:lnSpc>
                        <a:defRPr/>
                      </a:pPr>
                      <a:r>
                        <a:rPr lang="en-US" sz="3399" b="true">
                          <a:solidFill>
                            <a:srgbClr val="FFFFFF"/>
                          </a:solidFill>
                          <a:latin typeface="Canva Sans Bold"/>
                          <a:ea typeface="Canva Sans Bold"/>
                          <a:cs typeface="Canva Sans Bold"/>
                          <a:sym typeface="Canva Sans Bold"/>
                        </a:rPr>
                        <a:t>Location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85028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4619"/>
                        </a:lnSpc>
                        <a:defRPr/>
                      </a:pPr>
                      <a:r>
                        <a:rPr lang="en-US" sz="3299" b="true">
                          <a:solidFill>
                            <a:srgbClr val="FFFFFF"/>
                          </a:solidFill>
                          <a:latin typeface="Canva Sans Bold"/>
                          <a:ea typeface="Canva Sans Bold"/>
                          <a:cs typeface="Canva Sans Bold"/>
                          <a:sym typeface="Canva Sans Bold"/>
                        </a:rPr>
                        <a:t>Historical Average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85028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4759"/>
                        </a:lnSpc>
                        <a:defRPr/>
                      </a:pPr>
                      <a:r>
                        <a:rPr lang="en-US" sz="3399" b="true">
                          <a:solidFill>
                            <a:srgbClr val="FFFFFF"/>
                          </a:solidFill>
                          <a:latin typeface="Canva Sans Bold"/>
                          <a:ea typeface="Canva Sans Bold"/>
                          <a:cs typeface="Canva Sans Bold"/>
                          <a:sym typeface="Canva Sans Bold"/>
                        </a:rPr>
                        <a:t>Recent Average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85028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4759"/>
                        </a:lnSpc>
                        <a:defRPr/>
                      </a:pPr>
                      <a:r>
                        <a:rPr lang="en-US" sz="3399" b="true">
                          <a:solidFill>
                            <a:srgbClr val="FFFFFF"/>
                          </a:solidFill>
                          <a:latin typeface="Canva Sans Bold"/>
                          <a:ea typeface="Canva Sans Bold"/>
                          <a:cs typeface="Canva Sans Bold"/>
                          <a:sym typeface="Canva Sans Bold"/>
                        </a:rPr>
                        <a:t>Trend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85028"/>
                    </a:solidFill>
                  </a:tcPr>
                </a:tc>
              </a:tr>
              <a:tr h="1049201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779"/>
                        </a:lnSpc>
                        <a:defRPr/>
                      </a:pPr>
                      <a:r>
                        <a:rPr lang="en-US" sz="2699">
                          <a:solidFill>
                            <a:srgbClr val="000000"/>
                          </a:solidFill>
                          <a:latin typeface="Canva Sans"/>
                          <a:ea typeface="Canva Sans"/>
                          <a:cs typeface="Canva Sans"/>
                          <a:sym typeface="Canva Sans"/>
                        </a:rPr>
                        <a:t>Northern NB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C25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779"/>
                        </a:lnSpc>
                        <a:defRPr/>
                      </a:pPr>
                      <a:r>
                        <a:rPr lang="en-US" sz="2700">
                          <a:solidFill>
                            <a:srgbClr val="000000"/>
                          </a:solidFill>
                          <a:latin typeface="Canva Sans"/>
                          <a:ea typeface="Canva Sans"/>
                          <a:cs typeface="Canva Sans"/>
                          <a:sym typeface="Canva Sans"/>
                        </a:rPr>
                        <a:t>~1200 GDD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C25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779"/>
                        </a:lnSpc>
                        <a:defRPr/>
                      </a:pPr>
                      <a:r>
                        <a:rPr lang="en-US" sz="2700">
                          <a:solidFill>
                            <a:srgbClr val="000000"/>
                          </a:solidFill>
                          <a:latin typeface="Canva Sans"/>
                          <a:ea typeface="Canva Sans"/>
                          <a:cs typeface="Canva Sans"/>
                          <a:sym typeface="Canva Sans"/>
                        </a:rPr>
                        <a:t>~1350 GDD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C25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779"/>
                        </a:lnSpc>
                        <a:defRPr/>
                      </a:pPr>
                      <a:r>
                        <a:rPr lang="en-US" sz="2700">
                          <a:solidFill>
                            <a:srgbClr val="000000"/>
                          </a:solidFill>
                          <a:latin typeface="Canva Sans"/>
                          <a:ea typeface="Canva Sans"/>
                          <a:cs typeface="Canva Sans"/>
                          <a:sym typeface="Canva Sans"/>
                        </a:rPr>
                        <a:t>Increasing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C25F"/>
                    </a:solidFill>
                  </a:tcPr>
                </a:tc>
              </a:tr>
              <a:tr h="1092918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779"/>
                        </a:lnSpc>
                        <a:defRPr/>
                      </a:pPr>
                      <a:r>
                        <a:rPr lang="en-US" sz="2700">
                          <a:solidFill>
                            <a:srgbClr val="000000"/>
                          </a:solidFill>
                          <a:latin typeface="Canva Sans"/>
                          <a:ea typeface="Canva Sans"/>
                          <a:cs typeface="Canva Sans"/>
                          <a:sym typeface="Canva Sans"/>
                        </a:rPr>
                        <a:t>Central NB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C25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779"/>
                        </a:lnSpc>
                        <a:defRPr/>
                      </a:pPr>
                      <a:r>
                        <a:rPr lang="en-US" sz="2700">
                          <a:solidFill>
                            <a:srgbClr val="000000"/>
                          </a:solidFill>
                          <a:latin typeface="Canva Sans"/>
                          <a:ea typeface="Canva Sans"/>
                          <a:cs typeface="Canva Sans"/>
                          <a:sym typeface="Canva Sans"/>
                        </a:rPr>
                        <a:t>~1400 GDD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C25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779"/>
                        </a:lnSpc>
                        <a:defRPr/>
                      </a:pPr>
                      <a:r>
                        <a:rPr lang="en-US" sz="2700">
                          <a:solidFill>
                            <a:srgbClr val="000000"/>
                          </a:solidFill>
                          <a:latin typeface="Canva Sans"/>
                          <a:ea typeface="Canva Sans"/>
                          <a:cs typeface="Canva Sans"/>
                          <a:sym typeface="Canva Sans"/>
                        </a:rPr>
                        <a:t>~1550 GDD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C25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919"/>
                        </a:lnSpc>
                        <a:defRPr/>
                      </a:pPr>
                      <a:r>
                        <a:rPr lang="en-US" sz="2799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Incre</a:t>
                      </a:r>
                      <a:r>
                        <a:rPr lang="en-US" sz="2799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asing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C25F"/>
                    </a:solidFill>
                  </a:tcPr>
                </a:tc>
              </a:tr>
              <a:tr h="1092918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779"/>
                        </a:lnSpc>
                        <a:defRPr/>
                      </a:pPr>
                      <a:r>
                        <a:rPr lang="en-US" sz="2700">
                          <a:solidFill>
                            <a:srgbClr val="000000"/>
                          </a:solidFill>
                          <a:latin typeface="Canva Sans"/>
                          <a:ea typeface="Canva Sans"/>
                          <a:cs typeface="Canva Sans"/>
                          <a:sym typeface="Canva Sans"/>
                        </a:rPr>
                        <a:t>Southern NB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C25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779"/>
                        </a:lnSpc>
                        <a:defRPr/>
                      </a:pPr>
                      <a:r>
                        <a:rPr lang="en-US" sz="2700">
                          <a:solidFill>
                            <a:srgbClr val="000000"/>
                          </a:solidFill>
                          <a:latin typeface="Canva Sans"/>
                          <a:ea typeface="Canva Sans"/>
                          <a:cs typeface="Canva Sans"/>
                          <a:sym typeface="Canva Sans"/>
                        </a:rPr>
                        <a:t>~1500 GDD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C25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779"/>
                        </a:lnSpc>
                        <a:defRPr/>
                      </a:pPr>
                      <a:r>
                        <a:rPr lang="en-US" sz="2700">
                          <a:solidFill>
                            <a:srgbClr val="000000"/>
                          </a:solidFill>
                          <a:latin typeface="Canva Sans"/>
                          <a:ea typeface="Canva Sans"/>
                          <a:cs typeface="Canva Sans"/>
                          <a:sym typeface="Canva Sans"/>
                        </a:rPr>
                        <a:t>~1650 GDD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C25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919"/>
                        </a:lnSpc>
                        <a:defRPr/>
                      </a:pPr>
                      <a:r>
                        <a:rPr lang="en-US" sz="2799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Incre</a:t>
                      </a:r>
                      <a:r>
                        <a:rPr lang="en-US" sz="2799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asing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C25F"/>
                    </a:solidFill>
                  </a:tcPr>
                </a:tc>
              </a:tr>
            </a:tbl>
          </a:graphicData>
        </a:graphic>
      </p:graphicFrame>
      <p:sp>
        <p:nvSpPr>
          <p:cNvPr name="TextBox 8" id="8"/>
          <p:cNvSpPr txBox="true"/>
          <p:nvPr/>
        </p:nvSpPr>
        <p:spPr>
          <a:xfrm rot="0">
            <a:off x="573973" y="250004"/>
            <a:ext cx="14641159" cy="12335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931"/>
              </a:lnSpc>
            </a:pPr>
            <a:r>
              <a:rPr lang="en-US" b="true" sz="7974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HISTORICAL COMPARISON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573973" y="2224076"/>
            <a:ext cx="14641159" cy="12335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931"/>
              </a:lnSpc>
            </a:pPr>
            <a:r>
              <a:rPr lang="en-US" b="true" sz="7974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GROWING DEGREE DAYS 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5D8A2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505211" y="1635946"/>
            <a:ext cx="19004009" cy="8877968"/>
            <a:chOff x="0" y="0"/>
            <a:chExt cx="5005171" cy="233823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005171" cy="2338230"/>
            </a:xfrm>
            <a:custGeom>
              <a:avLst/>
              <a:gdLst/>
              <a:ahLst/>
              <a:cxnLst/>
              <a:rect r="r" b="b" t="t" l="l"/>
              <a:pathLst>
                <a:path h="2338230" w="5005171">
                  <a:moveTo>
                    <a:pt x="0" y="0"/>
                  </a:moveTo>
                  <a:lnTo>
                    <a:pt x="5005171" y="0"/>
                  </a:lnTo>
                  <a:lnTo>
                    <a:pt x="5005171" y="2338230"/>
                  </a:lnTo>
                  <a:lnTo>
                    <a:pt x="0" y="233823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5005171" cy="237633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true" rot="0">
            <a:off x="-404766" y="-423918"/>
            <a:ext cx="5978420" cy="5701918"/>
          </a:xfrm>
          <a:custGeom>
            <a:avLst/>
            <a:gdLst/>
            <a:ahLst/>
            <a:cxnLst/>
            <a:rect r="r" b="b" t="t" l="l"/>
            <a:pathLst>
              <a:path h="5701918" w="5978420">
                <a:moveTo>
                  <a:pt x="0" y="5701918"/>
                </a:moveTo>
                <a:lnTo>
                  <a:pt x="5978420" y="5701918"/>
                </a:lnTo>
                <a:lnTo>
                  <a:pt x="5978420" y="0"/>
                </a:lnTo>
                <a:lnTo>
                  <a:pt x="0" y="0"/>
                </a:lnTo>
                <a:lnTo>
                  <a:pt x="0" y="5701918"/>
                </a:lnTo>
                <a:close/>
              </a:path>
            </a:pathLst>
          </a:custGeom>
          <a:blipFill>
            <a:blip r:embed="rId2">
              <a:alphaModFix amt="12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0">
            <a:off x="14071230" y="-296902"/>
            <a:ext cx="5326403" cy="5080057"/>
          </a:xfrm>
          <a:custGeom>
            <a:avLst/>
            <a:gdLst/>
            <a:ahLst/>
            <a:cxnLst/>
            <a:rect r="r" b="b" t="t" l="l"/>
            <a:pathLst>
              <a:path h="5080057" w="5326403">
                <a:moveTo>
                  <a:pt x="5326404" y="0"/>
                </a:moveTo>
                <a:lnTo>
                  <a:pt x="0" y="0"/>
                </a:lnTo>
                <a:lnTo>
                  <a:pt x="0" y="5080057"/>
                </a:lnTo>
                <a:lnTo>
                  <a:pt x="5326404" y="5080057"/>
                </a:lnTo>
                <a:lnTo>
                  <a:pt x="5326404" y="0"/>
                </a:lnTo>
                <a:close/>
              </a:path>
            </a:pathLst>
          </a:custGeom>
          <a:blipFill>
            <a:blip r:embed="rId2">
              <a:alphaModFix amt="16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aphicFrame>
        <p:nvGraphicFramePr>
          <p:cNvPr name="Table 7" id="7"/>
          <p:cNvGraphicFramePr>
            <a:graphicFrameLocks noGrp="true"/>
          </p:cNvGraphicFramePr>
          <p:nvPr/>
        </p:nvGraphicFramePr>
        <p:xfrm>
          <a:off x="1028700" y="3850843"/>
          <a:ext cx="16230600" cy="4371975"/>
        </p:xfrm>
        <a:graphic>
          <a:graphicData uri="http://schemas.openxmlformats.org/drawingml/2006/table">
            <a:tbl>
              <a:tblPr/>
              <a:tblGrid>
                <a:gridCol w="4800531"/>
                <a:gridCol w="5922685"/>
                <a:gridCol w="5507384"/>
              </a:tblGrid>
              <a:tr h="1216264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4759"/>
                        </a:lnSpc>
                        <a:defRPr/>
                      </a:pPr>
                      <a:r>
                        <a:rPr lang="en-US" sz="3399" b="true">
                          <a:solidFill>
                            <a:srgbClr val="FFFFFF"/>
                          </a:solidFill>
                          <a:latin typeface="Canva Sans Bold"/>
                          <a:ea typeface="Canva Sans Bold"/>
                          <a:cs typeface="Canva Sans Bold"/>
                          <a:sym typeface="Canva Sans Bold"/>
                        </a:rPr>
                        <a:t>Location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85028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4619"/>
                        </a:lnSpc>
                        <a:defRPr/>
                      </a:pPr>
                      <a:r>
                        <a:rPr lang="en-US" sz="3299" b="true">
                          <a:solidFill>
                            <a:srgbClr val="FFFFFF"/>
                          </a:solidFill>
                          <a:latin typeface="Canva Sans Bold"/>
                          <a:ea typeface="Canva Sans Bold"/>
                          <a:cs typeface="Canva Sans Bold"/>
                          <a:sym typeface="Canva Sans Bold"/>
                        </a:rPr>
                        <a:t>Projected Frost-Free Days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85028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4759"/>
                        </a:lnSpc>
                        <a:defRPr/>
                      </a:pPr>
                      <a:r>
                        <a:rPr lang="en-US" sz="3399" b="true">
                          <a:solidFill>
                            <a:srgbClr val="FFFFFF"/>
                          </a:solidFill>
                          <a:latin typeface="Canva Sans Bold"/>
                          <a:ea typeface="Canva Sans Bold"/>
                          <a:cs typeface="Canva Sans Bold"/>
                          <a:sym typeface="Canva Sans Bold"/>
                        </a:rPr>
                        <a:t>Projected GDD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85028"/>
                    </a:solidFill>
                  </a:tcPr>
                </a:tc>
              </a:tr>
              <a:tr h="1051904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779"/>
                        </a:lnSpc>
                        <a:defRPr/>
                      </a:pPr>
                      <a:r>
                        <a:rPr lang="en-US" sz="2699">
                          <a:solidFill>
                            <a:srgbClr val="000000"/>
                          </a:solidFill>
                          <a:latin typeface="Canva Sans"/>
                          <a:ea typeface="Canva Sans"/>
                          <a:cs typeface="Canva Sans"/>
                          <a:sym typeface="Canva Sans"/>
                        </a:rPr>
                        <a:t>Northern NB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C25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779"/>
                        </a:lnSpc>
                        <a:defRPr/>
                      </a:pPr>
                      <a:r>
                        <a:rPr lang="en-US" sz="2700">
                          <a:solidFill>
                            <a:srgbClr val="000000"/>
                          </a:solidFill>
                          <a:latin typeface="Canva Sans"/>
                          <a:ea typeface="Canva Sans"/>
                          <a:cs typeface="Canva Sans"/>
                          <a:sym typeface="Canva Sans"/>
                        </a:rPr>
                        <a:t>135-145 Days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C25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779"/>
                        </a:lnSpc>
                        <a:defRPr/>
                      </a:pPr>
                      <a:r>
                        <a:rPr lang="en-US" sz="2700">
                          <a:solidFill>
                            <a:srgbClr val="000000"/>
                          </a:solidFill>
                          <a:latin typeface="Canva Sans"/>
                          <a:ea typeface="Canva Sans"/>
                          <a:cs typeface="Canva Sans"/>
                          <a:sym typeface="Canva Sans"/>
                        </a:rPr>
                        <a:t>1600-1700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C25F"/>
                    </a:solidFill>
                  </a:tcPr>
                </a:tc>
              </a:tr>
              <a:tr h="1051904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779"/>
                        </a:lnSpc>
                        <a:defRPr/>
                      </a:pPr>
                      <a:r>
                        <a:rPr lang="en-US" sz="2700">
                          <a:solidFill>
                            <a:srgbClr val="000000"/>
                          </a:solidFill>
                          <a:latin typeface="Canva Sans"/>
                          <a:ea typeface="Canva Sans"/>
                          <a:cs typeface="Canva Sans"/>
                          <a:sym typeface="Canva Sans"/>
                        </a:rPr>
                        <a:t>Central NB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C25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779"/>
                        </a:lnSpc>
                        <a:defRPr/>
                      </a:pPr>
                      <a:r>
                        <a:rPr lang="en-US" sz="2700">
                          <a:solidFill>
                            <a:srgbClr val="000000"/>
                          </a:solidFill>
                          <a:latin typeface="Canva Sans"/>
                          <a:ea typeface="Canva Sans"/>
                          <a:cs typeface="Canva Sans"/>
                          <a:sym typeface="Canva Sans"/>
                        </a:rPr>
                        <a:t>145-155 Days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C25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779"/>
                        </a:lnSpc>
                        <a:defRPr/>
                      </a:pPr>
                      <a:r>
                        <a:rPr lang="en-US" sz="2700">
                          <a:solidFill>
                            <a:srgbClr val="000000"/>
                          </a:solidFill>
                          <a:latin typeface="Canva Sans"/>
                          <a:ea typeface="Canva Sans"/>
                          <a:cs typeface="Canva Sans"/>
                          <a:sym typeface="Canva Sans"/>
                        </a:rPr>
                        <a:t>1800-1900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C25F"/>
                    </a:solidFill>
                  </a:tcPr>
                </a:tc>
              </a:tr>
              <a:tr h="1051904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779"/>
                        </a:lnSpc>
                        <a:defRPr/>
                      </a:pPr>
                      <a:r>
                        <a:rPr lang="en-US" sz="2700">
                          <a:solidFill>
                            <a:srgbClr val="000000"/>
                          </a:solidFill>
                          <a:latin typeface="Canva Sans"/>
                          <a:ea typeface="Canva Sans"/>
                          <a:cs typeface="Canva Sans"/>
                          <a:sym typeface="Canva Sans"/>
                        </a:rPr>
                        <a:t>Southern NB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C25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779"/>
                        </a:lnSpc>
                        <a:defRPr/>
                      </a:pPr>
                      <a:r>
                        <a:rPr lang="en-US" sz="2700">
                          <a:solidFill>
                            <a:srgbClr val="000000"/>
                          </a:solidFill>
                          <a:latin typeface="Canva Sans"/>
                          <a:ea typeface="Canva Sans"/>
                          <a:cs typeface="Canva Sans"/>
                          <a:sym typeface="Canva Sans"/>
                        </a:rPr>
                        <a:t>150-160 Days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C25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779"/>
                        </a:lnSpc>
                        <a:defRPr/>
                      </a:pPr>
                      <a:r>
                        <a:rPr lang="en-US" sz="2700">
                          <a:solidFill>
                            <a:srgbClr val="000000"/>
                          </a:solidFill>
                          <a:latin typeface="Canva Sans"/>
                          <a:ea typeface="Canva Sans"/>
                          <a:cs typeface="Canva Sans"/>
                          <a:sym typeface="Canva Sans"/>
                        </a:rPr>
                        <a:t>1900-2000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C25F"/>
                    </a:solidFill>
                  </a:tcPr>
                </a:tc>
              </a:tr>
            </a:tbl>
          </a:graphicData>
        </a:graphic>
      </p:graphicFrame>
      <p:sp>
        <p:nvSpPr>
          <p:cNvPr name="TextBox 8" id="8"/>
          <p:cNvSpPr txBox="true"/>
          <p:nvPr/>
        </p:nvSpPr>
        <p:spPr>
          <a:xfrm rot="0">
            <a:off x="573973" y="250004"/>
            <a:ext cx="14641159" cy="12335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931"/>
              </a:lnSpc>
            </a:pPr>
            <a:r>
              <a:rPr lang="en-US" b="true" sz="7974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FUTURE PROJECTION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573973" y="2224076"/>
            <a:ext cx="14641159" cy="12335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931"/>
              </a:lnSpc>
            </a:pPr>
            <a:r>
              <a:rPr lang="en-US" b="true" sz="7974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2050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DAG9qpG4rGY</dc:identifier>
  <dcterms:modified xsi:type="dcterms:W3CDTF">2011-08-01T06:04:30Z</dcterms:modified>
  <cp:revision>1</cp:revision>
  <dc:title>Climate Change and Agricultural Futures</dc:title>
</cp:coreProperties>
</file>