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3" r:id="rId2"/>
    <p:sldId id="304" r:id="rId3"/>
    <p:sldId id="285" r:id="rId4"/>
    <p:sldId id="295" r:id="rId5"/>
    <p:sldId id="296" r:id="rId6"/>
    <p:sldId id="297" r:id="rId7"/>
    <p:sldId id="298" r:id="rId8"/>
    <p:sldId id="299" r:id="rId9"/>
    <p:sldId id="300" r:id="rId10"/>
    <p:sldId id="289" r:id="rId11"/>
    <p:sldId id="302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pkins, Amy (EECD/EDPE)" initials="TA(" lastIdx="1" clrIdx="0">
    <p:extLst>
      <p:ext uri="{19B8F6BF-5375-455C-9EA6-DF929625EA0E}">
        <p15:presenceInfo xmlns:p15="http://schemas.microsoft.com/office/powerpoint/2012/main" userId="S::Amy.Tompkins@gnb.ca::c8e4951b-8706-4b7e-a9cc-c820ae8a8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74" autoAdjust="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42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EBA0C-B2F3-44D2-80D1-EC80FF07B0F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F472-0DE9-4419-9460-FA5F4FD14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US" noProof="0" smtClean="0"/>
              <a:t>11/19/2023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Christmas balls on string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9" name="Group 8" descr="Christmas Ball - Blue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Christmas Ball - Green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Christmas Ball - White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Christmas Ball - Red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81" name="Freeform: Shape 80" descr="Photo Frame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9" name="Freeform: Shape 78" descr="Photo Frame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80" name="Freeform: Shape 79" descr="Photo Frame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8" name="Freeform: Shape 77" descr="Photo Frame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200" noProof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2" name="Group 61" descr="Gift name card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Picture 66" descr="Bent Paper Shadow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3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" name="Group 3" descr="Pegged Photo Frame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37" y="1339331"/>
            <a:ext cx="3542070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04" name="Group 103" descr="Photo Peg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1" y="1658016"/>
            <a:ext cx="3542070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17" name="Group 116" descr="Photo Peg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9" name="Group 48" descr="Pegged Photo Frame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37" y="1541025"/>
            <a:ext cx="3542070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30" name="Group 129" descr="Photo Peg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2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4" name="Group 63" descr="Christmas balls on string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6" name="Group 65" descr="Christmas Ball - Blue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7" name="Group 66" descr="Christmas Ball - Red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8" name="Group 67" descr="Christmas Ball - Green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9" name="Group 68" descr="Christmas Ball - White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Flowchart: Terminator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0" name="Group 69" descr="Christmas Ball - Red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Flowchart: Terminator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1" name="Group 70" descr="Glow Light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2" name="Group 71" descr="Glow Light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3" name="Group 72" descr="Glow Light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4" name="Group 73" descr="Glow Light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5" name="Group 74" descr="Glow Light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0" y="76813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" name="Group 2" descr="Christmas balls on string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7" y="110669"/>
            <a:ext cx="5925938" cy="2507494"/>
            <a:chOff x="-5437" y="110669"/>
            <a:chExt cx="5925938" cy="250749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oup 114" descr="Christmas Ball - Blue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Flowchart: Terminator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16" name="Group 115" descr="Glow Light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oup 145" descr="Christmas Ball - Red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Flowchart: Terminator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47" name="Group 146" descr="Glow Light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oup 153" descr="Christmas Ball - Green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Flowchart: Terminator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55" name="Group 154" descr="Glow Light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3" name="Rectangle: Rounded Corners 172" descr="Photo Frame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59" y="3384252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64" name="Group 163" descr="Photo Peg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2" y="3136966"/>
            <a:ext cx="61235" cy="313024"/>
            <a:chOff x="1776508" y="1513558"/>
            <a:chExt cx="309508" cy="174039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6" name="Rectangle: Rounded Corners 185" descr="Photo Frame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77" name="Group 176" descr="Photo Peg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6" y="2928713"/>
            <a:ext cx="61235" cy="313024"/>
            <a:chOff x="1776508" y="1513558"/>
            <a:chExt cx="309508" cy="174039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0" name="Rectangle: Rounded Corners 199" descr="Photo Frame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5" y="2871735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91" name="Group 190" descr="Photo Peg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4" y="2631269"/>
            <a:ext cx="61235" cy="313024"/>
            <a:chOff x="1776508" y="1513558"/>
            <a:chExt cx="309508" cy="174039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3" name="Rectangle: Rounded Corners 212" descr="Photo Frame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6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04" name="Group 203" descr="Photo Peg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07" y="1186439"/>
            <a:ext cx="74094" cy="378759"/>
            <a:chOff x="1776508" y="1513558"/>
            <a:chExt cx="309508" cy="1740394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0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6" name="Rectangle: Rounded Corners 235" descr="Photo Frame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2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8" name="Group 217" descr="Photo Peg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1" y="2049497"/>
            <a:ext cx="74094" cy="378759"/>
            <a:chOff x="1776508" y="1513558"/>
            <a:chExt cx="309508" cy="1740394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19" name="Group 218" descr="Photo Peg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3" y="2380343"/>
            <a:ext cx="74094" cy="378759"/>
            <a:chOff x="1776508" y="1513558"/>
            <a:chExt cx="309508" cy="1740394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38" name="Picture Placeholder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07" y="1824352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5" y="2642939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3" y="300636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1" y="3426476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59" y="351657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6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0" name="Group 99" descr="Christmas balls on string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Group 100" descr="Christmas Ball - Red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Flowchart: Terminator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4" name="Group 103" descr="Glow Light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10" name="Group 109" descr="Christmas balls on string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Group 110" descr="Christmas Ball - Green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Flowchart: Terminator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2" name="Group 111" descr="Glow Light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6" name="Rectangle: Rounded Corners 135" descr="Photo Frame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24" name="Group 123" descr="Photo Peg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9" name="Rectangle: Rounded Corners 188" descr="Photo Frame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41" name="Group 140" descr="Photo Peg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8" name="Rectangle: Rounded Corners 247" descr="Photo Frame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4" name="Group 213" descr="Photo Peg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2" name="Rectangle: Rounded Corners 261" descr="Photo Frame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53" name="Group 252" descr="Photo Peg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75" name="Rectangle: Rounded Corners 274" descr="Photo Frame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66" name="Group 265" descr="Photo Peg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77" name="Group 276" descr="Christmas balls on string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Group 277" descr="Christmas Ball - White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Flowchart: Terminator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79" name="Group 278" descr="Glow Light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85" name="Group 284" descr="Christmas balls on string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Group 285" descr="Christmas Ball - Blue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Flowchart: Terminator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87" name="Group 286" descr="Glow Light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93" name="Group 292" descr="Christmas balls on string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Group 293" descr="Christmas Ball - Blue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Flowchart: Terminator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95" name="Group 294" descr="Glow Light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21" name="Rectangle: Rounded Corners 320" descr="Photo Frame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303" name="Group 302" descr="Photo Peg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04" name="Group 303" descr="Photo Peg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1" name="Rectangle: Rounded Corners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23" name="Picture Placeholder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4" name="Picture Placeholder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5" name="Picture Placeholder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6" name="Picture Placeholder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7" name="Picture Placeholder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8" name="Picture Placeholder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75998"/>
            <a:ext cx="6479999" cy="104893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4" name="Group 3" descr="Christmas balls on string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0" y="327582"/>
            <a:ext cx="12118232" cy="2345719"/>
            <a:chOff x="1114254" y="145869"/>
            <a:chExt cx="9710057" cy="18795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" name="Group 5" descr="Christmas Ball - Blue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" name="Group 6" descr="Christmas Ball - Red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8" name="Group 7" descr="Christmas Ball - Green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9" name="Group 8" descr="Christmas Ball - White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Glow Light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Glow Light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Glow Light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6480000" cy="2078699"/>
          </a:xfrm>
        </p:spPr>
        <p:txBody>
          <a:bodyPr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6480000" cy="1047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6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6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 + Note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30" y="116842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0" y="1101672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08" name="Rectangle: Rounded Corners 107" descr="Photo Frame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8" y="939043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5" y="5923524"/>
            <a:ext cx="4998221" cy="751450"/>
          </a:xfrm>
          <a:prstGeom prst="rect">
            <a:avLst/>
          </a:prstGeom>
        </p:spPr>
      </p:pic>
      <p:pic>
        <p:nvPicPr>
          <p:cNvPr id="110" name="Picture 109" descr="Bent Paper Shadow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5" y="5856776"/>
            <a:ext cx="4998221" cy="75145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1" y="128804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1"/>
            <a:ext cx="2386746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55" name="Group 154" descr="Gift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2" y="3591959"/>
            <a:ext cx="12151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 descr="Gift name card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77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Picture 161" descr="Bent Paper Shadow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4" y="2375968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50" y="952658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57" y="5728526"/>
            <a:ext cx="4998221" cy="751450"/>
          </a:xfrm>
          <a:prstGeom prst="rect">
            <a:avLst/>
          </a:prstGeom>
        </p:spPr>
      </p:pic>
      <p:grpSp>
        <p:nvGrpSpPr>
          <p:cNvPr id="117" name="Group 116" descr="Christmas balls on string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0" y="120942"/>
            <a:ext cx="6034555" cy="1168105"/>
            <a:chOff x="1114254" y="145869"/>
            <a:chExt cx="9710057" cy="187957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9" name="Group 118" descr="Christmas Ball - Blue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Flowchart: Terminator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0" name="Group 119" descr="Christmas Ball - Red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Flowchart: Terminator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1" name="Group 120" descr="Christmas Ball - Green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Flowchart: Terminator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2" name="Group 121" descr="Christmas Ball - White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Flowchart: Terminator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3" name="Group 122" descr="Christmas Ball - Red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Flowchart: Terminator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4" name="Group 123" descr="Glow Light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5" name="Group 124" descr="Glow Light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6" name="Group 125" descr="Glow Light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7" name="Group 126" descr="Glow Light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8" name="Group 127" descr="Glow Light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0" y="359999"/>
            <a:ext cx="7692000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Two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68" y="1005234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19" y="4245005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7" y="4633979"/>
            <a:ext cx="1635810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82" name="Group 181" descr="Photo frame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Picture 182" descr="Bent Paper Shadow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6" name="Group 105" descr="Photo frame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2" y="1152688"/>
            <a:ext cx="4998221" cy="5530422"/>
            <a:chOff x="6946900" y="2173177"/>
            <a:chExt cx="3755233" cy="4155085"/>
          </a:xfrm>
        </p:grpSpPr>
        <p:pic>
          <p:nvPicPr>
            <p:cNvPr id="165" name="Picture 164" descr="Bent Paper Shadow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4" name="Group 173" descr="Photo frame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Picture 174" descr="Bent Paper Shadow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0" name="Group 169" descr="Photo frame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Picture 170" descr="Bent Paper Shadow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8" name="Group 177" descr="Photo frame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Picture 178" descr="Bent Paper Shadow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pic>
        <p:nvPicPr>
          <p:cNvPr id="187" name="Picture 186" descr="Photo frame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Picture 190" descr="Photo frame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4" y="5644313"/>
            <a:ext cx="4998221" cy="75145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2" name="Rectangle: Rounded Corners 191" descr="Photo frame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5" y="866895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88" name="Rectangle: Rounded Corners 187" descr="Photo frame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8" y="109488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94" name="Group 193" descr="Christmas balls on string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06"/>
            <a:ext cx="12256553" cy="2372493"/>
            <a:chOff x="1114254" y="145869"/>
            <a:chExt cx="9710057" cy="1879570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96" name="Group 195" descr="Christmas Ball - Blue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Flowchart: Terminator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7" name="Group 196" descr="Christmas Ball - Red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Flowchart: Terminator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8" name="Group 197" descr="Christmas Ball - Green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9" name="Group 198" descr="Christmas Ball - White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0" name="Group 199" descr="Christmas Ball - Red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Flowchart: Terminator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1" name="Group 200" descr="Glow Light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2" name="Group 201" descr="Glow Light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3" name="Group 202" descr="Glow Light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4" name="Group 203" descr="Glow Light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5" name="Group 204" descr="Glow Light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8 X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09" name="Picture 108" descr="Bent Paper Shadow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Rectangle: Rounded Corners 109" descr="Photo Frame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ctangle: Rounded Corners 113" descr="Photo Frame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7" name="Picture 116" descr="Bent Paper Shadow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Rectangle: Rounded Corners 117" descr="Photo Frame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1" name="Picture 120" descr="Bent Paper Shadow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ctangle: Rounded Corners 121" descr="Photo Frame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5" name="Picture 124" descr="Bent Paper Shadow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Rectangle: Rounded Corners 125" descr="Photo Frame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9" name="Picture 128" descr="Bent Paper Shadow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Rectangle: Rounded Corners 129" descr="Photo Frame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33" name="Picture 132" descr="Bent Paper Shadow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ctangle: Rounded Corners 133" descr="Photo Frame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36" name="Group 135" descr="Christmas balls on string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8" name="Group 137" descr="Christmas Ball - Blue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Flowchart: Terminator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9" name="Group 138" descr="Christmas Ball - Red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Flowchart: Terminator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0" name="Group 139" descr="Christmas Ball - Green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Flowchart: Terminator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1" name="Group 140" descr="Christmas Ball - White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Flowchart: Terminator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2" name="Group 141" descr="Christmas Ball - Red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Flowchart: Terminator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3" name="Group 142" descr="Glow Light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4" name="Group 143" descr="Glow Light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5" name="Group 144" descr="Glow Light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6" name="Group 145" descr="Glow Light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7" name="Group 146" descr="Glow Light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3" name="Group 2" descr="Gift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2" name="Straight Connector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7" name="Picture Placeholder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8" name="Picture Placeholder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9" name="Picture Placeholder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4" name="Picture Placeholder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Single Ph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58" y="3429000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5" y="857383"/>
            <a:ext cx="4998221" cy="5526815"/>
            <a:chOff x="5485665" y="857383"/>
            <a:chExt cx="4998221" cy="5526815"/>
          </a:xfrm>
        </p:grpSpPr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7" name="Group 106" descr="Xmas Gift Box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1" y="890448"/>
            <a:ext cx="2385730" cy="1908884"/>
            <a:chOff x="4152345" y="231824"/>
            <a:chExt cx="1629485" cy="130379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44" name="Group 143" descr="Xmas Gift Box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2" y="4946714"/>
            <a:ext cx="1995222" cy="1069098"/>
            <a:chOff x="7087069" y="854696"/>
            <a:chExt cx="1362764" cy="73020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ctangle: Top Corners Rounded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ctangle: Top Corners Rounded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ctangle: Top Corners Rounded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ctangle: Top Corners Rounded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Straight Connector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186" name="Group 185" descr="Xmas Gift Box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0" y="2836819"/>
            <a:ext cx="2631383" cy="2082743"/>
            <a:chOff x="5498654" y="359964"/>
            <a:chExt cx="1485346" cy="117565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Graphic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ar: 10 Points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3" name="Star: 10 Points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4" name="Star: 10 Points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35" name="Group 234" descr="Xmas Gift Box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1" y="2908055"/>
            <a:ext cx="2859333" cy="2794796"/>
            <a:chOff x="5582000" y="1521539"/>
            <a:chExt cx="1333900" cy="1303794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: Rounded Corners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ar: 7 Points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49" name="Group 248" descr="Xmas Gift Box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4" y="1462161"/>
            <a:ext cx="1814302" cy="1908884"/>
            <a:chOff x="4349098" y="1521539"/>
            <a:chExt cx="1239193" cy="130379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0" y="92063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0" y="-175220"/>
            <a:ext cx="1306621" cy="2957539"/>
            <a:chOff x="9754358" y="-137648"/>
            <a:chExt cx="1581011" cy="3578622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oup 260" descr="Christmas Ball - Green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Flowchart: Terminator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262" name="Group 261" descr="Glow Light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268" name="Picture Placeholder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6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3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5" y="1542308"/>
            <a:ext cx="191430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38" y="784220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65" name="Group 164" descr="Xmas Gift Box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8" y="1001666"/>
            <a:ext cx="2385730" cy="1908884"/>
            <a:chOff x="4152345" y="231824"/>
            <a:chExt cx="1629485" cy="130379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13" name="Group 212" descr="Xmas Gift Box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0"/>
            <a:ext cx="2414218" cy="1293609"/>
            <a:chOff x="7087069" y="854696"/>
            <a:chExt cx="1362764" cy="730208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ctangle: Top Corners Rounded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ctangle: Top Corners Rounded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ctangle: Top Corners Rounded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ctangle: Top Corners Rounded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ctangle: Rounded Corners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278" name="Group 277" descr="Xmas Gift Box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2" y="3164599"/>
            <a:ext cx="2363085" cy="2309749"/>
            <a:chOff x="5582000" y="1521539"/>
            <a:chExt cx="1333900" cy="1303794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80" name="Rectangle: Rounded Corners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ar: 7 Points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92" name="Group 291" descr="Xmas Gift Box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0" y="3159783"/>
            <a:ext cx="2631383" cy="2082743"/>
            <a:chOff x="5498654" y="359964"/>
            <a:chExt cx="1485346" cy="1175654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5" name="Graphic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ar: 10 Points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7" name="Star: 10 Points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3" y="2050097"/>
            <a:ext cx="3103502" cy="3432133"/>
            <a:chOff x="3681383" y="2050097"/>
            <a:chExt cx="3103502" cy="3432133"/>
          </a:xfrm>
        </p:grpSpPr>
        <p:pic>
          <p:nvPicPr>
            <p:cNvPr id="300" name="Picture 299" descr="Bent Paper Shadow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2" name="Picture Placeholder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67" y="2224528"/>
            <a:ext cx="3103502" cy="3420065"/>
            <a:chOff x="362467" y="2224528"/>
            <a:chExt cx="3103502" cy="3420065"/>
          </a:xfrm>
        </p:grpSpPr>
        <p:pic>
          <p:nvPicPr>
            <p:cNvPr id="304" name="Picture 303" descr="Bent Paper Shadow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6" name="Picture Placeholder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3" y="1873011"/>
            <a:ext cx="3103502" cy="3433956"/>
            <a:chOff x="2137503" y="1873011"/>
            <a:chExt cx="3103502" cy="3433956"/>
          </a:xfrm>
        </p:grpSpPr>
        <p:pic>
          <p:nvPicPr>
            <p:cNvPr id="308" name="Picture 307" descr="Bent Paper Shadow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10" name="Picture Placeholder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4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11" name="Group 310" descr="Xmas Gift Box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47" y="1513155"/>
            <a:ext cx="2195305" cy="2309749"/>
            <a:chOff x="4349098" y="1521539"/>
            <a:chExt cx="1239193" cy="1303794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reeform: Shape 319" descr="Christmas balls on string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67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21" name="Group 320" descr="Christmas balls on string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2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oup 321" descr="Christmas Ball - Green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Flowchart: Terminator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323" name="Group 322" descr="Glow Light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35" name="Picture Placeholder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4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0" name="Picture Placeholder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4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4" name="Picture Placeholder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5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09" y="4420609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8" name="Group 7" descr="Photo Frame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Picture 146" descr="Bent Paper Shadow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59" y="3525139"/>
            <a:ext cx="2821365" cy="3119013"/>
            <a:chOff x="7924459" y="3525139"/>
            <a:chExt cx="2821365" cy="3119013"/>
          </a:xfrm>
        </p:grpSpPr>
        <p:pic>
          <p:nvPicPr>
            <p:cNvPr id="169" name="Picture 168" descr="Bent Paper Shadow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365" name="Group 364" descr="Xmas Gift Box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6" y="4523544"/>
            <a:ext cx="2363085" cy="2309749"/>
            <a:chOff x="5582000" y="1521539"/>
            <a:chExt cx="1333900" cy="1303794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7" name="Rectangle: Rounded Corners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ar: 7 Points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Xmas Gift Box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29" y="3701258"/>
            <a:ext cx="2631383" cy="2082743"/>
            <a:chOff x="5498654" y="359964"/>
            <a:chExt cx="1485346" cy="117565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2" name="Graphic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ar: 10 Points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4" name="Star: 10 Points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5" name="Star: 10 Points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19" y="1121759"/>
            <a:ext cx="2821365" cy="3116874"/>
            <a:chOff x="2715119" y="1121759"/>
            <a:chExt cx="2821365" cy="3116874"/>
          </a:xfrm>
        </p:grpSpPr>
        <p:pic>
          <p:nvPicPr>
            <p:cNvPr id="151" name="Picture 150" descr="Bent Paper Shadow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3" y="931050"/>
            <a:ext cx="2821365" cy="3121778"/>
            <a:chOff x="4576283" y="931050"/>
            <a:chExt cx="2821365" cy="3121778"/>
          </a:xfrm>
        </p:grpSpPr>
        <p:pic>
          <p:nvPicPr>
            <p:cNvPr id="155" name="Picture 154" descr="Bent Paper Shadow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58" name="Group 157" descr="Xmas Gift Box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0" y="1541095"/>
            <a:ext cx="1995732" cy="2099772"/>
            <a:chOff x="4349098" y="1521539"/>
            <a:chExt cx="1239193" cy="1303794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 descr="Photo Frame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5" y="3540888"/>
            <a:ext cx="2821365" cy="3118798"/>
            <a:chOff x="5183285" y="3540888"/>
            <a:chExt cx="2821365" cy="3118798"/>
          </a:xfrm>
        </p:grpSpPr>
        <p:pic>
          <p:nvPicPr>
            <p:cNvPr id="185" name="Picture 184" descr="Bent Paper Shadow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90" name="Group 189" descr="Xmas Gift Box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0" cy="1908884"/>
            <a:chOff x="4152345" y="231824"/>
            <a:chExt cx="1629485" cy="1303794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67" name="Group 266" descr="Xmas Gift Box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7" y="270217"/>
            <a:ext cx="2414218" cy="1293609"/>
            <a:chOff x="7087069" y="854696"/>
            <a:chExt cx="1362764" cy="730208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7" name="Rectangle: Rounded Corners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ctangle: Top Corners Rounded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ctangle: Top Corners Rounded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ctangle: Top Corners Rounded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ctangle: Top Corners Rounded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Straight Connector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Connector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ctangle: Rounded Corners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3" name="Picture Placeholder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7" name="Picture Placeholder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4" name="Picture Placeholder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9" name="Picture Placeholder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4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0" name="Picture Placeholder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0" y="1326183"/>
            <a:ext cx="231382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5" y="1251766"/>
            <a:ext cx="4005810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5" y="1250872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oup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26699011-AD31-4C1E-9097-A1CA72DD0DA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3 - 5 Energy-Efficient Gingerbread House Challenge</a:t>
            </a:r>
          </a:p>
        </p:txBody>
      </p:sp>
      <p:pic>
        <p:nvPicPr>
          <p:cNvPr id="9" name="Picture Placeholder 8" descr="Baker constructing gingerbread house">
            <a:extLst>
              <a:ext uri="{FF2B5EF4-FFF2-40B4-BE49-F238E27FC236}">
                <a16:creationId xmlns:a16="http://schemas.microsoft.com/office/drawing/2014/main" id="{BFCFB3B7-5B1F-4B61-A26E-BA24BADE96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284" r="18284"/>
          <a:stretch/>
        </p:blipFill>
        <p:spPr>
          <a:xfrm>
            <a:off x="3632212" y="1056816"/>
            <a:ext cx="5206438" cy="543800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ECF43D3-EE1E-4CE6-A6CD-A304A4E1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10" y="6343582"/>
            <a:ext cx="1365295" cy="386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3CB1E2-F300-F8CB-C5D3-1858112F6982}"/>
              </a:ext>
            </a:extLst>
          </p:cNvPr>
          <p:cNvSpPr txBox="1"/>
          <p:nvPr/>
        </p:nvSpPr>
        <p:spPr>
          <a:xfrm rot="322130">
            <a:off x="9539334" y="4890944"/>
            <a:ext cx="123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Happy Building!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2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C2C7378-2052-46C1-AC74-5961FBCC42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590" r="16590"/>
          <a:stretch/>
        </p:blipFill>
        <p:spPr>
          <a:xfrm rot="-300000">
            <a:off x="2957257" y="1311049"/>
            <a:ext cx="1918003" cy="2163600"/>
          </a:xfrm>
        </p:spPr>
      </p:pic>
      <p:pic>
        <p:nvPicPr>
          <p:cNvPr id="24" name="Picture Placeholder 23" descr="A picture containing music, drum, fresh&#10;&#10;Description automatically generated">
            <a:extLst>
              <a:ext uri="{FF2B5EF4-FFF2-40B4-BE49-F238E27FC236}">
                <a16:creationId xmlns:a16="http://schemas.microsoft.com/office/drawing/2014/main" id="{5C027819-435C-4B5A-A729-5CAACAD6F83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2989" b="12989"/>
          <a:stretch>
            <a:fillRect/>
          </a:stretch>
        </p:blipFill>
        <p:spPr>
          <a:xfrm>
            <a:off x="4965700" y="1184275"/>
            <a:ext cx="2055813" cy="2162175"/>
          </a:xfrm>
        </p:spPr>
      </p:pic>
      <p:pic>
        <p:nvPicPr>
          <p:cNvPr id="26" name="Picture Placeholder 25" descr="A picture containing grass, tree, outdoor, green&#10;&#10;Description automatically generated">
            <a:extLst>
              <a:ext uri="{FF2B5EF4-FFF2-40B4-BE49-F238E27FC236}">
                <a16:creationId xmlns:a16="http://schemas.microsoft.com/office/drawing/2014/main" id="{CC2EA46E-3A57-4901-B3E7-32BFBC9722F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5319" r="5319"/>
          <a:stretch>
            <a:fillRect/>
          </a:stretch>
        </p:blipFill>
        <p:spPr/>
      </p:pic>
      <p:pic>
        <p:nvPicPr>
          <p:cNvPr id="14" name="Picture Placeholder 13" descr="Row of white windmills">
            <a:extLst>
              <a:ext uri="{FF2B5EF4-FFF2-40B4-BE49-F238E27FC236}">
                <a16:creationId xmlns:a16="http://schemas.microsoft.com/office/drawing/2014/main" id="{9F2AF511-536D-4388-91CD-6118C72021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60" r="2460"/>
          <a:stretch/>
        </p:blipFill>
        <p:spPr>
          <a:xfrm rot="240000">
            <a:off x="5666412" y="3831026"/>
            <a:ext cx="2055812" cy="2162175"/>
          </a:xfrm>
        </p:spPr>
      </p:pic>
      <p:pic>
        <p:nvPicPr>
          <p:cNvPr id="22" name="Picture Placeholder 21" descr="Person with idea concept">
            <a:extLst>
              <a:ext uri="{FF2B5EF4-FFF2-40B4-BE49-F238E27FC236}">
                <a16:creationId xmlns:a16="http://schemas.microsoft.com/office/drawing/2014/main" id="{B7037721-7DE1-4AA7-A07D-DA4E8957800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8330" r="18330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1E93AC-F0F7-4ACE-ACEB-D1B610DD13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90E94C0-09DB-4978-9A36-0A88E0574D74}"/>
              </a:ext>
            </a:extLst>
          </p:cNvPr>
          <p:cNvSpPr txBox="1">
            <a:spLocks/>
          </p:cNvSpPr>
          <p:nvPr/>
        </p:nvSpPr>
        <p:spPr>
          <a:xfrm>
            <a:off x="1101883" y="294562"/>
            <a:ext cx="11268000" cy="791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Bonus Energy-Efficient Products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CABC1-48C1-415B-BC41-B8E2322F95B6}"/>
              </a:ext>
            </a:extLst>
          </p:cNvPr>
          <p:cNvSpPr txBox="1"/>
          <p:nvPr/>
        </p:nvSpPr>
        <p:spPr>
          <a:xfrm rot="21303540">
            <a:off x="3186548" y="3474897"/>
            <a:ext cx="16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Compost Box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AFC6D5-F6AD-4036-AA4E-21BE7CB85E30}"/>
              </a:ext>
            </a:extLst>
          </p:cNvPr>
          <p:cNvSpPr txBox="1"/>
          <p:nvPr/>
        </p:nvSpPr>
        <p:spPr>
          <a:xfrm rot="246851">
            <a:off x="5725408" y="5984988"/>
            <a:ext cx="16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Windmill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3C2284-80D6-4FC7-8847-287A91460162}"/>
              </a:ext>
            </a:extLst>
          </p:cNvPr>
          <p:cNvSpPr txBox="1"/>
          <p:nvPr/>
        </p:nvSpPr>
        <p:spPr>
          <a:xfrm rot="21303540">
            <a:off x="8596089" y="5890080"/>
            <a:ext cx="16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Own Idea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AF8F9-E561-4331-BD5A-ACFB5D52CDE6}"/>
              </a:ext>
            </a:extLst>
          </p:cNvPr>
          <p:cNvSpPr txBox="1"/>
          <p:nvPr/>
        </p:nvSpPr>
        <p:spPr>
          <a:xfrm rot="186706">
            <a:off x="7133170" y="3388953"/>
            <a:ext cx="1974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Solar Landscape Lighting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5DC8D-B628-4C5C-8A87-87628A15F163}"/>
              </a:ext>
            </a:extLst>
          </p:cNvPr>
          <p:cNvSpPr txBox="1"/>
          <p:nvPr/>
        </p:nvSpPr>
        <p:spPr>
          <a:xfrm>
            <a:off x="5141143" y="3416025"/>
            <a:ext cx="1669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Rain &amp; Snow Barrel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CBACAB1A-704D-4A9F-A7DC-3B29BA883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CDB6-66FC-453B-A2E7-4BBF09F4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2" y="734400"/>
            <a:ext cx="2637406" cy="2078699"/>
          </a:xfrm>
        </p:spPr>
        <p:txBody>
          <a:bodyPr/>
          <a:lstStyle/>
          <a:p>
            <a:r>
              <a:rPr lang="en-US" sz="4400" b="1" dirty="0">
                <a:latin typeface="Century Gothic" panose="020B0502020202020204" pitchFamily="34" charset="0"/>
              </a:rPr>
              <a:t>Building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0B00-2C91-4DBB-85DD-E186DE688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11</a:t>
            </a:fld>
            <a:endParaRPr lang="en-US" noProof="0"/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277EF70-076B-443D-B2BD-2898E7360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390" y="1584693"/>
            <a:ext cx="3817599" cy="5090132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E6CC5D3-376E-4932-8F4A-4439348DD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943" y="1584693"/>
            <a:ext cx="3817599" cy="509013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E368AC9-0DD4-46CA-BD8F-792E0B465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42" y="6314825"/>
            <a:ext cx="1365295" cy="386769"/>
          </a:xfrm>
          <a:prstGeom prst="rect">
            <a:avLst/>
          </a:prstGeom>
        </p:spPr>
      </p:pic>
      <p:pic>
        <p:nvPicPr>
          <p:cNvPr id="3" name="40 MINUTE - TIMER ">
            <a:hlinkClick r:id="" action="ppaction://media"/>
            <a:extLst>
              <a:ext uri="{FF2B5EF4-FFF2-40B4-BE49-F238E27FC236}">
                <a16:creationId xmlns:a16="http://schemas.microsoft.com/office/drawing/2014/main" id="{0B72174C-D64A-45D3-AFA6-A4DDE7FB3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938" y="3044932"/>
            <a:ext cx="2700498" cy="15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3-5 Energy-Efficient Gingerbread </a:t>
            </a:r>
            <a:r>
              <a:rPr lang="en-US">
                <a:latin typeface="Century Gothic" panose="020B0502020202020204" pitchFamily="34" charset="0"/>
                <a:cs typeface="Calibri" panose="020F0502020204030204" pitchFamily="34" charset="0"/>
              </a:rPr>
              <a:t>House Challenge</a:t>
            </a:r>
            <a:endParaRPr lang="en-US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1606D-BF5E-4A52-9D81-403B73D1A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300000">
            <a:off x="9223469" y="4316881"/>
            <a:ext cx="1779048" cy="1384192"/>
          </a:xfrm>
        </p:spPr>
        <p:txBody>
          <a:bodyPr/>
          <a:lstStyle/>
          <a:p>
            <a:pPr algn="ctr"/>
            <a:r>
              <a:rPr lang="en-US" sz="2400" dirty="0"/>
              <a:t>For more opportunities like this, check out our website: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86F17-EF4A-4B50-8241-FAD4A78FAF71}"/>
              </a:ext>
            </a:extLst>
          </p:cNvPr>
          <p:cNvSpPr txBox="1"/>
          <p:nvPr/>
        </p:nvSpPr>
        <p:spPr>
          <a:xfrm>
            <a:off x="106017" y="4085046"/>
            <a:ext cx="3366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 &amp; Happy Holidays!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9293B5D-0C67-4206-8919-5791A7EB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811" y="1675549"/>
            <a:ext cx="4355431" cy="955138"/>
          </a:xfrm>
          <a:prstGeom prst="rect">
            <a:avLst/>
          </a:prstGeom>
        </p:spPr>
      </p:pic>
      <p:pic>
        <p:nvPicPr>
          <p:cNvPr id="22" name="Picture 21" descr="A group of people sitting at a tab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C5E0D409-D589-41F2-A54B-C59EC202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11" y="3051718"/>
            <a:ext cx="4551124" cy="21034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15E46-15F7-4B62-84F6-FC849E0AABAB}"/>
              </a:ext>
            </a:extLst>
          </p:cNvPr>
          <p:cNvSpPr txBox="1"/>
          <p:nvPr/>
        </p:nvSpPr>
        <p:spPr>
          <a:xfrm>
            <a:off x="3597078" y="5649742"/>
            <a:ext cx="54550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centresofexcellencenb.ca</a:t>
            </a: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A9C251F-F887-4105-9B02-8BC6C8D6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807" y="6375311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F7F9D4E-B0B5-A953-B01B-5C056B117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BD8D7-FBA1-4438-BFA3-27E400D7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8"/>
            <a:ext cx="11268000" cy="792001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What is energy-efficiency?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1D33F039-3D6E-4C41-B481-D8BF96826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3200" y="6314825"/>
            <a:ext cx="360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A4F0-6B7A-439E-AB2C-29396DBAD8CE}"/>
              </a:ext>
            </a:extLst>
          </p:cNvPr>
          <p:cNvSpPr txBox="1"/>
          <p:nvPr/>
        </p:nvSpPr>
        <p:spPr>
          <a:xfrm>
            <a:off x="6632303" y="1217982"/>
            <a:ext cx="5139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Upgrade appliances and home products that use less energy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Change our daily habits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Spread the word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3B5F6-EC41-4349-992D-4834C01624B3}"/>
              </a:ext>
            </a:extLst>
          </p:cNvPr>
          <p:cNvSpPr txBox="1"/>
          <p:nvPr/>
        </p:nvSpPr>
        <p:spPr>
          <a:xfrm>
            <a:off x="6812668" y="5111339"/>
            <a:ext cx="3893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It’s like a GIFT to our Earth!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ADB71F8A-FE37-4CE4-9206-A9820E59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148" y="6315872"/>
            <a:ext cx="1365295" cy="386769"/>
          </a:xfrm>
          <a:prstGeom prst="rect">
            <a:avLst/>
          </a:prstGeom>
        </p:spPr>
      </p:pic>
      <p:pic>
        <p:nvPicPr>
          <p:cNvPr id="4" name="Picture 3" descr="Yellow and orange electric plug">
            <a:extLst>
              <a:ext uri="{FF2B5EF4-FFF2-40B4-BE49-F238E27FC236}">
                <a16:creationId xmlns:a16="http://schemas.microsoft.com/office/drawing/2014/main" id="{6AD9BC9D-2D8F-9B1D-190D-0D6865C4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5" y="1143871"/>
            <a:ext cx="5856819" cy="3904546"/>
          </a:xfrm>
          <a:prstGeom prst="rect">
            <a:avLst/>
          </a:prstGeom>
        </p:spPr>
      </p:pic>
      <p:pic>
        <p:nvPicPr>
          <p:cNvPr id="13" name="Content Placeholder 12" descr="Earth globe: Americas with solid fill">
            <a:extLst>
              <a:ext uri="{FF2B5EF4-FFF2-40B4-BE49-F238E27FC236}">
                <a16:creationId xmlns:a16="http://schemas.microsoft.com/office/drawing/2014/main" id="{74FB743B-5224-46F7-B9D0-95ECC95ABD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8880" y="4488205"/>
            <a:ext cx="1999457" cy="1999457"/>
          </a:xfrm>
        </p:spPr>
      </p:pic>
      <p:pic>
        <p:nvPicPr>
          <p:cNvPr id="7" name="Picture 6" descr="Gift box tied with red ribbon">
            <a:extLst>
              <a:ext uri="{FF2B5EF4-FFF2-40B4-BE49-F238E27FC236}">
                <a16:creationId xmlns:a16="http://schemas.microsoft.com/office/drawing/2014/main" id="{5600C7DD-AB7C-C0E8-642A-DB3CACA57F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17"/>
          <a:stretch/>
        </p:blipFill>
        <p:spPr>
          <a:xfrm>
            <a:off x="10085623" y="4812234"/>
            <a:ext cx="1686377" cy="1304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EA1499-D5AB-5BC5-6A93-1B6E0A078BA3}"/>
              </a:ext>
            </a:extLst>
          </p:cNvPr>
          <p:cNvSpPr txBox="1"/>
          <p:nvPr/>
        </p:nvSpPr>
        <p:spPr>
          <a:xfrm rot="20131462">
            <a:off x="10201011" y="5501519"/>
            <a:ext cx="889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To: Earth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044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Weather Stripping</a:t>
            </a:r>
          </a:p>
        </p:txBody>
      </p:sp>
      <p:pic>
        <p:nvPicPr>
          <p:cNvPr id="1026" name="Picture 2" descr="KELIIYO Door Weather Stripping, Window Seal Strip for Doors and Windows-  Self-adhisive Foam Weather Strip Door Seal | Soundproof Seal Strip for  Cracks and Gaps Epdm D Type (20m) 2 Pack (White),">
            <a:extLst>
              <a:ext uri="{FF2B5EF4-FFF2-40B4-BE49-F238E27FC236}">
                <a16:creationId xmlns:a16="http://schemas.microsoft.com/office/drawing/2014/main" id="{126DEA40-FC25-49E1-B292-A222CFD7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80000">
            <a:off x="2433545" y="1830369"/>
            <a:ext cx="2992852" cy="299285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8" name="Picture 4" descr="TWIZZLERS Licorice Candy, Cherry Pull N' Peel, Party Pack, 396 Gram :  Amazon.ca: Grocery &amp; Gourmet Food">
            <a:extLst>
              <a:ext uri="{FF2B5EF4-FFF2-40B4-BE49-F238E27FC236}">
                <a16:creationId xmlns:a16="http://schemas.microsoft.com/office/drawing/2014/main" id="{21B7F200-FE7F-4658-A571-4DED968C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000">
            <a:off x="6558865" y="2475197"/>
            <a:ext cx="3643200" cy="170319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6B8ADA2-533C-4764-8D28-C14D5F76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8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Solar Panels</a:t>
            </a:r>
          </a:p>
        </p:txBody>
      </p:sp>
      <p:pic>
        <p:nvPicPr>
          <p:cNvPr id="5" name="Picture 4" descr="House with solar panels on roof">
            <a:extLst>
              <a:ext uri="{FF2B5EF4-FFF2-40B4-BE49-F238E27FC236}">
                <a16:creationId xmlns:a16="http://schemas.microsoft.com/office/drawing/2014/main" id="{07F464D9-2BC7-4710-B124-6A50AE57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70" y="1842654"/>
            <a:ext cx="3787330" cy="284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aking chocolates">
            <a:extLst>
              <a:ext uri="{FF2B5EF4-FFF2-40B4-BE49-F238E27FC236}">
                <a16:creationId xmlns:a16="http://schemas.microsoft.com/office/drawing/2014/main" id="{83A6FBA3-DCC4-4484-ACDF-FBA89554F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7" t="8687" r="35455" b="7920"/>
          <a:stretch/>
        </p:blipFill>
        <p:spPr>
          <a:xfrm>
            <a:off x="7453746" y="1573636"/>
            <a:ext cx="2004741" cy="3959552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124A0AE-E584-4323-88CE-B29B185F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2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Smart Meter</a:t>
            </a:r>
          </a:p>
        </p:txBody>
      </p:sp>
      <p:pic>
        <p:nvPicPr>
          <p:cNvPr id="2050" name="Picture 2" descr="Questions and Answers about Smart Meters">
            <a:extLst>
              <a:ext uri="{FF2B5EF4-FFF2-40B4-BE49-F238E27FC236}">
                <a16:creationId xmlns:a16="http://schemas.microsoft.com/office/drawing/2014/main" id="{2CF43BC7-FCC5-4AFF-85D8-F0F79B0B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714500"/>
            <a:ext cx="3452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,746 Peppermint Swirl Illustrations &amp; Clip Art - iStock">
            <a:extLst>
              <a:ext uri="{FF2B5EF4-FFF2-40B4-BE49-F238E27FC236}">
                <a16:creationId xmlns:a16="http://schemas.microsoft.com/office/drawing/2014/main" id="{E77687F7-0D9C-49BD-8216-343180C0A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763" r="50000" b="50000"/>
          <a:stretch/>
        </p:blipFill>
        <p:spPr bwMode="auto">
          <a:xfrm>
            <a:off x="7310283" y="2535382"/>
            <a:ext cx="2134699" cy="205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82B896C-F1BD-4C35-9C14-F33DA9CFC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5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Cool Roof</a:t>
            </a:r>
          </a:p>
        </p:txBody>
      </p:sp>
      <p:pic>
        <p:nvPicPr>
          <p:cNvPr id="3074" name="Picture 2" descr="How to Keep Your Roof Cool This Summer - D'Angelo &amp; Sons | Roofing &amp;  Exteriors">
            <a:extLst>
              <a:ext uri="{FF2B5EF4-FFF2-40B4-BE49-F238E27FC236}">
                <a16:creationId xmlns:a16="http://schemas.microsoft.com/office/drawing/2014/main" id="{18FF4DF7-F7D7-4466-8704-7EAB6D66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08" y="2234911"/>
            <a:ext cx="4350463" cy="20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8E0A4BC-A5D9-4913-A22D-95D678AC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1026" name="Picture 2" descr="You Can Get a 2.5-Pound Container of Mini Marshmallows for Endless Mugs of  Hot Chocolate">
            <a:extLst>
              <a:ext uri="{FF2B5EF4-FFF2-40B4-BE49-F238E27FC236}">
                <a16:creationId xmlns:a16="http://schemas.microsoft.com/office/drawing/2014/main" id="{8E5A167B-0B8A-4C2E-AA4B-8648CBE6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91" y="1999594"/>
            <a:ext cx="3107635" cy="310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7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Insulated Vinyl Siding</a:t>
            </a:r>
          </a:p>
        </p:txBody>
      </p:sp>
      <p:pic>
        <p:nvPicPr>
          <p:cNvPr id="4098" name="Picture 2" descr="Insulated Vinyl Siding">
            <a:extLst>
              <a:ext uri="{FF2B5EF4-FFF2-40B4-BE49-F238E27FC236}">
                <a16:creationId xmlns:a16="http://schemas.microsoft.com/office/drawing/2014/main" id="{FA967435-AB98-48DA-B7F9-1973EC39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52" y="2361976"/>
            <a:ext cx="3240571" cy="24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uit Strip Strawberry | SunRype USA DEV">
            <a:extLst>
              <a:ext uri="{FF2B5EF4-FFF2-40B4-BE49-F238E27FC236}">
                <a16:creationId xmlns:a16="http://schemas.microsoft.com/office/drawing/2014/main" id="{B9FD5EC4-43D2-49A9-8F77-BC13FFA30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1" b="14863"/>
          <a:stretch/>
        </p:blipFill>
        <p:spPr bwMode="auto">
          <a:xfrm>
            <a:off x="5936751" y="2625212"/>
            <a:ext cx="4781550" cy="160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46E7EC0-0726-4FD0-A2D4-1BB94F52E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9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Heat Pump</a:t>
            </a:r>
          </a:p>
        </p:txBody>
      </p:sp>
      <p:pic>
        <p:nvPicPr>
          <p:cNvPr id="5122" name="Picture 2" descr="What is a heat pump and how do they work?">
            <a:extLst>
              <a:ext uri="{FF2B5EF4-FFF2-40B4-BE49-F238E27FC236}">
                <a16:creationId xmlns:a16="http://schemas.microsoft.com/office/drawing/2014/main" id="{F30C76EC-54FA-4B09-86F8-3BD319A5C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37250"/>
          <a:stretch/>
        </p:blipFill>
        <p:spPr bwMode="auto">
          <a:xfrm>
            <a:off x="1961536" y="1784553"/>
            <a:ext cx="3848613" cy="300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eat Value Chocolate Wafer Cookies | Walmart Canada">
            <a:extLst>
              <a:ext uri="{FF2B5EF4-FFF2-40B4-BE49-F238E27FC236}">
                <a16:creationId xmlns:a16="http://schemas.microsoft.com/office/drawing/2014/main" id="{973E6014-43B9-46E8-AF93-608DB2E9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73" y="2193599"/>
            <a:ext cx="3651430" cy="24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484461A-E930-454A-92D6-AB75F0272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LED Lights</a:t>
            </a:r>
          </a:p>
        </p:txBody>
      </p:sp>
      <p:pic>
        <p:nvPicPr>
          <p:cNvPr id="6146" name="Picture 2" descr="For Living Outdoor C7 Christmas Lights, 150 LED Lights, Multi-colour CloseUp">
            <a:extLst>
              <a:ext uri="{FF2B5EF4-FFF2-40B4-BE49-F238E27FC236}">
                <a16:creationId xmlns:a16="http://schemas.microsoft.com/office/drawing/2014/main" id="{39B3070F-5CB9-4887-8510-D2D2272D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22" y="1401076"/>
            <a:ext cx="3313214" cy="40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umdrops - Chocolates &amp; Sweets - Nuts.com">
            <a:extLst>
              <a:ext uri="{FF2B5EF4-FFF2-40B4-BE49-F238E27FC236}">
                <a16:creationId xmlns:a16="http://schemas.microsoft.com/office/drawing/2014/main" id="{05086806-0D50-4031-B701-E6D10BFD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78" y="2308018"/>
            <a:ext cx="3048000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2C4F89A-30C3-46A8-AA27-A456A82A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6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135389_win32_fixed.potx" id="{2DE970DF-33E5-4392-8D3D-0FE3BF7E3E2E}" vid="{5A537A2C-BC9B-4A57-A812-CBD919249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Holiday photo album</Template>
  <TotalTime>4189</TotalTime>
  <Words>112</Words>
  <Application>Microsoft Office PowerPoint</Application>
  <PresentationFormat>Widescreen</PresentationFormat>
  <Paragraphs>39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Gill Sans MT</vt:lpstr>
      <vt:lpstr>Times New Roman</vt:lpstr>
      <vt:lpstr>Wingdings</vt:lpstr>
      <vt:lpstr>Office Theme</vt:lpstr>
      <vt:lpstr>3 - 5 Energy-Efficient Gingerbread House Challenge</vt:lpstr>
      <vt:lpstr>What is energy-efficiency?</vt:lpstr>
      <vt:lpstr>Weather Stripping</vt:lpstr>
      <vt:lpstr>Solar Panels</vt:lpstr>
      <vt:lpstr>Smart Meter</vt:lpstr>
      <vt:lpstr>Cool Roof</vt:lpstr>
      <vt:lpstr>Insulated Vinyl Siding</vt:lpstr>
      <vt:lpstr>Heat Pump</vt:lpstr>
      <vt:lpstr>LED Lights</vt:lpstr>
      <vt:lpstr>PowerPoint Presentation</vt:lpstr>
      <vt:lpstr>Building Time</vt:lpstr>
      <vt:lpstr>3-5 Energy-Efficient Gingerbread House Challenge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Energy-Efficient Gingerbread Virtual Event</dc:title>
  <dc:creator>Tompkins, Amy (EECD/EDPE)</dc:creator>
  <cp:lastModifiedBy>Tompkins, Amy (EECD/EDPE)</cp:lastModifiedBy>
  <cp:revision>20</cp:revision>
  <dcterms:created xsi:type="dcterms:W3CDTF">2022-12-16T17:39:04Z</dcterms:created>
  <dcterms:modified xsi:type="dcterms:W3CDTF">2023-11-20T01:18:52Z</dcterms:modified>
</cp:coreProperties>
</file>