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60" r:id="rId5"/>
    <p:sldId id="262" r:id="rId6"/>
    <p:sldId id="261" r:id="rId7"/>
  </p:sldIdLst>
  <p:sldSz cx="6858000" cy="9144000" type="letter"/>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536" y="6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CA"/>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1500808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340199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209405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3245326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382094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26632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3343617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4167319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369225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386472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DBD37FFD-F7ED-EE4F-81CD-7A34B80F8992}" type="datetimeFigureOut">
              <a:rPr lang="en-US" smtClean="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EF2179-D10A-1242-BA46-16ED42233DB5}" type="slidenum">
              <a:rPr lang="en-US" smtClean="0"/>
              <a:t>‹#›</a:t>
            </a:fld>
            <a:endParaRPr lang="en-US" dirty="0"/>
          </a:p>
        </p:txBody>
      </p:sp>
    </p:spTree>
    <p:extLst>
      <p:ext uri="{BB962C8B-B14F-4D97-AF65-F5344CB8AC3E}">
        <p14:creationId xmlns:p14="http://schemas.microsoft.com/office/powerpoint/2010/main" val="1507952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BD37FFD-F7ED-EE4F-81CD-7A34B80F8992}" type="datetimeFigureOut">
              <a:rPr lang="en-US" smtClean="0"/>
              <a:t>8/1/2025</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CEF2179-D10A-1242-BA46-16ED42233DB5}" type="slidenum">
              <a:rPr lang="en-US" smtClean="0"/>
              <a:t>‹#›</a:t>
            </a:fld>
            <a:endParaRPr lang="en-US" dirty="0"/>
          </a:p>
        </p:txBody>
      </p:sp>
    </p:spTree>
    <p:extLst>
      <p:ext uri="{BB962C8B-B14F-4D97-AF65-F5344CB8AC3E}">
        <p14:creationId xmlns:p14="http://schemas.microsoft.com/office/powerpoint/2010/main" val="3861067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6120" y="726787"/>
            <a:ext cx="3948365" cy="561140"/>
          </a:xfrm>
        </p:spPr>
        <p:txBody>
          <a:bodyPr>
            <a:noAutofit/>
          </a:bodyPr>
          <a:lstStyle/>
          <a:p>
            <a:r>
              <a:rPr lang="fr-FR" sz="2400" dirty="0"/>
              <a:t>Défi sur la puissance en chevaux-vapeur</a:t>
            </a:r>
            <a:endParaRPr lang="en-US" sz="2400" dirty="0"/>
          </a:p>
        </p:txBody>
      </p:sp>
      <p:sp>
        <p:nvSpPr>
          <p:cNvPr id="4" name="Rounded Rectangle 3"/>
          <p:cNvSpPr/>
          <p:nvPr/>
        </p:nvSpPr>
        <p:spPr>
          <a:xfrm>
            <a:off x="129791" y="521530"/>
            <a:ext cx="6613909" cy="8489120"/>
          </a:xfrm>
          <a:prstGeom prst="roundRect">
            <a:avLst>
              <a:gd name="adj" fmla="val 7941"/>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itle 1"/>
          <p:cNvSpPr txBox="1">
            <a:spLocks/>
          </p:cNvSpPr>
          <p:nvPr/>
        </p:nvSpPr>
        <p:spPr>
          <a:xfrm>
            <a:off x="0" y="-20530"/>
            <a:ext cx="6858000" cy="5611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800" dirty="0"/>
              <a:t>Nom : ________________ Date : ______________</a:t>
            </a:r>
          </a:p>
        </p:txBody>
      </p:sp>
      <p:sp>
        <p:nvSpPr>
          <p:cNvPr id="16" name="Rectangle 15">
            <a:extLst>
              <a:ext uri="{FF2B5EF4-FFF2-40B4-BE49-F238E27FC236}">
                <a16:creationId xmlns:a16="http://schemas.microsoft.com/office/drawing/2014/main" id="{A5ED0747-0A57-488C-AA34-253FC9DC26A6}"/>
              </a:ext>
            </a:extLst>
          </p:cNvPr>
          <p:cNvSpPr/>
          <p:nvPr/>
        </p:nvSpPr>
        <p:spPr>
          <a:xfrm>
            <a:off x="391091" y="1463501"/>
            <a:ext cx="5997799" cy="646331"/>
          </a:xfrm>
          <a:prstGeom prst="rect">
            <a:avLst/>
          </a:prstGeom>
        </p:spPr>
        <p:txBody>
          <a:bodyPr wrap="square">
            <a:spAutoFit/>
          </a:bodyPr>
          <a:lstStyle/>
          <a:p>
            <a:r>
              <a:rPr lang="fr-FR" sz="1200" b="1" dirty="0"/>
              <a:t>L’énergie est utile pour nos besoins quotidiens seulement quand ça peut faire du travail. Le travail est défini comme le transfert d’énergie lorsqu’un objet se déplace d’une position à une autre par une force externe. La formule générale pour le travail est la suivante :</a:t>
            </a:r>
            <a:endParaRPr lang="en-US" sz="1200" dirty="0"/>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FCEB6A6-D8F3-80F6-3CF7-68D35F2897BF}"/>
                  </a:ext>
                </a:extLst>
              </p:cNvPr>
              <p:cNvSpPr txBox="1"/>
              <p:nvPr/>
            </p:nvSpPr>
            <p:spPr>
              <a:xfrm>
                <a:off x="1357085" y="2194651"/>
                <a:ext cx="1070999"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𝑊</m:t>
                      </m:r>
                      <m:r>
                        <a:rPr lang="en-CA" b="0" i="1" smtClean="0">
                          <a:latin typeface="Cambria Math" panose="02040503050406030204" pitchFamily="18" charset="0"/>
                        </a:rPr>
                        <m:t>=</m:t>
                      </m:r>
                      <m:r>
                        <a:rPr lang="en-CA" b="0" i="1" smtClean="0">
                          <a:latin typeface="Cambria Math" panose="02040503050406030204" pitchFamily="18" charset="0"/>
                        </a:rPr>
                        <m:t>𝐹</m:t>
                      </m:r>
                      <m:r>
                        <a:rPr lang="en-CA" b="0" i="1" smtClean="0">
                          <a:latin typeface="Cambria Math" panose="02040503050406030204" pitchFamily="18" charset="0"/>
                          <a:ea typeface="Cambria Math" panose="02040503050406030204" pitchFamily="18" charset="0"/>
                        </a:rPr>
                        <m:t>∆</m:t>
                      </m:r>
                      <m:r>
                        <a:rPr lang="en-CA" b="0" i="1" smtClean="0">
                          <a:latin typeface="Cambria Math" panose="02040503050406030204" pitchFamily="18" charset="0"/>
                          <a:ea typeface="Cambria Math" panose="02040503050406030204" pitchFamily="18" charset="0"/>
                        </a:rPr>
                        <m:t>𝑑</m:t>
                      </m:r>
                    </m:oMath>
                  </m:oMathPara>
                </a14:m>
                <a:endParaRPr lang="en-US" dirty="0"/>
              </a:p>
              <a:p>
                <a:endParaRPr lang="en-US" dirty="0"/>
              </a:p>
            </p:txBody>
          </p:sp>
        </mc:Choice>
        <mc:Fallback xmlns="">
          <p:sp>
            <p:nvSpPr>
              <p:cNvPr id="3" name="TextBox 2">
                <a:extLst>
                  <a:ext uri="{FF2B5EF4-FFF2-40B4-BE49-F238E27FC236}">
                    <a16:creationId xmlns:a16="http://schemas.microsoft.com/office/drawing/2014/main" id="{2FCEB6A6-D8F3-80F6-3CF7-68D35F2897BF}"/>
                  </a:ext>
                </a:extLst>
              </p:cNvPr>
              <p:cNvSpPr txBox="1">
                <a:spLocks noRot="1" noChangeAspect="1" noMove="1" noResize="1" noEditPoints="1" noAdjustHandles="1" noChangeArrowheads="1" noChangeShapeType="1" noTextEdit="1"/>
              </p:cNvSpPr>
              <p:nvPr/>
            </p:nvSpPr>
            <p:spPr>
              <a:xfrm>
                <a:off x="1357085" y="2194651"/>
                <a:ext cx="1070999" cy="553998"/>
              </a:xfrm>
              <a:prstGeom prst="rect">
                <a:avLst/>
              </a:prstGeom>
              <a:blipFill>
                <a:blip r:embed="rId2"/>
                <a:stretch>
                  <a:fillRect l="-2286" r="-2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A7B31BB-9DD8-EA83-B090-358BE5A00480}"/>
                  </a:ext>
                </a:extLst>
              </p:cNvPr>
              <p:cNvSpPr txBox="1"/>
              <p:nvPr/>
            </p:nvSpPr>
            <p:spPr>
              <a:xfrm>
                <a:off x="2779844" y="2177427"/>
                <a:ext cx="3072316" cy="461665"/>
              </a:xfrm>
              <a:prstGeom prst="rect">
                <a:avLst/>
              </a:prstGeom>
              <a:noFill/>
            </p:spPr>
            <p:txBody>
              <a:bodyPr wrap="square" rtlCol="0">
                <a:spAutoFit/>
              </a:bodyPr>
              <a:lstStyle/>
              <a:p>
                <a:r>
                  <a:rPr lang="en-US" sz="1200" dirty="0" err="1"/>
                  <a:t>Où</a:t>
                </a:r>
                <a:r>
                  <a:rPr lang="en-US" sz="1200" dirty="0"/>
                  <a:t> : 		 </a:t>
                </a:r>
                <a14:m>
                  <m:oMath xmlns:m="http://schemas.openxmlformats.org/officeDocument/2006/math">
                    <m:r>
                      <a:rPr lang="en-CA" sz="1200" b="0" i="1" smtClean="0">
                        <a:latin typeface="Cambria Math" panose="02040503050406030204" pitchFamily="18" charset="0"/>
                      </a:rPr>
                      <m:t>𝑊</m:t>
                    </m:r>
                    <m:r>
                      <a:rPr lang="en-CA" sz="1200" b="0" i="1" smtClean="0">
                        <a:latin typeface="Cambria Math" panose="02040503050406030204" pitchFamily="18" charset="0"/>
                      </a:rPr>
                      <m:t> </m:t>
                    </m:r>
                  </m:oMath>
                </a14:m>
                <a:r>
                  <a:rPr lang="en-US" sz="1200" dirty="0"/>
                  <a:t>= Travail (J)</a:t>
                </a:r>
              </a:p>
              <a:p>
                <a:r>
                  <a:rPr lang="en-US" sz="1200" dirty="0"/>
                  <a:t>		</a:t>
                </a:r>
                <a:r>
                  <a:rPr lang="en-CA" sz="1200" b="0" dirty="0">
                    <a:ea typeface="Cambria Math" panose="02040503050406030204" pitchFamily="18" charset="0"/>
                  </a:rPr>
                  <a:t> </a:t>
                </a:r>
                <a14:m>
                  <m:oMath xmlns:m="http://schemas.openxmlformats.org/officeDocument/2006/math">
                    <m:r>
                      <a:rPr lang="en-CA" sz="1200" b="0" i="1" smtClean="0">
                        <a:latin typeface="Cambria Math" panose="02040503050406030204" pitchFamily="18" charset="0"/>
                        <a:ea typeface="Cambria Math" panose="02040503050406030204" pitchFamily="18" charset="0"/>
                      </a:rPr>
                      <m:t>∆</m:t>
                    </m:r>
                    <m:r>
                      <a:rPr lang="en-CA" sz="1200" b="0" i="1" smtClean="0">
                        <a:latin typeface="Cambria Math" panose="02040503050406030204" pitchFamily="18" charset="0"/>
                        <a:ea typeface="Cambria Math" panose="02040503050406030204" pitchFamily="18" charset="0"/>
                      </a:rPr>
                      <m:t>𝑑</m:t>
                    </m:r>
                  </m:oMath>
                </a14:m>
                <a:r>
                  <a:rPr lang="en-US" sz="1200" dirty="0"/>
                  <a:t> = </a:t>
                </a:r>
                <a:r>
                  <a:rPr lang="en-US" sz="1200" dirty="0" err="1"/>
                  <a:t>déplacement</a:t>
                </a:r>
                <a:r>
                  <a:rPr lang="en-US" sz="1200" dirty="0"/>
                  <a:t> (s)</a:t>
                </a:r>
              </a:p>
            </p:txBody>
          </p:sp>
        </mc:Choice>
        <mc:Fallback xmlns="">
          <p:sp>
            <p:nvSpPr>
              <p:cNvPr id="6" name="TextBox 5">
                <a:extLst>
                  <a:ext uri="{FF2B5EF4-FFF2-40B4-BE49-F238E27FC236}">
                    <a16:creationId xmlns:a16="http://schemas.microsoft.com/office/drawing/2014/main" id="{CA7B31BB-9DD8-EA83-B090-358BE5A00480}"/>
                  </a:ext>
                </a:extLst>
              </p:cNvPr>
              <p:cNvSpPr txBox="1">
                <a:spLocks noRot="1" noChangeAspect="1" noMove="1" noResize="1" noEditPoints="1" noAdjustHandles="1" noChangeArrowheads="1" noChangeShapeType="1" noTextEdit="1"/>
              </p:cNvSpPr>
              <p:nvPr/>
            </p:nvSpPr>
            <p:spPr>
              <a:xfrm>
                <a:off x="2779844" y="2177427"/>
                <a:ext cx="3072316" cy="461665"/>
              </a:xfrm>
              <a:prstGeom prst="rect">
                <a:avLst/>
              </a:prstGeom>
              <a:blipFill>
                <a:blip r:embed="rId3"/>
                <a:stretch>
                  <a:fillRect b="-9211"/>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AD081082-D6B6-2104-2305-6EAAF8A401B2}"/>
              </a:ext>
            </a:extLst>
          </p:cNvPr>
          <p:cNvSpPr txBox="1"/>
          <p:nvPr/>
        </p:nvSpPr>
        <p:spPr>
          <a:xfrm>
            <a:off x="401617" y="2573837"/>
            <a:ext cx="5983427" cy="646331"/>
          </a:xfrm>
          <a:prstGeom prst="rect">
            <a:avLst/>
          </a:prstGeom>
          <a:noFill/>
        </p:spPr>
        <p:txBody>
          <a:bodyPr wrap="square" rtlCol="0">
            <a:spAutoFit/>
          </a:bodyPr>
          <a:lstStyle/>
          <a:p>
            <a:r>
              <a:rPr lang="fr-FR" sz="1200" dirty="0"/>
              <a:t>Tout ce qui fait du travail pendant un certain temps a aussi du pouvoir. La puissance est définie comme le transfert d’énergie divisé par une unité de temps. La formule générale de la puissance est la suivante :</a:t>
            </a:r>
            <a:endParaRPr lang="en-US" sz="1200" dirty="0"/>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43685D4A-853C-1FF7-45B2-4D45AFCE2CCB}"/>
                  </a:ext>
                </a:extLst>
              </p:cNvPr>
              <p:cNvSpPr txBox="1"/>
              <p:nvPr/>
            </p:nvSpPr>
            <p:spPr>
              <a:xfrm>
                <a:off x="1357085" y="3244116"/>
                <a:ext cx="731226" cy="5167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𝑃</m:t>
                      </m:r>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𝑊</m:t>
                          </m:r>
                        </m:num>
                        <m:den>
                          <m:r>
                            <a:rPr lang="en-CA" b="0" i="1" smtClean="0">
                              <a:latin typeface="Cambria Math" panose="02040503050406030204" pitchFamily="18" charset="0"/>
                              <a:ea typeface="Cambria Math" panose="02040503050406030204" pitchFamily="18" charset="0"/>
                            </a:rPr>
                            <m:t>∆</m:t>
                          </m:r>
                          <m:r>
                            <a:rPr lang="en-CA" b="0" i="1" smtClean="0">
                              <a:latin typeface="Cambria Math" panose="02040503050406030204" pitchFamily="18" charset="0"/>
                              <a:ea typeface="Cambria Math" panose="02040503050406030204" pitchFamily="18" charset="0"/>
                            </a:rPr>
                            <m:t>𝑡</m:t>
                          </m:r>
                        </m:den>
                      </m:f>
                    </m:oMath>
                  </m:oMathPara>
                </a14:m>
                <a:endParaRPr lang="en-US" dirty="0"/>
              </a:p>
            </p:txBody>
          </p:sp>
        </mc:Choice>
        <mc:Fallback xmlns="">
          <p:sp>
            <p:nvSpPr>
              <p:cNvPr id="14" name="TextBox 13">
                <a:extLst>
                  <a:ext uri="{FF2B5EF4-FFF2-40B4-BE49-F238E27FC236}">
                    <a16:creationId xmlns:a16="http://schemas.microsoft.com/office/drawing/2014/main" id="{43685D4A-853C-1FF7-45B2-4D45AFCE2CCB}"/>
                  </a:ext>
                </a:extLst>
              </p:cNvPr>
              <p:cNvSpPr txBox="1">
                <a:spLocks noRot="1" noChangeAspect="1" noMove="1" noResize="1" noEditPoints="1" noAdjustHandles="1" noChangeArrowheads="1" noChangeShapeType="1" noTextEdit="1"/>
              </p:cNvSpPr>
              <p:nvPr/>
            </p:nvSpPr>
            <p:spPr>
              <a:xfrm>
                <a:off x="1357085" y="3244116"/>
                <a:ext cx="731226" cy="516745"/>
              </a:xfrm>
              <a:prstGeom prst="rect">
                <a:avLst/>
              </a:prstGeom>
              <a:blipFill>
                <a:blip r:embed="rId4"/>
                <a:stretch>
                  <a:fillRect/>
                </a:stretch>
              </a:blipFill>
            </p:spPr>
            <p:txBody>
              <a:bodyPr/>
              <a:lstStyle/>
              <a:p>
                <a:r>
                  <a:rPr lang="en-US">
                    <a:noFill/>
                  </a:rPr>
                  <a:t> </a:t>
                </a:r>
              </a:p>
            </p:txBody>
          </p:sp>
        </mc:Fallback>
      </mc:AlternateContent>
      <p:sp>
        <p:nvSpPr>
          <p:cNvPr id="17" name="TextBox 16">
            <a:extLst>
              <a:ext uri="{FF2B5EF4-FFF2-40B4-BE49-F238E27FC236}">
                <a16:creationId xmlns:a16="http://schemas.microsoft.com/office/drawing/2014/main" id="{02D72ECA-CD8E-A4CF-2F04-9FCAE29CC6B3}"/>
              </a:ext>
            </a:extLst>
          </p:cNvPr>
          <p:cNvSpPr txBox="1"/>
          <p:nvPr/>
        </p:nvSpPr>
        <p:spPr>
          <a:xfrm>
            <a:off x="2780847" y="3052560"/>
            <a:ext cx="2583554" cy="646331"/>
          </a:xfrm>
          <a:prstGeom prst="rect">
            <a:avLst/>
          </a:prstGeom>
          <a:noFill/>
        </p:spPr>
        <p:txBody>
          <a:bodyPr wrap="square" rtlCol="0">
            <a:spAutoFit/>
          </a:bodyPr>
          <a:lstStyle/>
          <a:p>
            <a:r>
              <a:rPr lang="en-US" sz="1200" dirty="0" err="1"/>
              <a:t>Où</a:t>
            </a:r>
            <a:r>
              <a:rPr lang="en-US" sz="1200" dirty="0"/>
              <a:t> : 		</a:t>
            </a:r>
            <a:r>
              <a:rPr lang="fr-FR" sz="1200" dirty="0"/>
              <a:t>P = Puissance (W) 
		W = Travail (J)
		∆t = déplacement (s)</a:t>
            </a:r>
            <a:endParaRPr lang="en-US" sz="1200" dirty="0"/>
          </a:p>
        </p:txBody>
      </p:sp>
      <p:sp>
        <p:nvSpPr>
          <p:cNvPr id="19" name="TextBox 18">
            <a:extLst>
              <a:ext uri="{FF2B5EF4-FFF2-40B4-BE49-F238E27FC236}">
                <a16:creationId xmlns:a16="http://schemas.microsoft.com/office/drawing/2014/main" id="{B5B6EBDA-832C-E933-198E-599899444927}"/>
              </a:ext>
            </a:extLst>
          </p:cNvPr>
          <p:cNvSpPr txBox="1"/>
          <p:nvPr/>
        </p:nvSpPr>
        <p:spPr>
          <a:xfrm>
            <a:off x="472623" y="3792332"/>
            <a:ext cx="5983427" cy="1015663"/>
          </a:xfrm>
          <a:prstGeom prst="rect">
            <a:avLst/>
          </a:prstGeom>
          <a:noFill/>
        </p:spPr>
        <p:txBody>
          <a:bodyPr wrap="square" rtlCol="0">
            <a:spAutoFit/>
          </a:bodyPr>
          <a:lstStyle/>
          <a:p>
            <a:r>
              <a:rPr lang="fr-FR" sz="1200" dirty="0"/>
              <a:t>Typiquement, la puissance est mesurée en </a:t>
            </a:r>
            <a:r>
              <a:rPr lang="fr-FR" sz="1200" b="1" dirty="0"/>
              <a:t>watts</a:t>
            </a:r>
            <a:r>
              <a:rPr lang="fr-FR" sz="1200" dirty="0"/>
              <a:t> (W), l’unité du Système international (SI), ce qui correspond à un joule par seconde (J/s). Une unité plus couramment utilisée pour la puissance des véhicules par exemple, est la puissance de </a:t>
            </a:r>
            <a:r>
              <a:rPr lang="fr-FR" sz="1200" b="1" dirty="0"/>
              <a:t>cheval-vapeur</a:t>
            </a:r>
            <a:r>
              <a:rPr lang="fr-FR" sz="1200" dirty="0"/>
              <a:t> (</a:t>
            </a:r>
            <a:r>
              <a:rPr lang="fr-FR" sz="1200" dirty="0" err="1"/>
              <a:t>ch</a:t>
            </a:r>
            <a:r>
              <a:rPr lang="fr-FR" sz="1200" dirty="0"/>
              <a:t>). Puisque ces unités mesurent la même chose, elles peuvent être converties avec la relation suivante :</a:t>
            </a:r>
            <a:endParaRPr lang="en-US" sz="1200" dirty="0"/>
          </a:p>
          <a:p>
            <a:endParaRPr lang="en-US" sz="1200" dirty="0"/>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90CC485F-7AED-3D2E-4D91-2025F43A6708}"/>
                  </a:ext>
                </a:extLst>
              </p:cNvPr>
              <p:cNvSpPr txBox="1"/>
              <p:nvPr/>
            </p:nvSpPr>
            <p:spPr>
              <a:xfrm>
                <a:off x="3056576" y="4619343"/>
                <a:ext cx="143648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746 </m:t>
                      </m:r>
                      <m:r>
                        <a:rPr lang="en-CA" b="0" i="1" smtClean="0">
                          <a:latin typeface="Cambria Math" panose="02040503050406030204" pitchFamily="18" charset="0"/>
                        </a:rPr>
                        <m:t>𝑊</m:t>
                      </m:r>
                      <m:r>
                        <a:rPr lang="en-CA" b="0" i="1" smtClean="0">
                          <a:latin typeface="Cambria Math" panose="02040503050406030204" pitchFamily="18" charset="0"/>
                        </a:rPr>
                        <m:t>=1 </m:t>
                      </m:r>
                      <m:r>
                        <a:rPr lang="en-US" b="0" i="1" smtClean="0">
                          <a:latin typeface="Cambria Math" panose="02040503050406030204" pitchFamily="18" charset="0"/>
                        </a:rPr>
                        <m:t>𝑐h</m:t>
                      </m:r>
                    </m:oMath>
                  </m:oMathPara>
                </a14:m>
                <a:endParaRPr lang="en-US" dirty="0"/>
              </a:p>
            </p:txBody>
          </p:sp>
        </mc:Choice>
        <mc:Fallback xmlns="">
          <p:sp>
            <p:nvSpPr>
              <p:cNvPr id="20" name="TextBox 19">
                <a:extLst>
                  <a:ext uri="{FF2B5EF4-FFF2-40B4-BE49-F238E27FC236}">
                    <a16:creationId xmlns:a16="http://schemas.microsoft.com/office/drawing/2014/main" id="{90CC485F-7AED-3D2E-4D91-2025F43A6708}"/>
                  </a:ext>
                </a:extLst>
              </p:cNvPr>
              <p:cNvSpPr txBox="1">
                <a:spLocks noRot="1" noChangeAspect="1" noMove="1" noResize="1" noEditPoints="1" noAdjustHandles="1" noChangeArrowheads="1" noChangeShapeType="1" noTextEdit="1"/>
              </p:cNvSpPr>
              <p:nvPr/>
            </p:nvSpPr>
            <p:spPr>
              <a:xfrm>
                <a:off x="3056576" y="4619343"/>
                <a:ext cx="1436483" cy="276999"/>
              </a:xfrm>
              <a:prstGeom prst="rect">
                <a:avLst/>
              </a:prstGeom>
              <a:blipFill>
                <a:blip r:embed="rId5"/>
                <a:stretch>
                  <a:fillRect l="-3390" r="-2966" b="-8889"/>
                </a:stretch>
              </a:blipFill>
            </p:spPr>
            <p:txBody>
              <a:bodyPr/>
              <a:lstStyle/>
              <a:p>
                <a:r>
                  <a:rPr lang="en-US">
                    <a:noFill/>
                  </a:rPr>
                  <a:t> </a:t>
                </a:r>
              </a:p>
            </p:txBody>
          </p:sp>
        </mc:Fallback>
      </mc:AlternateContent>
      <p:sp>
        <p:nvSpPr>
          <p:cNvPr id="21" name="TextBox 20">
            <a:extLst>
              <a:ext uri="{FF2B5EF4-FFF2-40B4-BE49-F238E27FC236}">
                <a16:creationId xmlns:a16="http://schemas.microsoft.com/office/drawing/2014/main" id="{A68074E1-B390-9420-0331-728379DC73FD}"/>
              </a:ext>
            </a:extLst>
          </p:cNvPr>
          <p:cNvSpPr txBox="1"/>
          <p:nvPr/>
        </p:nvSpPr>
        <p:spPr>
          <a:xfrm>
            <a:off x="405037" y="4920990"/>
            <a:ext cx="6118598" cy="830997"/>
          </a:xfrm>
          <a:prstGeom prst="rect">
            <a:avLst/>
          </a:prstGeom>
          <a:noFill/>
        </p:spPr>
        <p:txBody>
          <a:bodyPr wrap="square" rtlCol="0">
            <a:spAutoFit/>
          </a:bodyPr>
          <a:lstStyle/>
          <a:p>
            <a:r>
              <a:rPr lang="fr-FR" sz="1200" dirty="0"/>
              <a:t>Dans cette expérience, vous allez trouver la puissance (en chevaux-vapeur) produite en courant ou en marchant dans des escaliers. Votre objectif, en groupes de quatre, est de faire cette détermination, mais avant cela, essayez le problème pratique suivant. Gardez en tête que vous devrez identifier les forces qui sont impliquées. </a:t>
            </a:r>
            <a:endParaRPr lang="en-US" sz="1200" dirty="0"/>
          </a:p>
        </p:txBody>
      </p:sp>
      <p:sp>
        <p:nvSpPr>
          <p:cNvPr id="22" name="TextBox 21">
            <a:extLst>
              <a:ext uri="{FF2B5EF4-FFF2-40B4-BE49-F238E27FC236}">
                <a16:creationId xmlns:a16="http://schemas.microsoft.com/office/drawing/2014/main" id="{1354C758-8C7B-9EB4-088E-B774BE726CA8}"/>
              </a:ext>
            </a:extLst>
          </p:cNvPr>
          <p:cNvSpPr txBox="1"/>
          <p:nvPr/>
        </p:nvSpPr>
        <p:spPr>
          <a:xfrm>
            <a:off x="401617" y="5742895"/>
            <a:ext cx="5382512" cy="1477328"/>
          </a:xfrm>
          <a:prstGeom prst="rect">
            <a:avLst/>
          </a:prstGeom>
          <a:noFill/>
        </p:spPr>
        <p:txBody>
          <a:bodyPr wrap="square" rtlCol="0">
            <a:spAutoFit/>
          </a:bodyPr>
          <a:lstStyle/>
          <a:p>
            <a:r>
              <a:rPr lang="fr-FR" sz="1200" b="1" dirty="0"/>
              <a:t>Problème pratique: </a:t>
            </a:r>
            <a:r>
              <a:rPr lang="fr-FR" sz="1200" dirty="0"/>
              <a:t>Beth monte les escaliers en courant pour déterminer sa puissance en chevaux-vapeur. Sa masse est de 60 kg et elle prend 4 secondes pour monter les escaliers jusqu’à une hauteur de 4,5 m.</a:t>
            </a:r>
          </a:p>
          <a:p>
            <a:r>
              <a:rPr lang="fr-FR" sz="1200" b="1" dirty="0"/>
              <a:t>A)</a:t>
            </a:r>
            <a:r>
              <a:rPr lang="fr-FR" sz="1200" dirty="0"/>
              <a:t> Calculez sa puissance en watts.</a:t>
            </a:r>
            <a:br>
              <a:rPr lang="fr-FR" sz="1200" dirty="0"/>
            </a:br>
            <a:r>
              <a:rPr lang="fr-FR" sz="1200" b="1" dirty="0"/>
              <a:t>B)</a:t>
            </a:r>
            <a:r>
              <a:rPr lang="fr-FR" sz="1200" dirty="0"/>
              <a:t> Calculez sa puissance en chevaux-vapeur (</a:t>
            </a:r>
            <a:r>
              <a:rPr lang="fr-FR" sz="1200" dirty="0" err="1"/>
              <a:t>ch</a:t>
            </a:r>
            <a:r>
              <a:rPr lang="fr-FR" sz="1200" dirty="0"/>
              <a:t>).</a:t>
            </a:r>
          </a:p>
          <a:p>
            <a:pPr algn="l" rtl="0" fontAlgn="base"/>
            <a:r>
              <a:rPr lang="en-US" sz="1200" b="0" i="0" dirty="0">
                <a:solidFill>
                  <a:srgbClr val="000000"/>
                </a:solidFill>
                <a:effectLst/>
                <a:latin typeface="Times New Roman" panose="02020603050405020304" pitchFamily="18" charset="0"/>
              </a:rPr>
              <a:t> </a:t>
            </a:r>
            <a:endParaRPr lang="en-US" sz="1200" b="0" i="0" dirty="0">
              <a:solidFill>
                <a:srgbClr val="000000"/>
              </a:solidFill>
              <a:effectLst/>
              <a:latin typeface="Segoe UI" panose="020B0502040204020203" pitchFamily="34" charset="0"/>
            </a:endParaRPr>
          </a:p>
          <a:p>
            <a:endParaRPr lang="en-US" dirty="0"/>
          </a:p>
        </p:txBody>
      </p:sp>
      <p:sp>
        <p:nvSpPr>
          <p:cNvPr id="23" name="Rectangle 22">
            <a:extLst>
              <a:ext uri="{FF2B5EF4-FFF2-40B4-BE49-F238E27FC236}">
                <a16:creationId xmlns:a16="http://schemas.microsoft.com/office/drawing/2014/main" id="{D9D7D58D-151E-42E0-15C5-73AD9BE081EB}"/>
              </a:ext>
            </a:extLst>
          </p:cNvPr>
          <p:cNvSpPr/>
          <p:nvPr/>
        </p:nvSpPr>
        <p:spPr>
          <a:xfrm>
            <a:off x="401617" y="6781800"/>
            <a:ext cx="5983426" cy="200540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5" name="Picture 24" descr="A black background with red text&#10;&#10;Description automatically generated">
            <a:extLst>
              <a:ext uri="{FF2B5EF4-FFF2-40B4-BE49-F238E27FC236}">
                <a16:creationId xmlns:a16="http://schemas.microsoft.com/office/drawing/2014/main" id="{2D40864E-811A-08EC-693F-38419337663A}"/>
              </a:ext>
            </a:extLst>
          </p:cNvPr>
          <p:cNvPicPr>
            <a:picLocks noChangeAspect="1"/>
          </p:cNvPicPr>
          <p:nvPr/>
        </p:nvPicPr>
        <p:blipFill>
          <a:blip r:embed="rId6"/>
          <a:stretch>
            <a:fillRect/>
          </a:stretch>
        </p:blipFill>
        <p:spPr>
          <a:xfrm>
            <a:off x="548021" y="756619"/>
            <a:ext cx="2231823" cy="632244"/>
          </a:xfrm>
          <a:prstGeom prst="rect">
            <a:avLst/>
          </a:prstGeom>
        </p:spPr>
      </p:pic>
    </p:spTree>
    <p:extLst>
      <p:ext uri="{BB962C8B-B14F-4D97-AF65-F5344CB8AC3E}">
        <p14:creationId xmlns:p14="http://schemas.microsoft.com/office/powerpoint/2010/main" val="3298863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20530"/>
            <a:ext cx="6858000" cy="5611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800" dirty="0"/>
              <a:t>name: ________________                                    date: ______________</a:t>
            </a:r>
          </a:p>
        </p:txBody>
      </p:sp>
      <p:sp>
        <p:nvSpPr>
          <p:cNvPr id="7" name="Rounded Rectangle 3">
            <a:extLst>
              <a:ext uri="{FF2B5EF4-FFF2-40B4-BE49-F238E27FC236}">
                <a16:creationId xmlns:a16="http://schemas.microsoft.com/office/drawing/2014/main" id="{F2712083-CF5B-458C-B3B2-2BFE501B3F7B}"/>
              </a:ext>
            </a:extLst>
          </p:cNvPr>
          <p:cNvSpPr/>
          <p:nvPr/>
        </p:nvSpPr>
        <p:spPr>
          <a:xfrm>
            <a:off x="129791" y="521530"/>
            <a:ext cx="6613909" cy="8489120"/>
          </a:xfrm>
          <a:prstGeom prst="roundRect">
            <a:avLst>
              <a:gd name="adj" fmla="val 7941"/>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27DBB297-C895-4BB3-4CB4-781006A6C3F0}"/>
              </a:ext>
            </a:extLst>
          </p:cNvPr>
          <p:cNvSpPr txBox="1"/>
          <p:nvPr/>
        </p:nvSpPr>
        <p:spPr>
          <a:xfrm>
            <a:off x="488471" y="5149026"/>
            <a:ext cx="5881058" cy="461665"/>
          </a:xfrm>
          <a:prstGeom prst="rect">
            <a:avLst/>
          </a:prstGeom>
          <a:noFill/>
        </p:spPr>
        <p:txBody>
          <a:bodyPr wrap="square">
            <a:spAutoFit/>
          </a:bodyPr>
          <a:lstStyle/>
          <a:p>
            <a:r>
              <a:rPr lang="fr-FR" sz="1200" dirty="0"/>
              <a:t>Vous utiliserez cette section pour calculer la puissance en cheval-vapeur générée par les quatre membres du groupe</a:t>
            </a:r>
            <a:endParaRPr lang="en-US" sz="1200" dirty="0"/>
          </a:p>
        </p:txBody>
      </p:sp>
      <p:sp>
        <p:nvSpPr>
          <p:cNvPr id="30" name="Rectangle 29">
            <a:extLst>
              <a:ext uri="{FF2B5EF4-FFF2-40B4-BE49-F238E27FC236}">
                <a16:creationId xmlns:a16="http://schemas.microsoft.com/office/drawing/2014/main" id="{D07394A8-C38D-4B9E-FDF7-91A406FFBBFA}"/>
              </a:ext>
            </a:extLst>
          </p:cNvPr>
          <p:cNvSpPr/>
          <p:nvPr/>
        </p:nvSpPr>
        <p:spPr>
          <a:xfrm>
            <a:off x="342900" y="5655140"/>
            <a:ext cx="2956891" cy="138294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0F9A7750-1715-512E-0704-4F87216EFED1}"/>
              </a:ext>
            </a:extLst>
          </p:cNvPr>
          <p:cNvSpPr txBox="1"/>
          <p:nvPr/>
        </p:nvSpPr>
        <p:spPr>
          <a:xfrm>
            <a:off x="600075" y="778910"/>
            <a:ext cx="5637474" cy="1938992"/>
          </a:xfrm>
          <a:prstGeom prst="rect">
            <a:avLst/>
          </a:prstGeom>
          <a:noFill/>
        </p:spPr>
        <p:txBody>
          <a:bodyPr wrap="square" rtlCol="0">
            <a:spAutoFit/>
          </a:bodyPr>
          <a:lstStyle/>
          <a:p>
            <a:r>
              <a:rPr lang="fr-FR" sz="1200" dirty="0"/>
              <a:t>Votre tâche pour cette activité est d’utiliser le matériel suivant pour concevoir une expérience où vous pouvez déterminer la puissance de cheval-vapeur générée par chaque personne qui court ou monte quelques escaliers. Les seuls matériaux auxquels vous avez accès sont un chronomètre, une balance, et un mètre.</a:t>
            </a:r>
          </a:p>
          <a:p>
            <a:endParaRPr lang="fr-FR" sz="1200" dirty="0"/>
          </a:p>
          <a:p>
            <a:endParaRPr lang="fr-FR" sz="1200" dirty="0"/>
          </a:p>
          <a:p>
            <a:r>
              <a:rPr lang="fr-FR" sz="1200" dirty="0"/>
              <a:t> 
Vous voudrez collecter les données applicables pour déterminer le gagnant du défi Utilisez le modèle ci-dessous pour collecter vos données. Assurez-vous d’étiqueter et de collecter la date de manière appropriée.</a:t>
            </a:r>
            <a:endParaRPr lang="en-US" sz="1200" dirty="0"/>
          </a:p>
        </p:txBody>
      </p:sp>
      <p:graphicFrame>
        <p:nvGraphicFramePr>
          <p:cNvPr id="3" name="Table 3">
            <a:extLst>
              <a:ext uri="{FF2B5EF4-FFF2-40B4-BE49-F238E27FC236}">
                <a16:creationId xmlns:a16="http://schemas.microsoft.com/office/drawing/2014/main" id="{7D15720D-0326-D095-EC8A-9601335FB2F7}"/>
              </a:ext>
            </a:extLst>
          </p:cNvPr>
          <p:cNvGraphicFramePr>
            <a:graphicFrameLocks noGrp="1"/>
          </p:cNvGraphicFramePr>
          <p:nvPr>
            <p:extLst>
              <p:ext uri="{D42A27DB-BD31-4B8C-83A1-F6EECF244321}">
                <p14:modId xmlns:p14="http://schemas.microsoft.com/office/powerpoint/2010/main" val="4091117241"/>
              </p:ext>
            </p:extLst>
          </p:nvPr>
        </p:nvGraphicFramePr>
        <p:xfrm>
          <a:off x="1132811" y="2752766"/>
          <a:ext cx="4572000" cy="1854200"/>
        </p:xfrm>
        <a:graphic>
          <a:graphicData uri="http://schemas.openxmlformats.org/drawingml/2006/table">
            <a:tbl>
              <a:tblPr firstRow="1" bandRow="1">
                <a:tableStyleId>{69CF1AB2-1976-4502-BF36-3FF5EA218861}</a:tableStyleId>
              </a:tblPr>
              <a:tblGrid>
                <a:gridCol w="1143000">
                  <a:extLst>
                    <a:ext uri="{9D8B030D-6E8A-4147-A177-3AD203B41FA5}">
                      <a16:colId xmlns:a16="http://schemas.microsoft.com/office/drawing/2014/main" val="512694081"/>
                    </a:ext>
                  </a:extLst>
                </a:gridCol>
                <a:gridCol w="1143000">
                  <a:extLst>
                    <a:ext uri="{9D8B030D-6E8A-4147-A177-3AD203B41FA5}">
                      <a16:colId xmlns:a16="http://schemas.microsoft.com/office/drawing/2014/main" val="2062508797"/>
                    </a:ext>
                  </a:extLst>
                </a:gridCol>
                <a:gridCol w="1143000">
                  <a:extLst>
                    <a:ext uri="{9D8B030D-6E8A-4147-A177-3AD203B41FA5}">
                      <a16:colId xmlns:a16="http://schemas.microsoft.com/office/drawing/2014/main" val="2129603750"/>
                    </a:ext>
                  </a:extLst>
                </a:gridCol>
                <a:gridCol w="1143000">
                  <a:extLst>
                    <a:ext uri="{9D8B030D-6E8A-4147-A177-3AD203B41FA5}">
                      <a16:colId xmlns:a16="http://schemas.microsoft.com/office/drawing/2014/main" val="2211244088"/>
                    </a:ext>
                  </a:extLst>
                </a:gridCol>
              </a:tblGrid>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95060798"/>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5645009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18204833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53127349"/>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4239615"/>
                  </a:ext>
                </a:extLst>
              </a:tr>
            </a:tbl>
          </a:graphicData>
        </a:graphic>
      </p:graphicFrame>
      <p:sp>
        <p:nvSpPr>
          <p:cNvPr id="5" name="TextBox 4">
            <a:extLst>
              <a:ext uri="{FF2B5EF4-FFF2-40B4-BE49-F238E27FC236}">
                <a16:creationId xmlns:a16="http://schemas.microsoft.com/office/drawing/2014/main" id="{BA36DC08-427B-4C9E-EBDC-D16539B07786}"/>
              </a:ext>
            </a:extLst>
          </p:cNvPr>
          <p:cNvSpPr txBox="1"/>
          <p:nvPr/>
        </p:nvSpPr>
        <p:spPr>
          <a:xfrm>
            <a:off x="2556736" y="1748406"/>
            <a:ext cx="1760018" cy="276999"/>
          </a:xfrm>
          <a:prstGeom prst="rect">
            <a:avLst/>
          </a:prstGeom>
          <a:noFill/>
        </p:spPr>
        <p:txBody>
          <a:bodyPr wrap="square" rtlCol="0">
            <a:spAutoFit/>
          </a:bodyPr>
          <a:lstStyle/>
          <a:p>
            <a:r>
              <a:rPr lang="en-US" sz="1200" b="1"/>
              <a:t>Tableau de données</a:t>
            </a:r>
            <a:endParaRPr lang="en-US" sz="1200" b="1" dirty="0"/>
          </a:p>
        </p:txBody>
      </p:sp>
      <p:sp>
        <p:nvSpPr>
          <p:cNvPr id="6" name="TextBox 5">
            <a:extLst>
              <a:ext uri="{FF2B5EF4-FFF2-40B4-BE49-F238E27FC236}">
                <a16:creationId xmlns:a16="http://schemas.microsoft.com/office/drawing/2014/main" id="{AE1DDABA-2C82-4461-BEF6-97E5407A9D72}"/>
              </a:ext>
            </a:extLst>
          </p:cNvPr>
          <p:cNvSpPr txBox="1"/>
          <p:nvPr/>
        </p:nvSpPr>
        <p:spPr>
          <a:xfrm>
            <a:off x="2862219" y="4836082"/>
            <a:ext cx="1113183" cy="276999"/>
          </a:xfrm>
          <a:prstGeom prst="rect">
            <a:avLst/>
          </a:prstGeom>
          <a:noFill/>
        </p:spPr>
        <p:txBody>
          <a:bodyPr wrap="square" rtlCol="0">
            <a:spAutoFit/>
          </a:bodyPr>
          <a:lstStyle/>
          <a:p>
            <a:pPr lvl="0" algn="ctr">
              <a:defRPr/>
            </a:pPr>
            <a:r>
              <a:rPr lang="en-US" sz="1200" b="1">
                <a:solidFill>
                  <a:prstClr val="black"/>
                </a:solidFill>
              </a:rPr>
              <a:t>Calculs</a:t>
            </a:r>
            <a:endParaRPr kumimoji="0" lang="en-US" sz="1200" b="1"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tangle 7">
            <a:extLst>
              <a:ext uri="{FF2B5EF4-FFF2-40B4-BE49-F238E27FC236}">
                <a16:creationId xmlns:a16="http://schemas.microsoft.com/office/drawing/2014/main" id="{1107527E-FF06-AE90-857F-F83C15FACC9E}"/>
              </a:ext>
            </a:extLst>
          </p:cNvPr>
          <p:cNvSpPr/>
          <p:nvPr/>
        </p:nvSpPr>
        <p:spPr>
          <a:xfrm>
            <a:off x="3559333" y="5655141"/>
            <a:ext cx="2956891" cy="138294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B898DBD-22BE-1AC5-6F71-90C962FE0D97}"/>
              </a:ext>
            </a:extLst>
          </p:cNvPr>
          <p:cNvSpPr/>
          <p:nvPr/>
        </p:nvSpPr>
        <p:spPr>
          <a:xfrm>
            <a:off x="320168" y="7270292"/>
            <a:ext cx="2956891" cy="138294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E933993-7097-4BBB-1DDD-A67B36E9BD7E}"/>
              </a:ext>
            </a:extLst>
          </p:cNvPr>
          <p:cNvSpPr/>
          <p:nvPr/>
        </p:nvSpPr>
        <p:spPr>
          <a:xfrm>
            <a:off x="3536601" y="7270293"/>
            <a:ext cx="2956891" cy="138294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2690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20530"/>
            <a:ext cx="6858000" cy="5611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800" dirty="0"/>
              <a:t>Nom : ________________ Date : ______________</a:t>
            </a:r>
          </a:p>
        </p:txBody>
      </p:sp>
      <p:sp>
        <p:nvSpPr>
          <p:cNvPr id="7" name="Rounded Rectangle 3">
            <a:extLst>
              <a:ext uri="{FF2B5EF4-FFF2-40B4-BE49-F238E27FC236}">
                <a16:creationId xmlns:a16="http://schemas.microsoft.com/office/drawing/2014/main" id="{F2712083-CF5B-458C-B3B2-2BFE501B3F7B}"/>
              </a:ext>
            </a:extLst>
          </p:cNvPr>
          <p:cNvSpPr/>
          <p:nvPr/>
        </p:nvSpPr>
        <p:spPr>
          <a:xfrm>
            <a:off x="129791" y="521530"/>
            <a:ext cx="6613909" cy="8489120"/>
          </a:xfrm>
          <a:prstGeom prst="roundRect">
            <a:avLst>
              <a:gd name="adj" fmla="val 7941"/>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27DBB297-C895-4BB3-4CB4-781006A6C3F0}"/>
              </a:ext>
            </a:extLst>
          </p:cNvPr>
          <p:cNvSpPr txBox="1"/>
          <p:nvPr/>
        </p:nvSpPr>
        <p:spPr>
          <a:xfrm>
            <a:off x="432563" y="838385"/>
            <a:ext cx="6111360" cy="8433078"/>
          </a:xfrm>
          <a:prstGeom prst="rect">
            <a:avLst/>
          </a:prstGeom>
          <a:noFill/>
        </p:spPr>
        <p:txBody>
          <a:bodyPr wrap="square">
            <a:spAutoFit/>
          </a:bodyPr>
          <a:lstStyle/>
          <a:p>
            <a:r>
              <a:rPr lang="en-US" sz="1200" b="1" dirty="0"/>
              <a:t>Questions </a:t>
            </a:r>
            <a:r>
              <a:rPr lang="en-US" sz="1200" b="1" dirty="0" err="1"/>
              <a:t>d’analyse</a:t>
            </a:r>
            <a:endParaRPr lang="en-US" sz="1200" b="1" dirty="0"/>
          </a:p>
          <a:p>
            <a:endParaRPr lang="en-US" sz="1000" dirty="0"/>
          </a:p>
          <a:p>
            <a:pPr marL="228600" indent="-228600">
              <a:buAutoNum type="arabicPeriod"/>
            </a:pPr>
            <a:r>
              <a:rPr lang="fr-FR" sz="1000" dirty="0"/>
              <a:t>Quel membre de votre groupe a généré le plus de puissance ? Pourquoi pensez-vous que c’était le cas?</a:t>
            </a: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FontTx/>
              <a:buAutoNum type="arabicPeriod"/>
            </a:pPr>
            <a:endParaRPr lang="fr-FR" sz="1000" dirty="0"/>
          </a:p>
          <a:p>
            <a:pPr marL="228600" indent="-228600">
              <a:buFontTx/>
              <a:buAutoNum type="arabicPeriod"/>
            </a:pPr>
            <a:r>
              <a:rPr lang="fr-FR" sz="1000" dirty="0"/>
              <a:t>Quelle a été votre procédure ? S’il vous plaît, mettez-le en points ci-dessous</a:t>
            </a: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r>
              <a:rPr lang="fr-FR" sz="1000" dirty="0"/>
              <a:t>Pensez-vous qu’il y a eu des travaux qui n’ont pas pu être mesurés ? Si oui, quelle était-elle?</a:t>
            </a: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fr-FR" sz="1000" dirty="0"/>
          </a:p>
          <a:p>
            <a:pPr marL="228600" indent="-228600">
              <a:buAutoNum type="arabicPeriod"/>
            </a:pPr>
            <a:r>
              <a:rPr lang="fr-FR" sz="1000" dirty="0"/>
              <a:t>Comment pourriez-vous améliorer cette expérience pour avoir des résultats plus précis?</a:t>
            </a: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endParaRPr lang="en-US" sz="1000" dirty="0"/>
          </a:p>
        </p:txBody>
      </p:sp>
      <p:sp>
        <p:nvSpPr>
          <p:cNvPr id="26" name="TextBox 25">
            <a:extLst>
              <a:ext uri="{FF2B5EF4-FFF2-40B4-BE49-F238E27FC236}">
                <a16:creationId xmlns:a16="http://schemas.microsoft.com/office/drawing/2014/main" id="{4DC8B3EC-F536-33B0-40AD-D5B122BFFCB4}"/>
              </a:ext>
            </a:extLst>
          </p:cNvPr>
          <p:cNvSpPr txBox="1"/>
          <p:nvPr/>
        </p:nvSpPr>
        <p:spPr>
          <a:xfrm>
            <a:off x="6948298" y="2315603"/>
            <a:ext cx="5976748" cy="441214"/>
          </a:xfrm>
          <a:prstGeom prst="rect">
            <a:avLst/>
          </a:prstGeom>
          <a:noFill/>
        </p:spPr>
        <p:txBody>
          <a:bodyPr wrap="square" rtlCol="0">
            <a:spAutoFit/>
          </a:bodyPr>
          <a:lstStyle/>
          <a:p>
            <a:endParaRPr lang="en-US" dirty="0"/>
          </a:p>
        </p:txBody>
      </p:sp>
      <p:sp>
        <p:nvSpPr>
          <p:cNvPr id="31" name="Rectangle 30">
            <a:extLst>
              <a:ext uri="{FF2B5EF4-FFF2-40B4-BE49-F238E27FC236}">
                <a16:creationId xmlns:a16="http://schemas.microsoft.com/office/drawing/2014/main" id="{3FB53C22-45DA-6CCC-0405-FB09DEA7CAE2}"/>
              </a:ext>
            </a:extLst>
          </p:cNvPr>
          <p:cNvSpPr/>
          <p:nvPr/>
        </p:nvSpPr>
        <p:spPr>
          <a:xfrm>
            <a:off x="432563" y="1590628"/>
            <a:ext cx="6111360" cy="85837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E0955AD-03F9-1955-A0B2-B11C766D4EBD}"/>
              </a:ext>
            </a:extLst>
          </p:cNvPr>
          <p:cNvSpPr/>
          <p:nvPr/>
        </p:nvSpPr>
        <p:spPr>
          <a:xfrm>
            <a:off x="432563" y="2927772"/>
            <a:ext cx="6111360" cy="274945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10D688EF-C6F3-62B2-F95D-049AB4B9ED5E}"/>
              </a:ext>
            </a:extLst>
          </p:cNvPr>
          <p:cNvSpPr/>
          <p:nvPr/>
        </p:nvSpPr>
        <p:spPr>
          <a:xfrm>
            <a:off x="432563" y="6113363"/>
            <a:ext cx="6111360" cy="103486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22E44C-1318-CD2D-2FBC-D3516C267E60}"/>
              </a:ext>
            </a:extLst>
          </p:cNvPr>
          <p:cNvSpPr/>
          <p:nvPr/>
        </p:nvSpPr>
        <p:spPr>
          <a:xfrm>
            <a:off x="432563" y="7676426"/>
            <a:ext cx="6111360" cy="103486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917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88AE8094893347903DD24CD404FEA4" ma:contentTypeVersion="16" ma:contentTypeDescription="Create a new document." ma:contentTypeScope="" ma:versionID="638599f7afe699854de563b79f6807af">
  <xsd:schema xmlns:xsd="http://www.w3.org/2001/XMLSchema" xmlns:xs="http://www.w3.org/2001/XMLSchema" xmlns:p="http://schemas.microsoft.com/office/2006/metadata/properties" xmlns:ns2="bc29fa0d-345c-41b5-a580-a27651e4220d" xmlns:ns3="275ec165-b05a-449f-b3ec-56ad4b148d7c" targetNamespace="http://schemas.microsoft.com/office/2006/metadata/properties" ma:root="true" ma:fieldsID="c2f82c3dc36a5dc0698438da050dd135" ns2:_="" ns3:_="">
    <xsd:import namespace="bc29fa0d-345c-41b5-a580-a27651e4220d"/>
    <xsd:import namespace="275ec165-b05a-449f-b3ec-56ad4b148d7c"/>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29fa0d-345c-41b5-a580-a27651e422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95d1645-1b78-4f08-b297-5a94c230cbbe"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5ec165-b05a-449f-b3ec-56ad4b148d7c"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328c1ff-b90a-42e8-96c9-79fb17ea46da}" ma:internalName="TaxCatchAll" ma:showField="CatchAllData" ma:web="275ec165-b05a-449f-b3ec-56ad4b148d7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75ec165-b05a-449f-b3ec-56ad4b148d7c" xsi:nil="true"/>
    <lcf76f155ced4ddcb4097134ff3c332f xmlns="bc29fa0d-345c-41b5-a580-a27651e4220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0190B5-7875-403C-8D86-4DA96E75DF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29fa0d-345c-41b5-a580-a27651e4220d"/>
    <ds:schemaRef ds:uri="275ec165-b05a-449f-b3ec-56ad4b148d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734E90-E1E1-4B85-84D3-C9C26BF4CE70}">
  <ds:schemaRefs>
    <ds:schemaRef ds:uri="275ec165-b05a-449f-b3ec-56ad4b148d7c"/>
    <ds:schemaRef ds:uri="bc29fa0d-345c-41b5-a580-a27651e4220d"/>
    <ds:schemaRef ds:uri="http://schemas.microsoft.com/office/2006/metadata/properties"/>
    <ds:schemaRef ds:uri="http://schemas.microsoft.com/office/infopath/2007/PartnerControls"/>
    <ds:schemaRef ds:uri="http://www.w3.org/2000/xmlns/"/>
    <ds:schemaRef ds:uri="http://www.w3.org/2001/XMLSchema-instance"/>
  </ds:schemaRefs>
</ds:datastoreItem>
</file>

<file path=customXml/itemProps3.xml><?xml version="1.0" encoding="utf-8"?>
<ds:datastoreItem xmlns:ds="http://schemas.openxmlformats.org/officeDocument/2006/customXml" ds:itemID="{286B2212-438E-4DEE-B281-D4BF989299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1440</TotalTime>
  <Words>535</Words>
  <Application>Microsoft Office PowerPoint</Application>
  <PresentationFormat>Letter Paper (8.5x11 in)</PresentationFormat>
  <Paragraphs>75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Cambria Math</vt:lpstr>
      <vt:lpstr>Segoe UI</vt:lpstr>
      <vt:lpstr>Times New Roman</vt:lpstr>
      <vt:lpstr>Office Theme</vt:lpstr>
      <vt:lpstr>Défi sur la puissance en chevaux-vapeur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 make your story!</dc:title>
  <dc:creator>Emily Duff</dc:creator>
  <cp:lastModifiedBy>Cull, Emmelie (EECD/EDPE)</cp:lastModifiedBy>
  <cp:revision>6</cp:revision>
  <cp:lastPrinted>2022-10-02T17:29:06Z</cp:lastPrinted>
  <dcterms:created xsi:type="dcterms:W3CDTF">2018-09-10T22:04:15Z</dcterms:created>
  <dcterms:modified xsi:type="dcterms:W3CDTF">2025-08-01T13:29:05Z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0x010100F188AE8094893347903DD24CD404FEA4</vt:lpwstr>
  </property>
  <property fmtid="{D5CDD505-2E9C-101B-9397-08002B2CF9AE}" pid="3" name="MediaServiceImageTags">
    <vt:lpwstr/>
  </property>
</Properties>
</file>