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60" r:id="rId5"/>
    <p:sldId id="262" r:id="rId6"/>
    <p:sldId id="261" r:id="rId7"/>
  </p:sldIdLst>
  <p:sldSz cx="6858000" cy="9144000" type="letter"/>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2677FD-7741-4502-90F2-4330554C2FC7}" v="2393" dt="2023-04-25T22:46:59.905"/>
    <p1510:client id="{99C2F8D9-5281-B948-8F45-983E8A3C1433}" v="2" dt="2023-04-25T22:00:00.0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84" y="10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CA"/>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1500808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3401991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209405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3245326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3820942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266321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3343617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4167319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369225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386472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DBD37FFD-F7ED-EE4F-81CD-7A34B80F8992}" type="datetimeFigureOut">
              <a:rPr lang="en-US" smtClean="0"/>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EF2179-D10A-1242-BA46-16ED42233DB5}" type="slidenum">
              <a:rPr lang="en-US" smtClean="0"/>
              <a:t>‹#›</a:t>
            </a:fld>
            <a:endParaRPr lang="en-US" dirty="0"/>
          </a:p>
        </p:txBody>
      </p:sp>
    </p:spTree>
    <p:extLst>
      <p:ext uri="{BB962C8B-B14F-4D97-AF65-F5344CB8AC3E}">
        <p14:creationId xmlns:p14="http://schemas.microsoft.com/office/powerpoint/2010/main" val="1507952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BD37FFD-F7ED-EE4F-81CD-7A34B80F8992}" type="datetimeFigureOut">
              <a:rPr lang="en-US" smtClean="0"/>
              <a:t>3/7/2024</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CEF2179-D10A-1242-BA46-16ED42233DB5}" type="slidenum">
              <a:rPr lang="en-US" smtClean="0"/>
              <a:t>‹#›</a:t>
            </a:fld>
            <a:endParaRPr lang="en-US" dirty="0"/>
          </a:p>
        </p:txBody>
      </p:sp>
    </p:spTree>
    <p:extLst>
      <p:ext uri="{BB962C8B-B14F-4D97-AF65-F5344CB8AC3E}">
        <p14:creationId xmlns:p14="http://schemas.microsoft.com/office/powerpoint/2010/main" val="3861067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9844" y="737992"/>
            <a:ext cx="3362576" cy="561140"/>
          </a:xfrm>
        </p:spPr>
        <p:txBody>
          <a:bodyPr>
            <a:noAutofit/>
          </a:bodyPr>
          <a:lstStyle/>
          <a:p>
            <a:r>
              <a:rPr lang="en-US" sz="2800" dirty="0"/>
              <a:t>Horsepower Inquiry Activity Challenge</a:t>
            </a:r>
          </a:p>
        </p:txBody>
      </p:sp>
      <p:sp>
        <p:nvSpPr>
          <p:cNvPr id="4" name="Rounded Rectangle 3"/>
          <p:cNvSpPr/>
          <p:nvPr/>
        </p:nvSpPr>
        <p:spPr>
          <a:xfrm>
            <a:off x="129791" y="521530"/>
            <a:ext cx="6613909" cy="8489120"/>
          </a:xfrm>
          <a:prstGeom prst="roundRect">
            <a:avLst>
              <a:gd name="adj" fmla="val 7941"/>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itle 1"/>
          <p:cNvSpPr txBox="1">
            <a:spLocks/>
          </p:cNvSpPr>
          <p:nvPr/>
        </p:nvSpPr>
        <p:spPr>
          <a:xfrm>
            <a:off x="0" y="-20530"/>
            <a:ext cx="6858000" cy="5611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800" dirty="0"/>
              <a:t>name: ________________                                    date: ______________</a:t>
            </a:r>
          </a:p>
        </p:txBody>
      </p:sp>
      <p:sp>
        <p:nvSpPr>
          <p:cNvPr id="16" name="Rectangle 15">
            <a:extLst>
              <a:ext uri="{FF2B5EF4-FFF2-40B4-BE49-F238E27FC236}">
                <a16:creationId xmlns:a16="http://schemas.microsoft.com/office/drawing/2014/main" id="{A5ED0747-0A57-488C-AA34-253FC9DC26A6}"/>
              </a:ext>
            </a:extLst>
          </p:cNvPr>
          <p:cNvSpPr/>
          <p:nvPr/>
        </p:nvSpPr>
        <p:spPr>
          <a:xfrm>
            <a:off x="391091" y="1463501"/>
            <a:ext cx="5997799" cy="646331"/>
          </a:xfrm>
          <a:prstGeom prst="rect">
            <a:avLst/>
          </a:prstGeom>
        </p:spPr>
        <p:txBody>
          <a:bodyPr wrap="square">
            <a:spAutoFit/>
          </a:bodyPr>
          <a:lstStyle/>
          <a:p>
            <a:r>
              <a:rPr lang="en-US" sz="1200" b="1" dirty="0"/>
              <a:t>Energy</a:t>
            </a:r>
            <a:r>
              <a:rPr lang="en-US" sz="1200" dirty="0"/>
              <a:t> is only useful for our every day needs is when it can be put to work. </a:t>
            </a:r>
            <a:r>
              <a:rPr lang="en-US" sz="1200" b="1" dirty="0"/>
              <a:t>Work</a:t>
            </a:r>
            <a:r>
              <a:rPr lang="en-US" sz="1200" dirty="0"/>
              <a:t> is defined as the energy transfer when an object moves from one position to another by an external force. The general formula for work is:</a:t>
            </a: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2FCEB6A6-D8F3-80F6-3CF7-68D35F2897BF}"/>
                  </a:ext>
                </a:extLst>
              </p:cNvPr>
              <p:cNvSpPr txBox="1"/>
              <p:nvPr/>
            </p:nvSpPr>
            <p:spPr>
              <a:xfrm>
                <a:off x="1357085" y="2194651"/>
                <a:ext cx="1070999" cy="55399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𝑊</m:t>
                      </m:r>
                      <m:r>
                        <a:rPr lang="en-CA" b="0" i="1" smtClean="0">
                          <a:latin typeface="Cambria Math" panose="02040503050406030204" pitchFamily="18" charset="0"/>
                        </a:rPr>
                        <m:t>=</m:t>
                      </m:r>
                      <m:r>
                        <a:rPr lang="en-CA" b="0" i="1" smtClean="0">
                          <a:latin typeface="Cambria Math" panose="02040503050406030204" pitchFamily="18" charset="0"/>
                        </a:rPr>
                        <m:t>𝐹</m:t>
                      </m:r>
                      <m:r>
                        <a:rPr lang="en-CA" b="0" i="1" smtClean="0">
                          <a:latin typeface="Cambria Math" panose="02040503050406030204" pitchFamily="18" charset="0"/>
                          <a:ea typeface="Cambria Math" panose="02040503050406030204" pitchFamily="18" charset="0"/>
                        </a:rPr>
                        <m:t>∆</m:t>
                      </m:r>
                      <m:r>
                        <a:rPr lang="en-CA" b="0" i="1" smtClean="0">
                          <a:latin typeface="Cambria Math" panose="02040503050406030204" pitchFamily="18" charset="0"/>
                          <a:ea typeface="Cambria Math" panose="02040503050406030204" pitchFamily="18" charset="0"/>
                        </a:rPr>
                        <m:t>𝑑</m:t>
                      </m:r>
                    </m:oMath>
                  </m:oMathPara>
                </a14:m>
                <a:endParaRPr lang="en-US" dirty="0"/>
              </a:p>
              <a:p>
                <a:endParaRPr lang="en-US" dirty="0"/>
              </a:p>
            </p:txBody>
          </p:sp>
        </mc:Choice>
        <mc:Fallback>
          <p:sp>
            <p:nvSpPr>
              <p:cNvPr id="3" name="TextBox 2">
                <a:extLst>
                  <a:ext uri="{FF2B5EF4-FFF2-40B4-BE49-F238E27FC236}">
                    <a16:creationId xmlns:a16="http://schemas.microsoft.com/office/drawing/2014/main" id="{2FCEB6A6-D8F3-80F6-3CF7-68D35F2897BF}"/>
                  </a:ext>
                </a:extLst>
              </p:cNvPr>
              <p:cNvSpPr txBox="1">
                <a:spLocks noRot="1" noChangeAspect="1" noMove="1" noResize="1" noEditPoints="1" noAdjustHandles="1" noChangeArrowheads="1" noChangeShapeType="1" noTextEdit="1"/>
              </p:cNvSpPr>
              <p:nvPr/>
            </p:nvSpPr>
            <p:spPr>
              <a:xfrm>
                <a:off x="1357085" y="2194651"/>
                <a:ext cx="1070999" cy="553998"/>
              </a:xfrm>
              <a:prstGeom prst="rect">
                <a:avLst/>
              </a:prstGeom>
              <a:blipFill>
                <a:blip r:embed="rId2"/>
                <a:stretch>
                  <a:fillRect l="-2286" r="-228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CA7B31BB-9DD8-EA83-B090-358BE5A00480}"/>
                  </a:ext>
                </a:extLst>
              </p:cNvPr>
              <p:cNvSpPr txBox="1"/>
              <p:nvPr/>
            </p:nvSpPr>
            <p:spPr>
              <a:xfrm>
                <a:off x="2779844" y="2177427"/>
                <a:ext cx="2583554" cy="461665"/>
              </a:xfrm>
              <a:prstGeom prst="rect">
                <a:avLst/>
              </a:prstGeom>
              <a:noFill/>
            </p:spPr>
            <p:txBody>
              <a:bodyPr wrap="square" rtlCol="0">
                <a:spAutoFit/>
              </a:bodyPr>
              <a:lstStyle/>
              <a:p>
                <a:r>
                  <a:rPr lang="en-US" sz="1200" dirty="0"/>
                  <a:t>Where : 	 </a:t>
                </a:r>
                <a14:m>
                  <m:oMath xmlns:m="http://schemas.openxmlformats.org/officeDocument/2006/math">
                    <m:r>
                      <a:rPr lang="en-CA" sz="1200" b="0" i="1" smtClean="0">
                        <a:latin typeface="Cambria Math" panose="02040503050406030204" pitchFamily="18" charset="0"/>
                      </a:rPr>
                      <m:t>𝑊</m:t>
                    </m:r>
                    <m:r>
                      <a:rPr lang="en-CA" sz="1200" b="0" i="1" smtClean="0">
                        <a:latin typeface="Cambria Math" panose="02040503050406030204" pitchFamily="18" charset="0"/>
                      </a:rPr>
                      <m:t> </m:t>
                    </m:r>
                  </m:oMath>
                </a14:m>
                <a:r>
                  <a:rPr lang="en-US" sz="1200" dirty="0"/>
                  <a:t>= Work (J)</a:t>
                </a:r>
              </a:p>
              <a:p>
                <a:r>
                  <a:rPr lang="en-US" sz="1200" dirty="0"/>
                  <a:t>		</a:t>
                </a:r>
                <a:r>
                  <a:rPr lang="en-CA" sz="1200" b="0" dirty="0">
                    <a:ea typeface="Cambria Math" panose="02040503050406030204" pitchFamily="18" charset="0"/>
                  </a:rPr>
                  <a:t> </a:t>
                </a:r>
                <a14:m>
                  <m:oMath xmlns:m="http://schemas.openxmlformats.org/officeDocument/2006/math">
                    <m:r>
                      <a:rPr lang="en-CA" sz="1200" b="0" i="1" smtClean="0">
                        <a:latin typeface="Cambria Math" panose="02040503050406030204" pitchFamily="18" charset="0"/>
                        <a:ea typeface="Cambria Math" panose="02040503050406030204" pitchFamily="18" charset="0"/>
                      </a:rPr>
                      <m:t>∆</m:t>
                    </m:r>
                    <m:r>
                      <a:rPr lang="en-CA" sz="1200" b="0" i="1" smtClean="0">
                        <a:latin typeface="Cambria Math" panose="02040503050406030204" pitchFamily="18" charset="0"/>
                        <a:ea typeface="Cambria Math" panose="02040503050406030204" pitchFamily="18" charset="0"/>
                      </a:rPr>
                      <m:t>𝑑</m:t>
                    </m:r>
                  </m:oMath>
                </a14:m>
                <a:r>
                  <a:rPr lang="en-US" sz="1200" dirty="0"/>
                  <a:t> = displacement (m</a:t>
                </a:r>
              </a:p>
            </p:txBody>
          </p:sp>
        </mc:Choice>
        <mc:Fallback>
          <p:sp>
            <p:nvSpPr>
              <p:cNvPr id="6" name="TextBox 5">
                <a:extLst>
                  <a:ext uri="{FF2B5EF4-FFF2-40B4-BE49-F238E27FC236}">
                    <a16:creationId xmlns:a16="http://schemas.microsoft.com/office/drawing/2014/main" id="{CA7B31BB-9DD8-EA83-B090-358BE5A00480}"/>
                  </a:ext>
                </a:extLst>
              </p:cNvPr>
              <p:cNvSpPr txBox="1">
                <a:spLocks noRot="1" noChangeAspect="1" noMove="1" noResize="1" noEditPoints="1" noAdjustHandles="1" noChangeArrowheads="1" noChangeShapeType="1" noTextEdit="1"/>
              </p:cNvSpPr>
              <p:nvPr/>
            </p:nvSpPr>
            <p:spPr>
              <a:xfrm>
                <a:off x="2779844" y="2177427"/>
                <a:ext cx="2583554" cy="461665"/>
              </a:xfrm>
              <a:prstGeom prst="rect">
                <a:avLst/>
              </a:prstGeom>
              <a:blipFill>
                <a:blip r:embed="rId3"/>
                <a:stretch>
                  <a:fillRect b="-9211"/>
                </a:stretch>
              </a:blipFill>
            </p:spPr>
            <p:txBody>
              <a:bodyPr/>
              <a:lstStyle/>
              <a:p>
                <a:r>
                  <a:rPr lang="en-US">
                    <a:noFill/>
                  </a:rPr>
                  <a:t> </a:t>
                </a:r>
              </a:p>
            </p:txBody>
          </p:sp>
        </mc:Fallback>
      </mc:AlternateContent>
      <p:sp>
        <p:nvSpPr>
          <p:cNvPr id="7" name="TextBox 6">
            <a:extLst>
              <a:ext uri="{FF2B5EF4-FFF2-40B4-BE49-F238E27FC236}">
                <a16:creationId xmlns:a16="http://schemas.microsoft.com/office/drawing/2014/main" id="{AD081082-D6B6-2104-2305-6EAAF8A401B2}"/>
              </a:ext>
            </a:extLst>
          </p:cNvPr>
          <p:cNvSpPr txBox="1"/>
          <p:nvPr/>
        </p:nvSpPr>
        <p:spPr>
          <a:xfrm>
            <a:off x="401617" y="2573837"/>
            <a:ext cx="5983427" cy="461665"/>
          </a:xfrm>
          <a:prstGeom prst="rect">
            <a:avLst/>
          </a:prstGeom>
          <a:noFill/>
        </p:spPr>
        <p:txBody>
          <a:bodyPr wrap="square" rtlCol="0">
            <a:spAutoFit/>
          </a:bodyPr>
          <a:lstStyle/>
          <a:p>
            <a:r>
              <a:rPr lang="en-US" sz="1200" dirty="0"/>
              <a:t>Anything that does work over a period of time will also have </a:t>
            </a:r>
            <a:r>
              <a:rPr lang="en-US" sz="1200" b="1" dirty="0"/>
              <a:t>power</a:t>
            </a:r>
            <a:r>
              <a:rPr lang="en-US" sz="1200" dirty="0"/>
              <a:t>. Power is defined as the energy transfer over a unit of time. The general formula for power is </a:t>
            </a:r>
          </a:p>
        </p:txBody>
      </p:sp>
      <mc:AlternateContent xmlns:mc="http://schemas.openxmlformats.org/markup-compatibility/2006">
        <mc:Choice xmlns:a14="http://schemas.microsoft.com/office/drawing/2010/main" Requires="a14">
          <p:sp>
            <p:nvSpPr>
              <p:cNvPr id="14" name="TextBox 13">
                <a:extLst>
                  <a:ext uri="{FF2B5EF4-FFF2-40B4-BE49-F238E27FC236}">
                    <a16:creationId xmlns:a16="http://schemas.microsoft.com/office/drawing/2014/main" id="{43685D4A-853C-1FF7-45B2-4D45AFCE2CCB}"/>
                  </a:ext>
                </a:extLst>
              </p:cNvPr>
              <p:cNvSpPr txBox="1"/>
              <p:nvPr/>
            </p:nvSpPr>
            <p:spPr>
              <a:xfrm>
                <a:off x="1357085" y="3244116"/>
                <a:ext cx="731226" cy="516745"/>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𝑃</m:t>
                      </m:r>
                      <m:r>
                        <a:rPr lang="en-CA" b="0" i="1" smtClean="0">
                          <a:latin typeface="Cambria Math" panose="02040503050406030204" pitchFamily="18" charset="0"/>
                        </a:rPr>
                        <m:t>=</m:t>
                      </m:r>
                      <m:f>
                        <m:fPr>
                          <m:ctrlPr>
                            <a:rPr lang="en-CA" b="0" i="1" smtClean="0">
                              <a:latin typeface="Cambria Math" panose="02040503050406030204" pitchFamily="18" charset="0"/>
                            </a:rPr>
                          </m:ctrlPr>
                        </m:fPr>
                        <m:num>
                          <m:r>
                            <a:rPr lang="en-CA" b="0" i="1" smtClean="0">
                              <a:latin typeface="Cambria Math" panose="02040503050406030204" pitchFamily="18" charset="0"/>
                            </a:rPr>
                            <m:t>𝑊</m:t>
                          </m:r>
                        </m:num>
                        <m:den>
                          <m:r>
                            <a:rPr lang="en-CA" b="0" i="1" smtClean="0">
                              <a:latin typeface="Cambria Math" panose="02040503050406030204" pitchFamily="18" charset="0"/>
                              <a:ea typeface="Cambria Math" panose="02040503050406030204" pitchFamily="18" charset="0"/>
                            </a:rPr>
                            <m:t>∆</m:t>
                          </m:r>
                          <m:r>
                            <a:rPr lang="en-CA" b="0" i="1" smtClean="0">
                              <a:latin typeface="Cambria Math" panose="02040503050406030204" pitchFamily="18" charset="0"/>
                              <a:ea typeface="Cambria Math" panose="02040503050406030204" pitchFamily="18" charset="0"/>
                            </a:rPr>
                            <m:t>𝑡</m:t>
                          </m:r>
                        </m:den>
                      </m:f>
                    </m:oMath>
                  </m:oMathPara>
                </a14:m>
                <a:endParaRPr lang="en-US" dirty="0"/>
              </a:p>
            </p:txBody>
          </p:sp>
        </mc:Choice>
        <mc:Fallback>
          <p:sp>
            <p:nvSpPr>
              <p:cNvPr id="14" name="TextBox 13">
                <a:extLst>
                  <a:ext uri="{FF2B5EF4-FFF2-40B4-BE49-F238E27FC236}">
                    <a16:creationId xmlns:a16="http://schemas.microsoft.com/office/drawing/2014/main" id="{43685D4A-853C-1FF7-45B2-4D45AFCE2CCB}"/>
                  </a:ext>
                </a:extLst>
              </p:cNvPr>
              <p:cNvSpPr txBox="1">
                <a:spLocks noRot="1" noChangeAspect="1" noMove="1" noResize="1" noEditPoints="1" noAdjustHandles="1" noChangeArrowheads="1" noChangeShapeType="1" noTextEdit="1"/>
              </p:cNvSpPr>
              <p:nvPr/>
            </p:nvSpPr>
            <p:spPr>
              <a:xfrm>
                <a:off x="1357085" y="3244116"/>
                <a:ext cx="731226" cy="51674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7" name="TextBox 16">
                <a:extLst>
                  <a:ext uri="{FF2B5EF4-FFF2-40B4-BE49-F238E27FC236}">
                    <a16:creationId xmlns:a16="http://schemas.microsoft.com/office/drawing/2014/main" id="{02D72ECA-CD8E-A4CF-2F04-9FCAE29CC6B3}"/>
                  </a:ext>
                </a:extLst>
              </p:cNvPr>
              <p:cNvSpPr txBox="1"/>
              <p:nvPr/>
            </p:nvSpPr>
            <p:spPr>
              <a:xfrm>
                <a:off x="2737298" y="3197318"/>
                <a:ext cx="2583554" cy="646331"/>
              </a:xfrm>
              <a:prstGeom prst="rect">
                <a:avLst/>
              </a:prstGeom>
              <a:noFill/>
            </p:spPr>
            <p:txBody>
              <a:bodyPr wrap="square" rtlCol="0">
                <a:spAutoFit/>
              </a:bodyPr>
              <a:lstStyle/>
              <a:p>
                <a:r>
                  <a:rPr lang="en-US" sz="1200" dirty="0"/>
                  <a:t>Where : 	P = Power (W) </a:t>
                </a:r>
              </a:p>
              <a:p>
                <a:r>
                  <a:rPr lang="en-US" sz="1200" b="0" dirty="0"/>
                  <a:t>		</a:t>
                </a:r>
                <a14:m>
                  <m:oMath xmlns:m="http://schemas.openxmlformats.org/officeDocument/2006/math">
                    <m:r>
                      <a:rPr lang="en-CA" sz="1200" b="0" i="1" smtClean="0">
                        <a:latin typeface="Cambria Math" panose="02040503050406030204" pitchFamily="18" charset="0"/>
                      </a:rPr>
                      <m:t>𝑊</m:t>
                    </m:r>
                    <m:r>
                      <a:rPr lang="en-CA" sz="1200" b="0" i="1" smtClean="0">
                        <a:latin typeface="Cambria Math" panose="02040503050406030204" pitchFamily="18" charset="0"/>
                      </a:rPr>
                      <m:t> </m:t>
                    </m:r>
                  </m:oMath>
                </a14:m>
                <a:r>
                  <a:rPr lang="en-US" sz="1200" dirty="0"/>
                  <a:t>= Work (J)</a:t>
                </a:r>
              </a:p>
              <a:p>
                <a:r>
                  <a:rPr lang="en-US" sz="1200" dirty="0"/>
                  <a:t>		</a:t>
                </a:r>
                <a14:m>
                  <m:oMath xmlns:m="http://schemas.openxmlformats.org/officeDocument/2006/math">
                    <m:r>
                      <a:rPr lang="en-CA" sz="1200" b="0" i="1" smtClean="0">
                        <a:latin typeface="Cambria Math" panose="02040503050406030204" pitchFamily="18" charset="0"/>
                        <a:ea typeface="Cambria Math" panose="02040503050406030204" pitchFamily="18" charset="0"/>
                      </a:rPr>
                      <m:t>∆</m:t>
                    </m:r>
                    <m:r>
                      <a:rPr lang="en-CA" sz="1200" b="0" i="1" smtClean="0">
                        <a:latin typeface="Cambria Math" panose="02040503050406030204" pitchFamily="18" charset="0"/>
                        <a:ea typeface="Cambria Math" panose="02040503050406030204" pitchFamily="18" charset="0"/>
                      </a:rPr>
                      <m:t>𝑡</m:t>
                    </m:r>
                  </m:oMath>
                </a14:m>
                <a:r>
                  <a:rPr lang="en-US" sz="1200" dirty="0"/>
                  <a:t> = displacement (s)</a:t>
                </a:r>
              </a:p>
            </p:txBody>
          </p:sp>
        </mc:Choice>
        <mc:Fallback>
          <p:sp>
            <p:nvSpPr>
              <p:cNvPr id="17" name="TextBox 16">
                <a:extLst>
                  <a:ext uri="{FF2B5EF4-FFF2-40B4-BE49-F238E27FC236}">
                    <a16:creationId xmlns:a16="http://schemas.microsoft.com/office/drawing/2014/main" id="{02D72ECA-CD8E-A4CF-2F04-9FCAE29CC6B3}"/>
                  </a:ext>
                </a:extLst>
              </p:cNvPr>
              <p:cNvSpPr txBox="1">
                <a:spLocks noRot="1" noChangeAspect="1" noMove="1" noResize="1" noEditPoints="1" noAdjustHandles="1" noChangeArrowheads="1" noChangeShapeType="1" noTextEdit="1"/>
              </p:cNvSpPr>
              <p:nvPr/>
            </p:nvSpPr>
            <p:spPr>
              <a:xfrm>
                <a:off x="2737298" y="3197318"/>
                <a:ext cx="2583554" cy="646331"/>
              </a:xfrm>
              <a:prstGeom prst="rect">
                <a:avLst/>
              </a:prstGeom>
              <a:blipFill>
                <a:blip r:embed="rId5"/>
                <a:stretch>
                  <a:fillRect b="-5607"/>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B5B6EBDA-832C-E933-198E-599899444927}"/>
              </a:ext>
            </a:extLst>
          </p:cNvPr>
          <p:cNvSpPr txBox="1"/>
          <p:nvPr/>
        </p:nvSpPr>
        <p:spPr>
          <a:xfrm>
            <a:off x="472624" y="3913797"/>
            <a:ext cx="5983427" cy="1200329"/>
          </a:xfrm>
          <a:prstGeom prst="rect">
            <a:avLst/>
          </a:prstGeom>
          <a:noFill/>
        </p:spPr>
        <p:txBody>
          <a:bodyPr wrap="square" rtlCol="0">
            <a:spAutoFit/>
          </a:bodyPr>
          <a:lstStyle/>
          <a:p>
            <a:r>
              <a:rPr lang="en-US" sz="1200" dirty="0"/>
              <a:t>Typically, power is measured in the SI unit of </a:t>
            </a:r>
            <a:r>
              <a:rPr lang="en-US" sz="1200" b="1" dirty="0"/>
              <a:t>watts</a:t>
            </a:r>
            <a:r>
              <a:rPr lang="en-US" sz="1200" dirty="0"/>
              <a:t> (W) which is just a J/s. A more common type of unit for power is </a:t>
            </a:r>
            <a:r>
              <a:rPr lang="en-US" sz="1200" b="1" dirty="0"/>
              <a:t>horsepower</a:t>
            </a:r>
            <a:r>
              <a:rPr lang="en-US" sz="1200" dirty="0"/>
              <a:t> (hp) which is often used to describe the power output of vehicles. Since these units measure the same thing, they can be converted by the following:</a:t>
            </a:r>
          </a:p>
          <a:p>
            <a:endParaRPr lang="en-US" sz="1200" dirty="0"/>
          </a:p>
          <a:p>
            <a:endParaRPr lang="en-US" sz="1200" dirty="0"/>
          </a:p>
        </p:txBody>
      </p:sp>
      <mc:AlternateContent xmlns:mc="http://schemas.openxmlformats.org/markup-compatibility/2006">
        <mc:Choice xmlns:a14="http://schemas.microsoft.com/office/drawing/2010/main" Requires="a14">
          <p:sp>
            <p:nvSpPr>
              <p:cNvPr id="20" name="TextBox 19">
                <a:extLst>
                  <a:ext uri="{FF2B5EF4-FFF2-40B4-BE49-F238E27FC236}">
                    <a16:creationId xmlns:a16="http://schemas.microsoft.com/office/drawing/2014/main" id="{90CC485F-7AED-3D2E-4D91-2025F43A6708}"/>
                  </a:ext>
                </a:extLst>
              </p:cNvPr>
              <p:cNvSpPr txBox="1"/>
              <p:nvPr/>
            </p:nvSpPr>
            <p:spPr>
              <a:xfrm>
                <a:off x="2489309" y="4695318"/>
                <a:ext cx="1457771"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CA" b="0" i="1" smtClean="0">
                          <a:latin typeface="Cambria Math" panose="02040503050406030204" pitchFamily="18" charset="0"/>
                        </a:rPr>
                        <m:t>746 </m:t>
                      </m:r>
                      <m:r>
                        <a:rPr lang="en-CA" b="0" i="1" smtClean="0">
                          <a:latin typeface="Cambria Math" panose="02040503050406030204" pitchFamily="18" charset="0"/>
                        </a:rPr>
                        <m:t>𝑊</m:t>
                      </m:r>
                      <m:r>
                        <a:rPr lang="en-CA" b="0" i="1" smtClean="0">
                          <a:latin typeface="Cambria Math" panose="02040503050406030204" pitchFamily="18" charset="0"/>
                        </a:rPr>
                        <m:t>=1 </m:t>
                      </m:r>
                      <m:r>
                        <a:rPr lang="en-CA" b="0" i="1" smtClean="0">
                          <a:latin typeface="Cambria Math" panose="02040503050406030204" pitchFamily="18" charset="0"/>
                        </a:rPr>
                        <m:t>h𝑝</m:t>
                      </m:r>
                    </m:oMath>
                  </m:oMathPara>
                </a14:m>
                <a:endParaRPr lang="en-US" dirty="0"/>
              </a:p>
            </p:txBody>
          </p:sp>
        </mc:Choice>
        <mc:Fallback>
          <p:sp>
            <p:nvSpPr>
              <p:cNvPr id="20" name="TextBox 19">
                <a:extLst>
                  <a:ext uri="{FF2B5EF4-FFF2-40B4-BE49-F238E27FC236}">
                    <a16:creationId xmlns:a16="http://schemas.microsoft.com/office/drawing/2014/main" id="{90CC485F-7AED-3D2E-4D91-2025F43A6708}"/>
                  </a:ext>
                </a:extLst>
              </p:cNvPr>
              <p:cNvSpPr txBox="1">
                <a:spLocks noRot="1" noChangeAspect="1" noMove="1" noResize="1" noEditPoints="1" noAdjustHandles="1" noChangeArrowheads="1" noChangeShapeType="1" noTextEdit="1"/>
              </p:cNvSpPr>
              <p:nvPr/>
            </p:nvSpPr>
            <p:spPr>
              <a:xfrm>
                <a:off x="2489309" y="4695318"/>
                <a:ext cx="1457771" cy="276999"/>
              </a:xfrm>
              <a:prstGeom prst="rect">
                <a:avLst/>
              </a:prstGeom>
              <a:blipFill>
                <a:blip r:embed="rId6"/>
                <a:stretch>
                  <a:fillRect l="-3347" t="-2174" r="-5439" b="-32609"/>
                </a:stretch>
              </a:blipFill>
            </p:spPr>
            <p:txBody>
              <a:bodyPr/>
              <a:lstStyle/>
              <a:p>
                <a:r>
                  <a:rPr lang="en-US">
                    <a:noFill/>
                  </a:rPr>
                  <a:t> </a:t>
                </a:r>
              </a:p>
            </p:txBody>
          </p:sp>
        </mc:Fallback>
      </mc:AlternateContent>
      <p:sp>
        <p:nvSpPr>
          <p:cNvPr id="21" name="TextBox 20">
            <a:extLst>
              <a:ext uri="{FF2B5EF4-FFF2-40B4-BE49-F238E27FC236}">
                <a16:creationId xmlns:a16="http://schemas.microsoft.com/office/drawing/2014/main" id="{A68074E1-B390-9420-0331-728379DC73FD}"/>
              </a:ext>
            </a:extLst>
          </p:cNvPr>
          <p:cNvSpPr txBox="1"/>
          <p:nvPr/>
        </p:nvSpPr>
        <p:spPr>
          <a:xfrm>
            <a:off x="387245" y="5091276"/>
            <a:ext cx="6118598" cy="646331"/>
          </a:xfrm>
          <a:prstGeom prst="rect">
            <a:avLst/>
          </a:prstGeom>
          <a:noFill/>
        </p:spPr>
        <p:txBody>
          <a:bodyPr wrap="square" rtlCol="0">
            <a:spAutoFit/>
          </a:bodyPr>
          <a:lstStyle/>
          <a:p>
            <a:r>
              <a:rPr lang="en-US" sz="1200" dirty="0"/>
              <a:t>In this experiment, you will determine the horsepower output by running or walking up a few flights of stairs. Your goal in groups of four  is to determine, but before that try the following practice problem. Keep in mind you will have to determine the relevant force(s) involved.</a:t>
            </a:r>
          </a:p>
        </p:txBody>
      </p:sp>
      <p:sp>
        <p:nvSpPr>
          <p:cNvPr id="22" name="TextBox 21">
            <a:extLst>
              <a:ext uri="{FF2B5EF4-FFF2-40B4-BE49-F238E27FC236}">
                <a16:creationId xmlns:a16="http://schemas.microsoft.com/office/drawing/2014/main" id="{1354C758-8C7B-9EB4-088E-B774BE726CA8}"/>
              </a:ext>
            </a:extLst>
          </p:cNvPr>
          <p:cNvSpPr txBox="1"/>
          <p:nvPr/>
        </p:nvSpPr>
        <p:spPr>
          <a:xfrm>
            <a:off x="469648" y="5820097"/>
            <a:ext cx="5497095" cy="1292662"/>
          </a:xfrm>
          <a:prstGeom prst="rect">
            <a:avLst/>
          </a:prstGeom>
          <a:noFill/>
        </p:spPr>
        <p:txBody>
          <a:bodyPr wrap="square" rtlCol="0">
            <a:spAutoFit/>
          </a:bodyPr>
          <a:lstStyle/>
          <a:p>
            <a:pPr algn="l" rtl="0" fontAlgn="base"/>
            <a:r>
              <a:rPr lang="en-US" sz="1200" b="0" i="0" dirty="0">
                <a:solidFill>
                  <a:srgbClr val="000000"/>
                </a:solidFill>
                <a:effectLst/>
                <a:latin typeface="Times New Roman" panose="02020603050405020304" pitchFamily="18" charset="0"/>
              </a:rPr>
              <a:t>Practice Problem: Beth is running up the stairs to determine her horsepower. Her mass is 60kg and it takes her 4 seconds to run up the stairs to a height of 4.5m.  </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Times New Roman" panose="02020603050405020304" pitchFamily="18" charset="0"/>
              </a:rPr>
              <a:t> A) Find her power in watts </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Times New Roman" panose="02020603050405020304" pitchFamily="18" charset="0"/>
              </a:rPr>
              <a:t> B) Find her hp </a:t>
            </a:r>
            <a:endParaRPr lang="en-US" sz="1200" b="0" i="0" dirty="0">
              <a:solidFill>
                <a:srgbClr val="000000"/>
              </a:solidFill>
              <a:effectLst/>
              <a:latin typeface="Segoe UI" panose="020B0502040204020203" pitchFamily="34" charset="0"/>
            </a:endParaRPr>
          </a:p>
          <a:p>
            <a:pPr algn="l" rtl="0" fontAlgn="base"/>
            <a:r>
              <a:rPr lang="en-US" sz="1200" b="0" i="0" dirty="0">
                <a:solidFill>
                  <a:srgbClr val="000000"/>
                </a:solidFill>
                <a:effectLst/>
                <a:latin typeface="Times New Roman" panose="02020603050405020304" pitchFamily="18" charset="0"/>
              </a:rPr>
              <a:t> </a:t>
            </a:r>
            <a:endParaRPr lang="en-US" sz="1200" b="0" i="0" dirty="0">
              <a:solidFill>
                <a:srgbClr val="000000"/>
              </a:solidFill>
              <a:effectLst/>
              <a:latin typeface="Segoe UI" panose="020B0502040204020203" pitchFamily="34" charset="0"/>
            </a:endParaRPr>
          </a:p>
          <a:p>
            <a:endParaRPr lang="en-US" dirty="0"/>
          </a:p>
        </p:txBody>
      </p:sp>
      <p:sp>
        <p:nvSpPr>
          <p:cNvPr id="23" name="Rectangle 22">
            <a:extLst>
              <a:ext uri="{FF2B5EF4-FFF2-40B4-BE49-F238E27FC236}">
                <a16:creationId xmlns:a16="http://schemas.microsoft.com/office/drawing/2014/main" id="{D9D7D58D-151E-42E0-15C5-73AD9BE081EB}"/>
              </a:ext>
            </a:extLst>
          </p:cNvPr>
          <p:cNvSpPr/>
          <p:nvPr/>
        </p:nvSpPr>
        <p:spPr>
          <a:xfrm>
            <a:off x="401617" y="6690084"/>
            <a:ext cx="5976748" cy="209711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5" name="Picture 24" descr="A black background with red text&#10;&#10;Description automatically generated">
            <a:extLst>
              <a:ext uri="{FF2B5EF4-FFF2-40B4-BE49-F238E27FC236}">
                <a16:creationId xmlns:a16="http://schemas.microsoft.com/office/drawing/2014/main" id="{2D40864E-811A-08EC-693F-38419337663A}"/>
              </a:ext>
            </a:extLst>
          </p:cNvPr>
          <p:cNvPicPr>
            <a:picLocks noChangeAspect="1"/>
          </p:cNvPicPr>
          <p:nvPr/>
        </p:nvPicPr>
        <p:blipFill>
          <a:blip r:embed="rId7"/>
          <a:stretch>
            <a:fillRect/>
          </a:stretch>
        </p:blipFill>
        <p:spPr>
          <a:xfrm>
            <a:off x="548021" y="756619"/>
            <a:ext cx="2231823" cy="632244"/>
          </a:xfrm>
          <a:prstGeom prst="rect">
            <a:avLst/>
          </a:prstGeom>
        </p:spPr>
      </p:pic>
    </p:spTree>
    <p:extLst>
      <p:ext uri="{BB962C8B-B14F-4D97-AF65-F5344CB8AC3E}">
        <p14:creationId xmlns:p14="http://schemas.microsoft.com/office/powerpoint/2010/main" val="329886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20530"/>
            <a:ext cx="6858000" cy="5611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800" dirty="0"/>
              <a:t>name: ________________                                    date: ______________</a:t>
            </a:r>
          </a:p>
        </p:txBody>
      </p:sp>
      <p:sp>
        <p:nvSpPr>
          <p:cNvPr id="7" name="Rounded Rectangle 3">
            <a:extLst>
              <a:ext uri="{FF2B5EF4-FFF2-40B4-BE49-F238E27FC236}">
                <a16:creationId xmlns:a16="http://schemas.microsoft.com/office/drawing/2014/main" id="{F2712083-CF5B-458C-B3B2-2BFE501B3F7B}"/>
              </a:ext>
            </a:extLst>
          </p:cNvPr>
          <p:cNvSpPr/>
          <p:nvPr/>
        </p:nvSpPr>
        <p:spPr>
          <a:xfrm>
            <a:off x="129791" y="521530"/>
            <a:ext cx="6613909" cy="8489120"/>
          </a:xfrm>
          <a:prstGeom prst="roundRect">
            <a:avLst>
              <a:gd name="adj" fmla="val 7941"/>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27DBB297-C895-4BB3-4CB4-781006A6C3F0}"/>
              </a:ext>
            </a:extLst>
          </p:cNvPr>
          <p:cNvSpPr txBox="1"/>
          <p:nvPr/>
        </p:nvSpPr>
        <p:spPr>
          <a:xfrm>
            <a:off x="488471" y="5149026"/>
            <a:ext cx="5881058" cy="276999"/>
          </a:xfrm>
          <a:prstGeom prst="rect">
            <a:avLst/>
          </a:prstGeom>
          <a:noFill/>
        </p:spPr>
        <p:txBody>
          <a:bodyPr wrap="square">
            <a:spAutoFit/>
          </a:bodyPr>
          <a:lstStyle/>
          <a:p>
            <a:r>
              <a:rPr lang="en-US" sz="1200" dirty="0"/>
              <a:t>You will use this section to calculate the horsepower generated by all four group members</a:t>
            </a:r>
          </a:p>
        </p:txBody>
      </p:sp>
      <p:sp>
        <p:nvSpPr>
          <p:cNvPr id="30" name="Rectangle 29">
            <a:extLst>
              <a:ext uri="{FF2B5EF4-FFF2-40B4-BE49-F238E27FC236}">
                <a16:creationId xmlns:a16="http://schemas.microsoft.com/office/drawing/2014/main" id="{D07394A8-C38D-4B9E-FDF7-91A406FFBBFA}"/>
              </a:ext>
            </a:extLst>
          </p:cNvPr>
          <p:cNvSpPr/>
          <p:nvPr/>
        </p:nvSpPr>
        <p:spPr>
          <a:xfrm>
            <a:off x="342900" y="5655140"/>
            <a:ext cx="2956891" cy="138294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0F9A7750-1715-512E-0704-4F87216EFED1}"/>
              </a:ext>
            </a:extLst>
          </p:cNvPr>
          <p:cNvSpPr txBox="1"/>
          <p:nvPr/>
        </p:nvSpPr>
        <p:spPr>
          <a:xfrm>
            <a:off x="600075" y="778910"/>
            <a:ext cx="5637474" cy="1938992"/>
          </a:xfrm>
          <a:prstGeom prst="rect">
            <a:avLst/>
          </a:prstGeom>
          <a:noFill/>
        </p:spPr>
        <p:txBody>
          <a:bodyPr wrap="square" rtlCol="0">
            <a:spAutoFit/>
          </a:bodyPr>
          <a:lstStyle/>
          <a:p>
            <a:r>
              <a:rPr lang="en-CA" sz="1200" dirty="0"/>
              <a:t>Your task for this activity is to use the following materials  to devise an experiment where you can determine the horse-power generated by each person running /walking up a few flights of stairs. The only materials you have access to are a stopwatch, bathroom scale, and a meter stick. </a:t>
            </a:r>
          </a:p>
          <a:p>
            <a:endParaRPr lang="en-CA" sz="1200" dirty="0"/>
          </a:p>
          <a:p>
            <a:endParaRPr lang="en-CA" sz="1200" dirty="0"/>
          </a:p>
          <a:p>
            <a:endParaRPr lang="en-CA" sz="1200" dirty="0"/>
          </a:p>
          <a:p>
            <a:r>
              <a:rPr lang="en-CA" sz="1200" dirty="0"/>
              <a:t>You will want to collect applicable data to determine the winner of the challenge Use the template below to collect your data. Make sure to label and collect the date appropriately.</a:t>
            </a:r>
            <a:endParaRPr lang="en-US" sz="1200" dirty="0"/>
          </a:p>
        </p:txBody>
      </p:sp>
      <p:graphicFrame>
        <p:nvGraphicFramePr>
          <p:cNvPr id="3" name="Table 3">
            <a:extLst>
              <a:ext uri="{FF2B5EF4-FFF2-40B4-BE49-F238E27FC236}">
                <a16:creationId xmlns:a16="http://schemas.microsoft.com/office/drawing/2014/main" id="{7D15720D-0326-D095-EC8A-9601335FB2F7}"/>
              </a:ext>
            </a:extLst>
          </p:cNvPr>
          <p:cNvGraphicFramePr>
            <a:graphicFrameLocks noGrp="1"/>
          </p:cNvGraphicFramePr>
          <p:nvPr>
            <p:extLst>
              <p:ext uri="{D42A27DB-BD31-4B8C-83A1-F6EECF244321}">
                <p14:modId xmlns:p14="http://schemas.microsoft.com/office/powerpoint/2010/main" val="4091117241"/>
              </p:ext>
            </p:extLst>
          </p:nvPr>
        </p:nvGraphicFramePr>
        <p:xfrm>
          <a:off x="1132811" y="2752766"/>
          <a:ext cx="4572000" cy="1854200"/>
        </p:xfrm>
        <a:graphic>
          <a:graphicData uri="http://schemas.openxmlformats.org/drawingml/2006/table">
            <a:tbl>
              <a:tblPr firstRow="1" bandRow="1">
                <a:tableStyleId>{69CF1AB2-1976-4502-BF36-3FF5EA218861}</a:tableStyleId>
              </a:tblPr>
              <a:tblGrid>
                <a:gridCol w="1143000">
                  <a:extLst>
                    <a:ext uri="{9D8B030D-6E8A-4147-A177-3AD203B41FA5}">
                      <a16:colId xmlns:a16="http://schemas.microsoft.com/office/drawing/2014/main" val="512694081"/>
                    </a:ext>
                  </a:extLst>
                </a:gridCol>
                <a:gridCol w="1143000">
                  <a:extLst>
                    <a:ext uri="{9D8B030D-6E8A-4147-A177-3AD203B41FA5}">
                      <a16:colId xmlns:a16="http://schemas.microsoft.com/office/drawing/2014/main" val="2062508797"/>
                    </a:ext>
                  </a:extLst>
                </a:gridCol>
                <a:gridCol w="1143000">
                  <a:extLst>
                    <a:ext uri="{9D8B030D-6E8A-4147-A177-3AD203B41FA5}">
                      <a16:colId xmlns:a16="http://schemas.microsoft.com/office/drawing/2014/main" val="2129603750"/>
                    </a:ext>
                  </a:extLst>
                </a:gridCol>
                <a:gridCol w="1143000">
                  <a:extLst>
                    <a:ext uri="{9D8B030D-6E8A-4147-A177-3AD203B41FA5}">
                      <a16:colId xmlns:a16="http://schemas.microsoft.com/office/drawing/2014/main" val="2211244088"/>
                    </a:ext>
                  </a:extLst>
                </a:gridCol>
              </a:tblGrid>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995060798"/>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5645009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18204833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53127349"/>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4239615"/>
                  </a:ext>
                </a:extLst>
              </a:tr>
            </a:tbl>
          </a:graphicData>
        </a:graphic>
      </p:graphicFrame>
      <p:sp>
        <p:nvSpPr>
          <p:cNvPr id="5" name="TextBox 4">
            <a:extLst>
              <a:ext uri="{FF2B5EF4-FFF2-40B4-BE49-F238E27FC236}">
                <a16:creationId xmlns:a16="http://schemas.microsoft.com/office/drawing/2014/main" id="{BA36DC08-427B-4C9E-EBDC-D16539B07786}"/>
              </a:ext>
            </a:extLst>
          </p:cNvPr>
          <p:cNvSpPr txBox="1"/>
          <p:nvPr/>
        </p:nvSpPr>
        <p:spPr>
          <a:xfrm>
            <a:off x="3006715" y="1705648"/>
            <a:ext cx="860059" cy="276999"/>
          </a:xfrm>
          <a:prstGeom prst="rect">
            <a:avLst/>
          </a:prstGeom>
          <a:noFill/>
        </p:spPr>
        <p:txBody>
          <a:bodyPr wrap="square" rtlCol="0">
            <a:spAutoFit/>
          </a:bodyPr>
          <a:lstStyle/>
          <a:p>
            <a:r>
              <a:rPr lang="en-US" sz="1200" b="1" dirty="0"/>
              <a:t>Data Table</a:t>
            </a:r>
          </a:p>
        </p:txBody>
      </p:sp>
      <p:sp>
        <p:nvSpPr>
          <p:cNvPr id="6" name="TextBox 5">
            <a:extLst>
              <a:ext uri="{FF2B5EF4-FFF2-40B4-BE49-F238E27FC236}">
                <a16:creationId xmlns:a16="http://schemas.microsoft.com/office/drawing/2014/main" id="{AE1DDABA-2C82-4461-BEF6-97E5407A9D72}"/>
              </a:ext>
            </a:extLst>
          </p:cNvPr>
          <p:cNvSpPr txBox="1"/>
          <p:nvPr/>
        </p:nvSpPr>
        <p:spPr>
          <a:xfrm>
            <a:off x="2862219" y="4836082"/>
            <a:ext cx="1113183"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a:ea typeface="+mn-ea"/>
                <a:cs typeface="+mn-cs"/>
              </a:rPr>
              <a:t>Calculations</a:t>
            </a:r>
          </a:p>
        </p:txBody>
      </p:sp>
      <p:sp>
        <p:nvSpPr>
          <p:cNvPr id="8" name="Rectangle 7">
            <a:extLst>
              <a:ext uri="{FF2B5EF4-FFF2-40B4-BE49-F238E27FC236}">
                <a16:creationId xmlns:a16="http://schemas.microsoft.com/office/drawing/2014/main" id="{1107527E-FF06-AE90-857F-F83C15FACC9E}"/>
              </a:ext>
            </a:extLst>
          </p:cNvPr>
          <p:cNvSpPr/>
          <p:nvPr/>
        </p:nvSpPr>
        <p:spPr>
          <a:xfrm>
            <a:off x="3559333" y="5655141"/>
            <a:ext cx="2956891" cy="138294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B898DBD-22BE-1AC5-6F71-90C962FE0D97}"/>
              </a:ext>
            </a:extLst>
          </p:cNvPr>
          <p:cNvSpPr/>
          <p:nvPr/>
        </p:nvSpPr>
        <p:spPr>
          <a:xfrm>
            <a:off x="320168" y="7270292"/>
            <a:ext cx="2956891" cy="138294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E933993-7097-4BBB-1DDD-A67B36E9BD7E}"/>
              </a:ext>
            </a:extLst>
          </p:cNvPr>
          <p:cNvSpPr/>
          <p:nvPr/>
        </p:nvSpPr>
        <p:spPr>
          <a:xfrm>
            <a:off x="3536601" y="7270293"/>
            <a:ext cx="2956891" cy="138294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2690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20530"/>
            <a:ext cx="6858000" cy="56114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800" dirty="0"/>
              <a:t>name: ________________                                    date: ______________</a:t>
            </a:r>
          </a:p>
        </p:txBody>
      </p:sp>
      <p:sp>
        <p:nvSpPr>
          <p:cNvPr id="7" name="Rounded Rectangle 3">
            <a:extLst>
              <a:ext uri="{FF2B5EF4-FFF2-40B4-BE49-F238E27FC236}">
                <a16:creationId xmlns:a16="http://schemas.microsoft.com/office/drawing/2014/main" id="{F2712083-CF5B-458C-B3B2-2BFE501B3F7B}"/>
              </a:ext>
            </a:extLst>
          </p:cNvPr>
          <p:cNvSpPr/>
          <p:nvPr/>
        </p:nvSpPr>
        <p:spPr>
          <a:xfrm>
            <a:off x="129791" y="521530"/>
            <a:ext cx="6613909" cy="8489120"/>
          </a:xfrm>
          <a:prstGeom prst="roundRect">
            <a:avLst>
              <a:gd name="adj" fmla="val 7941"/>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27DBB297-C895-4BB3-4CB4-781006A6C3F0}"/>
              </a:ext>
            </a:extLst>
          </p:cNvPr>
          <p:cNvSpPr txBox="1"/>
          <p:nvPr/>
        </p:nvSpPr>
        <p:spPr>
          <a:xfrm>
            <a:off x="432563" y="838385"/>
            <a:ext cx="6111360" cy="8433078"/>
          </a:xfrm>
          <a:prstGeom prst="rect">
            <a:avLst/>
          </a:prstGeom>
          <a:noFill/>
        </p:spPr>
        <p:txBody>
          <a:bodyPr wrap="square">
            <a:spAutoFit/>
          </a:bodyPr>
          <a:lstStyle/>
          <a:p>
            <a:r>
              <a:rPr lang="en-US" sz="1200" b="1" dirty="0"/>
              <a:t>Analysis Questions</a:t>
            </a:r>
          </a:p>
          <a:p>
            <a:endParaRPr lang="en-US" sz="1000" dirty="0"/>
          </a:p>
          <a:p>
            <a:pPr marL="228600" indent="-228600">
              <a:buAutoNum type="arabicPeriod"/>
            </a:pPr>
            <a:r>
              <a:rPr lang="en-US" sz="1000" dirty="0"/>
              <a:t>Which member of your group generated the most horsepower? Why do you think this was the case?</a:t>
            </a:r>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FontTx/>
              <a:buAutoNum type="arabicPeriod"/>
            </a:pPr>
            <a:r>
              <a:rPr lang="en-US" sz="1000" dirty="0"/>
              <a:t>What was your procedure? Please put it in bullet points below</a:t>
            </a:r>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r>
              <a:rPr lang="en-US" sz="1000" dirty="0"/>
              <a:t>Do you expect that there was any work done hat could not be measured? If so, what was it?</a:t>
            </a:r>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r>
              <a:rPr lang="en-US" sz="1000" dirty="0"/>
              <a:t>How could you improve this experiment to have more accurate results?</a:t>
            </a:r>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pPr marL="228600" indent="-228600">
              <a:buAutoNum type="arabicPeriod"/>
            </a:pPr>
            <a:endParaRPr lang="en-US" sz="1000" dirty="0"/>
          </a:p>
          <a:p>
            <a:endParaRPr lang="en-US" sz="1000" dirty="0"/>
          </a:p>
        </p:txBody>
      </p:sp>
      <p:sp>
        <p:nvSpPr>
          <p:cNvPr id="26" name="TextBox 25">
            <a:extLst>
              <a:ext uri="{FF2B5EF4-FFF2-40B4-BE49-F238E27FC236}">
                <a16:creationId xmlns:a16="http://schemas.microsoft.com/office/drawing/2014/main" id="{4DC8B3EC-F536-33B0-40AD-D5B122BFFCB4}"/>
              </a:ext>
            </a:extLst>
          </p:cNvPr>
          <p:cNvSpPr txBox="1"/>
          <p:nvPr/>
        </p:nvSpPr>
        <p:spPr>
          <a:xfrm>
            <a:off x="6948298" y="2315603"/>
            <a:ext cx="5976748" cy="441214"/>
          </a:xfrm>
          <a:prstGeom prst="rect">
            <a:avLst/>
          </a:prstGeom>
          <a:noFill/>
        </p:spPr>
        <p:txBody>
          <a:bodyPr wrap="square" rtlCol="0">
            <a:spAutoFit/>
          </a:bodyPr>
          <a:lstStyle/>
          <a:p>
            <a:endParaRPr lang="en-US" dirty="0"/>
          </a:p>
        </p:txBody>
      </p:sp>
      <p:sp>
        <p:nvSpPr>
          <p:cNvPr id="31" name="Rectangle 30">
            <a:extLst>
              <a:ext uri="{FF2B5EF4-FFF2-40B4-BE49-F238E27FC236}">
                <a16:creationId xmlns:a16="http://schemas.microsoft.com/office/drawing/2014/main" id="{3FB53C22-45DA-6CCC-0405-FB09DEA7CAE2}"/>
              </a:ext>
            </a:extLst>
          </p:cNvPr>
          <p:cNvSpPr/>
          <p:nvPr/>
        </p:nvSpPr>
        <p:spPr>
          <a:xfrm>
            <a:off x="432563" y="1590628"/>
            <a:ext cx="6111360" cy="85837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FE0955AD-03F9-1955-A0B2-B11C766D4EBD}"/>
              </a:ext>
            </a:extLst>
          </p:cNvPr>
          <p:cNvSpPr/>
          <p:nvPr/>
        </p:nvSpPr>
        <p:spPr>
          <a:xfrm>
            <a:off x="432563" y="2927772"/>
            <a:ext cx="6111360" cy="2749459"/>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10D688EF-C6F3-62B2-F95D-049AB4B9ED5E}"/>
              </a:ext>
            </a:extLst>
          </p:cNvPr>
          <p:cNvSpPr/>
          <p:nvPr/>
        </p:nvSpPr>
        <p:spPr>
          <a:xfrm>
            <a:off x="432563" y="6113363"/>
            <a:ext cx="6111360" cy="103486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222E44C-1318-CD2D-2FBC-D3516C267E60}"/>
              </a:ext>
            </a:extLst>
          </p:cNvPr>
          <p:cNvSpPr/>
          <p:nvPr/>
        </p:nvSpPr>
        <p:spPr>
          <a:xfrm>
            <a:off x="432563" y="7676426"/>
            <a:ext cx="6111360" cy="103486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917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75ec165-b05a-449f-b3ec-56ad4b148d7c" xsi:nil="true"/>
    <lcf76f155ced4ddcb4097134ff3c332f xmlns="bc29fa0d-345c-41b5-a580-a27651e4220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188AE8094893347903DD24CD404FEA4" ma:contentTypeVersion="16" ma:contentTypeDescription="Create a new document." ma:contentTypeScope="" ma:versionID="638599f7afe699854de563b79f6807af">
  <xsd:schema xmlns:xsd="http://www.w3.org/2001/XMLSchema" xmlns:xs="http://www.w3.org/2001/XMLSchema" xmlns:p="http://schemas.microsoft.com/office/2006/metadata/properties" xmlns:ns2="bc29fa0d-345c-41b5-a580-a27651e4220d" xmlns:ns3="275ec165-b05a-449f-b3ec-56ad4b148d7c" targetNamespace="http://schemas.microsoft.com/office/2006/metadata/properties" ma:root="true" ma:fieldsID="c2f82c3dc36a5dc0698438da050dd135" ns2:_="" ns3:_="">
    <xsd:import namespace="bc29fa0d-345c-41b5-a580-a27651e4220d"/>
    <xsd:import namespace="275ec165-b05a-449f-b3ec-56ad4b148d7c"/>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29fa0d-345c-41b5-a580-a27651e422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95d1645-1b78-4f08-b297-5a94c230cbbe"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5ec165-b05a-449f-b3ec-56ad4b148d7c"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328c1ff-b90a-42e8-96c9-79fb17ea46da}" ma:internalName="TaxCatchAll" ma:showField="CatchAllData" ma:web="275ec165-b05a-449f-b3ec-56ad4b148d7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6B2212-438E-4DEE-B281-D4BF98929909}">
  <ds:schemaRefs>
    <ds:schemaRef ds:uri="http://schemas.microsoft.com/sharepoint/v3/contenttype/forms"/>
  </ds:schemaRefs>
</ds:datastoreItem>
</file>

<file path=customXml/itemProps2.xml><?xml version="1.0" encoding="utf-8"?>
<ds:datastoreItem xmlns:ds="http://schemas.openxmlformats.org/officeDocument/2006/customXml" ds:itemID="{ED734E90-E1E1-4B85-84D3-C9C26BF4CE70}">
  <ds:schemaRefs>
    <ds:schemaRef ds:uri="275ec165-b05a-449f-b3ec-56ad4b148d7c"/>
    <ds:schemaRef ds:uri="bc29fa0d-345c-41b5-a580-a27651e4220d"/>
    <ds:schemaRef ds:uri="http://schemas.microsoft.com/office/2006/metadata/properties"/>
    <ds:schemaRef ds:uri="http://schemas.microsoft.com/office/infopath/2007/PartnerControls"/>
    <ds:schemaRef ds:uri="http://www.w3.org/2000/xmlns/"/>
    <ds:schemaRef ds:uri="http://www.w3.org/2001/XMLSchema-instance"/>
  </ds:schemaRefs>
</ds:datastoreItem>
</file>

<file path=customXml/itemProps3.xml><?xml version="1.0" encoding="utf-8"?>
<ds:datastoreItem xmlns:ds="http://schemas.openxmlformats.org/officeDocument/2006/customXml" ds:itemID="{910190B5-7875-403C-8D86-4DA96E75DF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29fa0d-345c-41b5-a580-a27651e4220d"/>
    <ds:schemaRef ds:uri="275ec165-b05a-449f-b3ec-56ad4b148d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501</Words>
  <Application>Microsoft Office PowerPoint</Application>
  <PresentationFormat>Letter Paper (8.5x11 in)</PresentationFormat>
  <Paragraphs>80</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Cambria Math</vt:lpstr>
      <vt:lpstr>Segoe UI</vt:lpstr>
      <vt:lpstr>Times New Roman</vt:lpstr>
      <vt:lpstr>Office Theme</vt:lpstr>
      <vt:lpstr>Horsepower Inquiry Activity Challenge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 make your story!</dc:title>
  <dc:creator>Emily Duff</dc:creator>
  <cp:lastModifiedBy>Coombs, Warren (EECD/EDPE)</cp:lastModifiedBy>
  <cp:revision>4</cp:revision>
  <cp:lastPrinted>2022-10-02T17:29:06Z</cp:lastPrinted>
  <dcterms:created xsi:type="dcterms:W3CDTF">2018-09-10T22:04:15Z</dcterms:created>
  <dcterms:modified xsi:type="dcterms:W3CDTF">2024-03-07T14:48:18Z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0x010100F188AE8094893347903DD24CD404FEA4</vt:lpwstr>
  </property>
  <property fmtid="{D5CDD505-2E9C-101B-9397-08002B2CF9AE}" pid="3" name="MediaServiceImageTags">
    <vt:lpwstr/>
  </property>
</Properties>
</file>