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61" r:id="rId6"/>
  </p:sldIdLst>
  <p:sldSz cx="6858000" cy="9144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677FD-7741-4502-90F2-4330554C2FC7}" v="2393" dt="2023-04-25T22:46:59.905"/>
    <p1510:client id="{99C2F8D9-5281-B948-8F45-983E8A3C1433}" v="2" dt="2023-04-25T22:00:00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9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4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1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5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37FFD-F7ED-EE4F-81CD-7A34B80F899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F2179-D10A-1242-BA46-16ED4223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6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472" y="477692"/>
            <a:ext cx="5150289" cy="561140"/>
          </a:xfrm>
        </p:spPr>
        <p:txBody>
          <a:bodyPr>
            <a:noAutofit/>
          </a:bodyPr>
          <a:lstStyle/>
          <a:p>
            <a:r>
              <a:rPr lang="en-US" sz="3200"/>
              <a:t>Lab: What is Energy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9791" y="521530"/>
            <a:ext cx="6613909" cy="8489120"/>
          </a:xfrm>
          <a:prstGeom prst="roundRect">
            <a:avLst>
              <a:gd name="adj" fmla="val 7941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20530"/>
            <a:ext cx="6858000" cy="561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/>
              <a:t>name: ________________                                    date: ______________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ED0747-0A57-488C-AA34-253FC9DC26A6}"/>
              </a:ext>
            </a:extLst>
          </p:cNvPr>
          <p:cNvSpPr/>
          <p:nvPr/>
        </p:nvSpPr>
        <p:spPr>
          <a:xfrm>
            <a:off x="387245" y="1038832"/>
            <a:ext cx="528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/>
              <a:t>Energy is involved in everything that happens, from the tiniest insect moving one antenna to a massive eruption of a volcano that spreads ash around the globe.  Energy is constantly being transferred and transformed.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1EF71-63FB-AE5E-8143-6924D7AB3010}"/>
              </a:ext>
            </a:extLst>
          </p:cNvPr>
          <p:cNvSpPr txBox="1"/>
          <p:nvPr/>
        </p:nvSpPr>
        <p:spPr>
          <a:xfrm>
            <a:off x="339479" y="2248006"/>
            <a:ext cx="619453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In order to be able to compare energy sources more easily, conversion into measurements of a common unit is necessary.  The SI unit for energy is the joule (J).  </a:t>
            </a:r>
          </a:p>
          <a:p>
            <a:endParaRPr lang="en-US" sz="1200"/>
          </a:p>
          <a:p>
            <a:r>
              <a:rPr lang="en-US" sz="1200"/>
              <a:t>In this experiment, you will determine the energy content in J/g of a fuel.  You will do this by burning a known mass of the fuel and calculating the heat transferred to a known mass of water in a can.  If you measure the initial and final temperatures, the energy transferred can be calculated using the equation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The specific heat capacity c = 4.18 J/</a:t>
            </a:r>
            <a:r>
              <a:rPr lang="en-US" sz="1200" err="1"/>
              <a:t>g⁰C</a:t>
            </a:r>
            <a:r>
              <a:rPr lang="en-US" sz="1200"/>
              <a:t> for water.  </a:t>
            </a:r>
          </a:p>
          <a:p>
            <a:r>
              <a:rPr lang="en-US" sz="1200"/>
              <a:t>Dividing the energy value by grams of fuel burned gives</a:t>
            </a:r>
          </a:p>
          <a:p>
            <a:r>
              <a:rPr lang="en-US" sz="1200"/>
              <a:t>the energy content per unit of mass.</a:t>
            </a:r>
          </a:p>
          <a:p>
            <a:endParaRPr lang="en-US" sz="1200"/>
          </a:p>
          <a:p>
            <a:endParaRPr lang="en-US" sz="1200"/>
          </a:p>
          <a:p>
            <a:r>
              <a:rPr lang="en-US" sz="1200" b="1"/>
              <a:t>Procedure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Set up apparatus to hold candle and can.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Measure and record the initial mass of the candle assigned to you.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Measure the mass of the empty can.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Place </a:t>
            </a:r>
            <a:r>
              <a:rPr lang="en-US" sz="1200" b="1"/>
              <a:t>50ml</a:t>
            </a:r>
            <a:r>
              <a:rPr lang="en-US" sz="1200"/>
              <a:t> of cold water into the can.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Measure and record the mass of the can plus water.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Suspend the can about 5cm above the candle.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Use a clamp to suspend a thermometer in the water.  The thermometer </a:t>
            </a:r>
            <a:r>
              <a:rPr lang="en-US" sz="1200" b="1"/>
              <a:t>should not </a:t>
            </a:r>
            <a:r>
              <a:rPr lang="en-US" sz="1200"/>
              <a:t>touch the bottom or sides of the can!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Monitor the temperature for about 20 seconds and record the initial temperature of the water in the data table.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Light the candle.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Heat the water, stirring with a </a:t>
            </a:r>
            <a:r>
              <a:rPr lang="en-US" sz="1200" b="1"/>
              <a:t>stirring rod</a:t>
            </a:r>
            <a:r>
              <a:rPr lang="en-US" sz="1200"/>
              <a:t> until the temperature stops rising (about 35⁰ C).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Extinguish the flame.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Record the final temperature.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/>
              <a:t>Measure the final mass of the candle and record in the data table.</a:t>
            </a:r>
          </a:p>
        </p:txBody>
      </p:sp>
      <p:pic>
        <p:nvPicPr>
          <p:cNvPr id="1026" name="Picture 2" descr="Volcano Cliparts: Add a Touch of Drama and Power to Your Designs">
            <a:extLst>
              <a:ext uri="{FF2B5EF4-FFF2-40B4-BE49-F238E27FC236}">
                <a16:creationId xmlns:a16="http://schemas.microsoft.com/office/drawing/2014/main" id="{8D65BFFB-59CA-7CDA-2F58-D2E18573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89" y="1339916"/>
            <a:ext cx="706228" cy="6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790BE-AB5A-44E1-F4BA-78692E9A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45" y="1461476"/>
            <a:ext cx="678768" cy="646331"/>
          </a:xfrm>
          <a:prstGeom prst="rect">
            <a:avLst/>
          </a:prstGeom>
        </p:spPr>
      </p:pic>
      <p:pic>
        <p:nvPicPr>
          <p:cNvPr id="1028" name="Picture 4" descr="Download Picture Energy Symbol Free Clipart HD HQ PNG Image | FreePNGImg">
            <a:extLst>
              <a:ext uri="{FF2B5EF4-FFF2-40B4-BE49-F238E27FC236}">
                <a16:creationId xmlns:a16="http://schemas.microsoft.com/office/drawing/2014/main" id="{B336D7AD-2524-538D-126D-2A6750B5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38" y="1657541"/>
            <a:ext cx="525844" cy="5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F46B9D-CBC8-5981-87A9-40EF07BF4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760" y="1643419"/>
            <a:ext cx="579753" cy="60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D1223-6CC6-CAD9-A72F-B7FDAE180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538" y="3592772"/>
            <a:ext cx="1643537" cy="135851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7413F36-F6BF-47D4-E832-E87777180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3093" y="4766090"/>
            <a:ext cx="1425428" cy="17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6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20530"/>
            <a:ext cx="6858000" cy="561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/>
              <a:t>name: ________________                                    date: ______________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F2712083-CF5B-458C-B3B2-2BFE501B3F7B}"/>
              </a:ext>
            </a:extLst>
          </p:cNvPr>
          <p:cNvSpPr/>
          <p:nvPr/>
        </p:nvSpPr>
        <p:spPr>
          <a:xfrm>
            <a:off x="129791" y="521530"/>
            <a:ext cx="6613909" cy="8489120"/>
          </a:xfrm>
          <a:prstGeom prst="roundRect">
            <a:avLst>
              <a:gd name="adj" fmla="val 7941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D066E5F-332C-DDB5-F0B6-28B9FC512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80726"/>
              </p:ext>
            </p:extLst>
          </p:nvPr>
        </p:nvGraphicFramePr>
        <p:xfrm>
          <a:off x="336549" y="686230"/>
          <a:ext cx="3375409" cy="447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458">
                  <a:extLst>
                    <a:ext uri="{9D8B030D-6E8A-4147-A177-3AD203B41FA5}">
                      <a16:colId xmlns:a16="http://schemas.microsoft.com/office/drawing/2014/main" val="3142545251"/>
                    </a:ext>
                  </a:extLst>
                </a:gridCol>
                <a:gridCol w="872951">
                  <a:extLst>
                    <a:ext uri="{9D8B030D-6E8A-4147-A177-3AD203B41FA5}">
                      <a16:colId xmlns:a16="http://schemas.microsoft.com/office/drawing/2014/main" val="2548228992"/>
                    </a:ext>
                  </a:extLst>
                </a:gridCol>
              </a:tblGrid>
              <a:tr h="285320">
                <a:tc>
                  <a:txBody>
                    <a:bodyPr/>
                    <a:lstStyle/>
                    <a:p>
                      <a:r>
                        <a:rPr lang="en-US" sz="120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600500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en-US" sz="1000"/>
                        <a:t>Initial mass of candle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Final mass of candle (g)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94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Mass of candle burned (g)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35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Mass of empty can (g)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279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Mass of can plus water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20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Mass of water heated (g)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49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Initial water temperature (⁰C)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973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Final water temperature (⁰C)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0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Change in water temperature (⁰C)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4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Heat energy gained by the water (J)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3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Energy content of the candle fuel (J/g)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357537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D140C1-1FD5-68E8-17D6-83F76ECD81BE}"/>
                  </a:ext>
                </a:extLst>
              </p:cNvPr>
              <p:cNvSpPr/>
              <p:nvPr/>
            </p:nvSpPr>
            <p:spPr>
              <a:xfrm>
                <a:off x="3711958" y="658062"/>
                <a:ext cx="3031742" cy="477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/>
                  <a:t>Calculations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/>
                  <a:t>Calculate the mass of the candle burned.  Subtract the final mass from the initial mass.  Record your answer in the data table. </a:t>
                </a:r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/>
                  <a:t>Calculate the mass of water heated.  Subtract the mass of the empty can from the mass of the can plus water.  Record your answer in the data table.</a:t>
                </a:r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/>
                  <a:t>Calculate the change in water temperature by subtracting the initial temperature from the final temperature.  Record your answer in the data table.</a:t>
                </a:r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/>
                  <a:t>Use the equation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𝑚𝑐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000"/>
                  <a:t> to determine the heat energy gained by the water (in J).  Remember that c = 4.18 J/</a:t>
                </a:r>
                <a:r>
                  <a:rPr lang="en-US" sz="1000" err="1"/>
                  <a:t>g⁰C</a:t>
                </a:r>
                <a:r>
                  <a:rPr lang="en-US" sz="1000"/>
                  <a:t> for water.</a:t>
                </a:r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endParaRPr lang="en-US" sz="1000"/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/>
                  <a:t>Calculate the energy content of the candle fuel.  Divide the heat energy gained by the mass of candle burned.</a:t>
                </a:r>
              </a:p>
              <a:p>
                <a:pPr marL="228600" indent="-228600">
                  <a:buFont typeface="+mj-lt"/>
                  <a:buAutoNum type="arabicPeriod"/>
                </a:pPr>
                <a:endParaRPr lang="en-US" sz="120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D140C1-1FD5-68E8-17D6-83F76ECD8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958" y="658062"/>
                <a:ext cx="3031742" cy="4770537"/>
              </a:xfrm>
              <a:prstGeom prst="rect">
                <a:avLst/>
              </a:prstGeom>
              <a:blipFill>
                <a:blip r:embed="rId2"/>
                <a:stretch>
                  <a:fillRect l="-201" t="-128" r="-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7DBB297-C895-4BB3-4CB4-781006A6C3F0}"/>
              </a:ext>
            </a:extLst>
          </p:cNvPr>
          <p:cNvSpPr txBox="1"/>
          <p:nvPr/>
        </p:nvSpPr>
        <p:spPr>
          <a:xfrm>
            <a:off x="281177" y="5187748"/>
            <a:ext cx="458571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/>
              <a:t>Analysis Questions</a:t>
            </a:r>
          </a:p>
          <a:p>
            <a:endParaRPr lang="en-US" sz="1000"/>
          </a:p>
          <a:p>
            <a:pPr marL="228600" indent="-228600">
              <a:buAutoNum type="arabicPeriod"/>
            </a:pPr>
            <a:r>
              <a:rPr lang="en-US" sz="1000"/>
              <a:t>Compare your results with a few other groups.  Why might they be different.</a:t>
            </a:r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r>
              <a:rPr lang="en-US" sz="1000"/>
              <a:t>Did all the energy from the candle get transferred into the water?  Explain. </a:t>
            </a:r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r>
              <a:rPr lang="en-US" sz="1000"/>
              <a:t>How do the energy content values for the fuels in the table on the right compare to the energy content of a candle?</a:t>
            </a:r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endParaRPr lang="en-US" sz="1000"/>
          </a:p>
          <a:p>
            <a:pPr marL="228600" indent="-228600">
              <a:buAutoNum type="arabicPeriod"/>
            </a:pPr>
            <a:r>
              <a:rPr lang="en-US" sz="1000"/>
              <a:t>Which fuel(s) do you use to heat your home?</a:t>
            </a:r>
            <a:endParaRPr lang="en-US" sz="1000" b="1"/>
          </a:p>
        </p:txBody>
      </p:sp>
      <p:graphicFrame>
        <p:nvGraphicFramePr>
          <p:cNvPr id="20" name="Table 21">
            <a:extLst>
              <a:ext uri="{FF2B5EF4-FFF2-40B4-BE49-F238E27FC236}">
                <a16:creationId xmlns:a16="http://schemas.microsoft.com/office/drawing/2014/main" id="{1E04EE0E-CA1A-3755-F442-7DF50BBF6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49938"/>
              </p:ext>
            </p:extLst>
          </p:nvPr>
        </p:nvGraphicFramePr>
        <p:xfrm>
          <a:off x="4866896" y="7063345"/>
          <a:ext cx="1709927" cy="176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604">
                  <a:extLst>
                    <a:ext uri="{9D8B030D-6E8A-4147-A177-3AD203B41FA5}">
                      <a16:colId xmlns:a16="http://schemas.microsoft.com/office/drawing/2014/main" val="3466423674"/>
                    </a:ext>
                  </a:extLst>
                </a:gridCol>
                <a:gridCol w="1052323">
                  <a:extLst>
                    <a:ext uri="{9D8B030D-6E8A-4147-A177-3AD203B41FA5}">
                      <a16:colId xmlns:a16="http://schemas.microsoft.com/office/drawing/2014/main" val="3877627559"/>
                    </a:ext>
                  </a:extLst>
                </a:gridCol>
              </a:tblGrid>
              <a:tr h="225937">
                <a:tc>
                  <a:txBody>
                    <a:bodyPr/>
                    <a:lstStyle/>
                    <a:p>
                      <a:r>
                        <a:rPr lang="en-US" sz="100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Energy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613034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sz="1000"/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53,600 J/g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225377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sz="1000"/>
                        <a:t>Heating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46,200 J/g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09605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sz="1000"/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16,000 J/g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16012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r>
                        <a:rPr lang="en-US" sz="1000"/>
                        <a:t>Uranium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500,000,000 J/g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06055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DC8B3EC-F536-33B0-40AD-D5B122BFFCB4}"/>
              </a:ext>
            </a:extLst>
          </p:cNvPr>
          <p:cNvSpPr txBox="1"/>
          <p:nvPr/>
        </p:nvSpPr>
        <p:spPr>
          <a:xfrm>
            <a:off x="600075" y="5785993"/>
            <a:ext cx="5976748" cy="44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DDED88-A37A-FE26-580F-98F6BB66E18E}"/>
              </a:ext>
            </a:extLst>
          </p:cNvPr>
          <p:cNvSpPr/>
          <p:nvPr/>
        </p:nvSpPr>
        <p:spPr>
          <a:xfrm>
            <a:off x="485775" y="5761736"/>
            <a:ext cx="5976748" cy="4412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4BF64F-E335-7134-0F9F-CAB6C5A92881}"/>
              </a:ext>
            </a:extLst>
          </p:cNvPr>
          <p:cNvSpPr/>
          <p:nvPr/>
        </p:nvSpPr>
        <p:spPr>
          <a:xfrm>
            <a:off x="485775" y="6560344"/>
            <a:ext cx="5976748" cy="4412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7394A8-C38D-4B9E-FDF7-91A406FFBBFA}"/>
              </a:ext>
            </a:extLst>
          </p:cNvPr>
          <p:cNvSpPr/>
          <p:nvPr/>
        </p:nvSpPr>
        <p:spPr>
          <a:xfrm>
            <a:off x="485775" y="7441747"/>
            <a:ext cx="4305300" cy="6640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B53C22-45DA-6CCC-0405-FB09DEA7CAE2}"/>
              </a:ext>
            </a:extLst>
          </p:cNvPr>
          <p:cNvSpPr/>
          <p:nvPr/>
        </p:nvSpPr>
        <p:spPr>
          <a:xfrm>
            <a:off x="496701" y="8333334"/>
            <a:ext cx="4305300" cy="4412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8AE8094893347903DD24CD404FEA4" ma:contentTypeVersion="16" ma:contentTypeDescription="Create a new document." ma:contentTypeScope="" ma:versionID="638599f7afe699854de563b79f6807af">
  <xsd:schema xmlns:xsd="http://www.w3.org/2001/XMLSchema" xmlns:xs="http://www.w3.org/2001/XMLSchema" xmlns:p="http://schemas.microsoft.com/office/2006/metadata/properties" xmlns:ns2="bc29fa0d-345c-41b5-a580-a27651e4220d" xmlns:ns3="275ec165-b05a-449f-b3ec-56ad4b148d7c" targetNamespace="http://schemas.microsoft.com/office/2006/metadata/properties" ma:root="true" ma:fieldsID="c2f82c3dc36a5dc0698438da050dd135" ns2:_="" ns3:_="">
    <xsd:import namespace="bc29fa0d-345c-41b5-a580-a27651e4220d"/>
    <xsd:import namespace="275ec165-b05a-449f-b3ec-56ad4b148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9fa0d-345c-41b5-a580-a27651e42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ec165-b05a-449f-b3ec-56ad4b148d7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328c1ff-b90a-42e8-96c9-79fb17ea46da}" ma:internalName="TaxCatchAll" ma:showField="CatchAllData" ma:web="275ec165-b05a-449f-b3ec-56ad4b148d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5ec165-b05a-449f-b3ec-56ad4b148d7c" xsi:nil="true"/>
    <lcf76f155ced4ddcb4097134ff3c332f xmlns="bc29fa0d-345c-41b5-a580-a27651e4220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0190B5-7875-403C-8D86-4DA96E75D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9fa0d-345c-41b5-a580-a27651e4220d"/>
    <ds:schemaRef ds:uri="275ec165-b05a-449f-b3ec-56ad4b148d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34E90-E1E1-4B85-84D3-C9C26BF4CE70}">
  <ds:schemaRefs>
    <ds:schemaRef ds:uri="275ec165-b05a-449f-b3ec-56ad4b148d7c"/>
    <ds:schemaRef ds:uri="bc29fa0d-345c-41b5-a580-a27651e4220d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286B2212-438E-4DEE-B281-D4BF9892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Letter Paper (8.5x11 in)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Lab: What is Energy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make your story!</dc:title>
  <dc:creator>Emily Duff</dc:creator>
  <cp:revision>3</cp:revision>
  <cp:lastPrinted>2022-10-02T17:29:06Z</cp:lastPrinted>
  <dcterms:created xsi:type="dcterms:W3CDTF">2018-09-10T22:04:15Z</dcterms:created>
  <dcterms:modified xsi:type="dcterms:W3CDTF">2024-03-06T13:04:53Z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0x010100F188AE8094893347903DD24CD404FEA4</vt:lpwstr>
  </property>
  <property fmtid="{D5CDD505-2E9C-101B-9397-08002B2CF9AE}" pid="3" name="MediaServiceImageTags">
    <vt:lpwstr/>
  </property>
</Properties>
</file>