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68" r:id="rId5"/>
    <p:sldId id="802" r:id="rId6"/>
    <p:sldId id="803" r:id="rId7"/>
    <p:sldId id="260" r:id="rId8"/>
    <p:sldId id="298" r:id="rId9"/>
    <p:sldId id="805" r:id="rId10"/>
    <p:sldId id="806" r:id="rId11"/>
    <p:sldId id="807" r:id="rId12"/>
    <p:sldId id="808" r:id="rId13"/>
    <p:sldId id="294" r:id="rId14"/>
    <p:sldId id="809" r:id="rId15"/>
    <p:sldId id="292" r:id="rId16"/>
    <p:sldId id="804" r:id="rId17"/>
    <p:sldId id="300" r:id="rId18"/>
    <p:sldId id="293" r:id="rId19"/>
    <p:sldId id="301" r:id="rId20"/>
    <p:sldId id="261" r:id="rId21"/>
    <p:sldId id="297" r:id="rId22"/>
    <p:sldId id="262" r:id="rId23"/>
    <p:sldId id="263" r:id="rId24"/>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51E"/>
    <a:srgbClr val="D34929"/>
    <a:srgbClr val="E67050"/>
    <a:srgbClr val="F68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F4101-286C-CE2F-FD5B-74613C27012D}" v="130" dt="2025-08-05T19:38:28.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notesViewPr>
    <p:cSldViewPr snapToGrid="0">
      <p:cViewPr varScale="1">
        <p:scale>
          <a:sx n="96" d="100"/>
          <a:sy n="96" d="100"/>
        </p:scale>
        <p:origin x="27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ll, Emmelie (EECD/EDPE)" userId="S::emmelie.cull@gnb.ca::af4e625d-24c8-45e6-904e-034bb69edc2f" providerId="AD" clId="Web-{70BF4101-286C-CE2F-FD5B-74613C27012D}"/>
    <pc:docChg chg="delSld modSld">
      <pc:chgData name="Cull, Emmelie (EECD/EDPE)" userId="S::emmelie.cull@gnb.ca::af4e625d-24c8-45e6-904e-034bb69edc2f" providerId="AD" clId="Web-{70BF4101-286C-CE2F-FD5B-74613C27012D}" dt="2025-08-05T19:38:28.107" v="113" actId="20577"/>
      <pc:docMkLst>
        <pc:docMk/>
      </pc:docMkLst>
      <pc:sldChg chg="modSp">
        <pc:chgData name="Cull, Emmelie (EECD/EDPE)" userId="S::emmelie.cull@gnb.ca::af4e625d-24c8-45e6-904e-034bb69edc2f" providerId="AD" clId="Web-{70BF4101-286C-CE2F-FD5B-74613C27012D}" dt="2025-08-05T19:34:51.543" v="29" actId="20577"/>
        <pc:sldMkLst>
          <pc:docMk/>
          <pc:sldMk cId="600713551" sldId="260"/>
        </pc:sldMkLst>
        <pc:spChg chg="mod">
          <ac:chgData name="Cull, Emmelie (EECD/EDPE)" userId="S::emmelie.cull@gnb.ca::af4e625d-24c8-45e6-904e-034bb69edc2f" providerId="AD" clId="Web-{70BF4101-286C-CE2F-FD5B-74613C27012D}" dt="2025-08-05T19:34:51.543" v="29" actId="20577"/>
          <ac:spMkLst>
            <pc:docMk/>
            <pc:sldMk cId="600713551" sldId="260"/>
            <ac:spMk id="3" creationId="{853FF567-C654-4CAD-B313-080C0470588E}"/>
          </ac:spMkLst>
        </pc:spChg>
      </pc:sldChg>
      <pc:sldChg chg="modSp">
        <pc:chgData name="Cull, Emmelie (EECD/EDPE)" userId="S::emmelie.cull@gnb.ca::af4e625d-24c8-45e6-904e-034bb69edc2f" providerId="AD" clId="Web-{70BF4101-286C-CE2F-FD5B-74613C27012D}" dt="2025-08-05T19:37:15.091" v="109" actId="20577"/>
        <pc:sldMkLst>
          <pc:docMk/>
          <pc:sldMk cId="1584367770" sldId="261"/>
        </pc:sldMkLst>
        <pc:spChg chg="mod">
          <ac:chgData name="Cull, Emmelie (EECD/EDPE)" userId="S::emmelie.cull@gnb.ca::af4e625d-24c8-45e6-904e-034bb69edc2f" providerId="AD" clId="Web-{70BF4101-286C-CE2F-FD5B-74613C27012D}" dt="2025-08-05T19:37:15.091" v="109" actId="20577"/>
          <ac:spMkLst>
            <pc:docMk/>
            <pc:sldMk cId="1584367770" sldId="261"/>
            <ac:spMk id="3" creationId="{A19DA372-E032-4E35-BBC7-DD29FB829C91}"/>
          </ac:spMkLst>
        </pc:spChg>
      </pc:sldChg>
      <pc:sldChg chg="modSp">
        <pc:chgData name="Cull, Emmelie (EECD/EDPE)" userId="S::emmelie.cull@gnb.ca::af4e625d-24c8-45e6-904e-034bb69edc2f" providerId="AD" clId="Web-{70BF4101-286C-CE2F-FD5B-74613C27012D}" dt="2025-08-05T19:36:06.700" v="74" actId="20577"/>
        <pc:sldMkLst>
          <pc:docMk/>
          <pc:sldMk cId="2852098722" sldId="292"/>
        </pc:sldMkLst>
        <pc:spChg chg="mod">
          <ac:chgData name="Cull, Emmelie (EECD/EDPE)" userId="S::emmelie.cull@gnb.ca::af4e625d-24c8-45e6-904e-034bb69edc2f" providerId="AD" clId="Web-{70BF4101-286C-CE2F-FD5B-74613C27012D}" dt="2025-08-05T19:36:06.700" v="74" actId="20577"/>
          <ac:spMkLst>
            <pc:docMk/>
            <pc:sldMk cId="2852098722" sldId="292"/>
            <ac:spMk id="3" creationId="{853FF567-C654-4CAD-B313-080C0470588E}"/>
          </ac:spMkLst>
        </pc:spChg>
      </pc:sldChg>
      <pc:sldChg chg="modSp">
        <pc:chgData name="Cull, Emmelie (EECD/EDPE)" userId="S::emmelie.cull@gnb.ca::af4e625d-24c8-45e6-904e-034bb69edc2f" providerId="AD" clId="Web-{70BF4101-286C-CE2F-FD5B-74613C27012D}" dt="2025-08-05T19:37:36.560" v="111" actId="20577"/>
        <pc:sldMkLst>
          <pc:docMk/>
          <pc:sldMk cId="4108524987" sldId="293"/>
        </pc:sldMkLst>
        <pc:spChg chg="mod">
          <ac:chgData name="Cull, Emmelie (EECD/EDPE)" userId="S::emmelie.cull@gnb.ca::af4e625d-24c8-45e6-904e-034bb69edc2f" providerId="AD" clId="Web-{70BF4101-286C-CE2F-FD5B-74613C27012D}" dt="2025-08-05T19:36:52.622" v="98" actId="20577"/>
          <ac:spMkLst>
            <pc:docMk/>
            <pc:sldMk cId="4108524987" sldId="293"/>
            <ac:spMk id="3" creationId="{5C68E764-08E7-46F7-9812-E4DB7CB63749}"/>
          </ac:spMkLst>
        </pc:spChg>
        <pc:spChg chg="mod">
          <ac:chgData name="Cull, Emmelie (EECD/EDPE)" userId="S::emmelie.cull@gnb.ca::af4e625d-24c8-45e6-904e-034bb69edc2f" providerId="AD" clId="Web-{70BF4101-286C-CE2F-FD5B-74613C27012D}" dt="2025-08-05T19:37:36.560" v="111" actId="20577"/>
          <ac:spMkLst>
            <pc:docMk/>
            <pc:sldMk cId="4108524987" sldId="293"/>
            <ac:spMk id="5" creationId="{525B47E6-006C-4E6A-B1E2-0DB298BEDAA3}"/>
          </ac:spMkLst>
        </pc:spChg>
      </pc:sldChg>
      <pc:sldChg chg="modSp">
        <pc:chgData name="Cull, Emmelie (EECD/EDPE)" userId="S::emmelie.cull@gnb.ca::af4e625d-24c8-45e6-904e-034bb69edc2f" providerId="AD" clId="Web-{70BF4101-286C-CE2F-FD5B-74613C27012D}" dt="2025-08-05T19:35:00.356" v="36" actId="20577"/>
        <pc:sldMkLst>
          <pc:docMk/>
          <pc:sldMk cId="2871762517" sldId="298"/>
        </pc:sldMkLst>
        <pc:spChg chg="mod">
          <ac:chgData name="Cull, Emmelie (EECD/EDPE)" userId="S::emmelie.cull@gnb.ca::af4e625d-24c8-45e6-904e-034bb69edc2f" providerId="AD" clId="Web-{70BF4101-286C-CE2F-FD5B-74613C27012D}" dt="2025-08-05T19:35:00.356" v="36" actId="20577"/>
          <ac:spMkLst>
            <pc:docMk/>
            <pc:sldMk cId="2871762517" sldId="298"/>
            <ac:spMk id="3" creationId="{853FF567-C654-4CAD-B313-080C0470588E}"/>
          </ac:spMkLst>
        </pc:spChg>
      </pc:sldChg>
      <pc:sldChg chg="modSp">
        <pc:chgData name="Cull, Emmelie (EECD/EDPE)" userId="S::emmelie.cull@gnb.ca::af4e625d-24c8-45e6-904e-034bb69edc2f" providerId="AD" clId="Web-{70BF4101-286C-CE2F-FD5B-74613C27012D}" dt="2025-08-05T19:36:32.450" v="93" actId="20577"/>
        <pc:sldMkLst>
          <pc:docMk/>
          <pc:sldMk cId="1656412668" sldId="300"/>
        </pc:sldMkLst>
        <pc:spChg chg="mod">
          <ac:chgData name="Cull, Emmelie (EECD/EDPE)" userId="S::emmelie.cull@gnb.ca::af4e625d-24c8-45e6-904e-034bb69edc2f" providerId="AD" clId="Web-{70BF4101-286C-CE2F-FD5B-74613C27012D}" dt="2025-08-05T19:36:32.450" v="93" actId="20577"/>
          <ac:spMkLst>
            <pc:docMk/>
            <pc:sldMk cId="1656412668" sldId="300"/>
            <ac:spMk id="3" creationId="{B3701C07-97FB-49F3-A700-83EFF10EF6E9}"/>
          </ac:spMkLst>
        </pc:spChg>
      </pc:sldChg>
      <pc:sldChg chg="modSp">
        <pc:chgData name="Cull, Emmelie (EECD/EDPE)" userId="S::emmelie.cull@gnb.ca::af4e625d-24c8-45e6-904e-034bb69edc2f" providerId="AD" clId="Web-{70BF4101-286C-CE2F-FD5B-74613C27012D}" dt="2025-08-05T19:37:26.810" v="110" actId="20577"/>
        <pc:sldMkLst>
          <pc:docMk/>
          <pc:sldMk cId="117406942" sldId="301"/>
        </pc:sldMkLst>
        <pc:spChg chg="mod">
          <ac:chgData name="Cull, Emmelie (EECD/EDPE)" userId="S::emmelie.cull@gnb.ca::af4e625d-24c8-45e6-904e-034bb69edc2f" providerId="AD" clId="Web-{70BF4101-286C-CE2F-FD5B-74613C27012D}" dt="2025-08-05T19:37:26.810" v="110" actId="20577"/>
          <ac:spMkLst>
            <pc:docMk/>
            <pc:sldMk cId="117406942" sldId="301"/>
            <ac:spMk id="3" creationId="{5C68E764-08E7-46F7-9812-E4DB7CB63749}"/>
          </ac:spMkLst>
        </pc:spChg>
      </pc:sldChg>
      <pc:sldChg chg="del">
        <pc:chgData name="Cull, Emmelie (EECD/EDPE)" userId="S::emmelie.cull@gnb.ca::af4e625d-24c8-45e6-904e-034bb69edc2f" providerId="AD" clId="Web-{70BF4101-286C-CE2F-FD5B-74613C27012D}" dt="2025-08-05T19:33:28.386" v="3"/>
        <pc:sldMkLst>
          <pc:docMk/>
          <pc:sldMk cId="3322225704" sldId="650"/>
        </pc:sldMkLst>
      </pc:sldChg>
      <pc:sldChg chg="del">
        <pc:chgData name="Cull, Emmelie (EECD/EDPE)" userId="S::emmelie.cull@gnb.ca::af4e625d-24c8-45e6-904e-034bb69edc2f" providerId="AD" clId="Web-{70BF4101-286C-CE2F-FD5B-74613C27012D}" dt="2025-08-05T19:33:30.448" v="4"/>
        <pc:sldMkLst>
          <pc:docMk/>
          <pc:sldMk cId="2542315125" sldId="760"/>
        </pc:sldMkLst>
      </pc:sldChg>
      <pc:sldChg chg="del">
        <pc:chgData name="Cull, Emmelie (EECD/EDPE)" userId="S::emmelie.cull@gnb.ca::af4e625d-24c8-45e6-904e-034bb69edc2f" providerId="AD" clId="Web-{70BF4101-286C-CE2F-FD5B-74613C27012D}" dt="2025-08-05T19:33:25.339" v="2"/>
        <pc:sldMkLst>
          <pc:docMk/>
          <pc:sldMk cId="3379251095" sldId="782"/>
        </pc:sldMkLst>
      </pc:sldChg>
      <pc:sldChg chg="del">
        <pc:chgData name="Cull, Emmelie (EECD/EDPE)" userId="S::emmelie.cull@gnb.ca::af4e625d-24c8-45e6-904e-034bb69edc2f" providerId="AD" clId="Web-{70BF4101-286C-CE2F-FD5B-74613C27012D}" dt="2025-08-05T19:33:16.511" v="0"/>
        <pc:sldMkLst>
          <pc:docMk/>
          <pc:sldMk cId="2011552397" sldId="793"/>
        </pc:sldMkLst>
      </pc:sldChg>
      <pc:sldChg chg="del">
        <pc:chgData name="Cull, Emmelie (EECD/EDPE)" userId="S::emmelie.cull@gnb.ca::af4e625d-24c8-45e6-904e-034bb69edc2f" providerId="AD" clId="Web-{70BF4101-286C-CE2F-FD5B-74613C27012D}" dt="2025-08-05T19:33:33.964" v="6"/>
        <pc:sldMkLst>
          <pc:docMk/>
          <pc:sldMk cId="340339675" sldId="797"/>
        </pc:sldMkLst>
      </pc:sldChg>
      <pc:sldChg chg="del">
        <pc:chgData name="Cull, Emmelie (EECD/EDPE)" userId="S::emmelie.cull@gnb.ca::af4e625d-24c8-45e6-904e-034bb69edc2f" providerId="AD" clId="Web-{70BF4101-286C-CE2F-FD5B-74613C27012D}" dt="2025-08-05T19:33:40.011" v="9"/>
        <pc:sldMkLst>
          <pc:docMk/>
          <pc:sldMk cId="1728575443" sldId="798"/>
        </pc:sldMkLst>
      </pc:sldChg>
      <pc:sldChg chg="del">
        <pc:chgData name="Cull, Emmelie (EECD/EDPE)" userId="S::emmelie.cull@gnb.ca::af4e625d-24c8-45e6-904e-034bb69edc2f" providerId="AD" clId="Web-{70BF4101-286C-CE2F-FD5B-74613C27012D}" dt="2025-08-05T19:33:35.198" v="7"/>
        <pc:sldMkLst>
          <pc:docMk/>
          <pc:sldMk cId="1922409063" sldId="799"/>
        </pc:sldMkLst>
      </pc:sldChg>
      <pc:sldChg chg="del">
        <pc:chgData name="Cull, Emmelie (EECD/EDPE)" userId="S::emmelie.cull@gnb.ca::af4e625d-24c8-45e6-904e-034bb69edc2f" providerId="AD" clId="Web-{70BF4101-286C-CE2F-FD5B-74613C27012D}" dt="2025-08-05T19:33:19.276" v="1"/>
        <pc:sldMkLst>
          <pc:docMk/>
          <pc:sldMk cId="2600854673" sldId="800"/>
        </pc:sldMkLst>
      </pc:sldChg>
      <pc:sldChg chg="del">
        <pc:chgData name="Cull, Emmelie (EECD/EDPE)" userId="S::emmelie.cull@gnb.ca::af4e625d-24c8-45e6-904e-034bb69edc2f" providerId="AD" clId="Web-{70BF4101-286C-CE2F-FD5B-74613C27012D}" dt="2025-08-05T19:33:31.573" v="5"/>
        <pc:sldMkLst>
          <pc:docMk/>
          <pc:sldMk cId="795931967" sldId="801"/>
        </pc:sldMkLst>
      </pc:sldChg>
      <pc:sldChg chg="modSp">
        <pc:chgData name="Cull, Emmelie (EECD/EDPE)" userId="S::emmelie.cull@gnb.ca::af4e625d-24c8-45e6-904e-034bb69edc2f" providerId="AD" clId="Web-{70BF4101-286C-CE2F-FD5B-74613C27012D}" dt="2025-08-05T19:34:33.230" v="11" actId="20577"/>
        <pc:sldMkLst>
          <pc:docMk/>
          <pc:sldMk cId="946939361" sldId="802"/>
        </pc:sldMkLst>
        <pc:spChg chg="mod">
          <ac:chgData name="Cull, Emmelie (EECD/EDPE)" userId="S::emmelie.cull@gnb.ca::af4e625d-24c8-45e6-904e-034bb69edc2f" providerId="AD" clId="Web-{70BF4101-286C-CE2F-FD5B-74613C27012D}" dt="2025-08-05T19:34:33.230" v="11" actId="20577"/>
          <ac:spMkLst>
            <pc:docMk/>
            <pc:sldMk cId="946939361" sldId="802"/>
            <ac:spMk id="3" creationId="{5C68E764-08E7-46F7-9812-E4DB7CB63749}"/>
          </ac:spMkLst>
        </pc:spChg>
      </pc:sldChg>
      <pc:sldChg chg="modSp">
        <pc:chgData name="Cull, Emmelie (EECD/EDPE)" userId="S::emmelie.cull@gnb.ca::af4e625d-24c8-45e6-904e-034bb69edc2f" providerId="AD" clId="Web-{70BF4101-286C-CE2F-FD5B-74613C27012D}" dt="2025-08-05T19:34:43.793" v="17" actId="20577"/>
        <pc:sldMkLst>
          <pc:docMk/>
          <pc:sldMk cId="1843943526" sldId="803"/>
        </pc:sldMkLst>
        <pc:spChg chg="mod">
          <ac:chgData name="Cull, Emmelie (EECD/EDPE)" userId="S::emmelie.cull@gnb.ca::af4e625d-24c8-45e6-904e-034bb69edc2f" providerId="AD" clId="Web-{70BF4101-286C-CE2F-FD5B-74613C27012D}" dt="2025-08-05T19:34:43.793" v="17" actId="20577"/>
          <ac:spMkLst>
            <pc:docMk/>
            <pc:sldMk cId="1843943526" sldId="803"/>
            <ac:spMk id="3" creationId="{B3701C07-97FB-49F3-A700-83EFF10EF6E9}"/>
          </ac:spMkLst>
        </pc:spChg>
      </pc:sldChg>
      <pc:sldChg chg="modSp">
        <pc:chgData name="Cull, Emmelie (EECD/EDPE)" userId="S::emmelie.cull@gnb.ca::af4e625d-24c8-45e6-904e-034bb69edc2f" providerId="AD" clId="Web-{70BF4101-286C-CE2F-FD5B-74613C27012D}" dt="2025-08-05T19:38:28.107" v="113" actId="20577"/>
        <pc:sldMkLst>
          <pc:docMk/>
          <pc:sldMk cId="305268681" sldId="804"/>
        </pc:sldMkLst>
        <pc:spChg chg="mod">
          <ac:chgData name="Cull, Emmelie (EECD/EDPE)" userId="S::emmelie.cull@gnb.ca::af4e625d-24c8-45e6-904e-034bb69edc2f" providerId="AD" clId="Web-{70BF4101-286C-CE2F-FD5B-74613C27012D}" dt="2025-08-05T19:38:28.107" v="113" actId="20577"/>
          <ac:spMkLst>
            <pc:docMk/>
            <pc:sldMk cId="305268681" sldId="804"/>
            <ac:spMk id="3" creationId="{2AF875F1-5A33-202E-5FC5-A0EC3E021184}"/>
          </ac:spMkLst>
        </pc:spChg>
      </pc:sldChg>
      <pc:sldChg chg="modSp">
        <pc:chgData name="Cull, Emmelie (EECD/EDPE)" userId="S::emmelie.cull@gnb.ca::af4e625d-24c8-45e6-904e-034bb69edc2f" providerId="AD" clId="Web-{70BF4101-286C-CE2F-FD5B-74613C27012D}" dt="2025-08-05T19:35:07.824" v="40" actId="20577"/>
        <pc:sldMkLst>
          <pc:docMk/>
          <pc:sldMk cId="2782154273" sldId="805"/>
        </pc:sldMkLst>
        <pc:spChg chg="mod">
          <ac:chgData name="Cull, Emmelie (EECD/EDPE)" userId="S::emmelie.cull@gnb.ca::af4e625d-24c8-45e6-904e-034bb69edc2f" providerId="AD" clId="Web-{70BF4101-286C-CE2F-FD5B-74613C27012D}" dt="2025-08-05T19:35:07.824" v="40" actId="20577"/>
          <ac:spMkLst>
            <pc:docMk/>
            <pc:sldMk cId="2782154273" sldId="805"/>
            <ac:spMk id="3" creationId="{E9F90D30-9A9B-487F-82E6-6D65028A0C74}"/>
          </ac:spMkLst>
        </pc:spChg>
      </pc:sldChg>
      <pc:sldChg chg="modSp">
        <pc:chgData name="Cull, Emmelie (EECD/EDPE)" userId="S::emmelie.cull@gnb.ca::af4e625d-24c8-45e6-904e-034bb69edc2f" providerId="AD" clId="Web-{70BF4101-286C-CE2F-FD5B-74613C27012D}" dt="2025-08-05T19:35:17.153" v="45" actId="20577"/>
        <pc:sldMkLst>
          <pc:docMk/>
          <pc:sldMk cId="2519609345" sldId="806"/>
        </pc:sldMkLst>
        <pc:spChg chg="mod">
          <ac:chgData name="Cull, Emmelie (EECD/EDPE)" userId="S::emmelie.cull@gnb.ca::af4e625d-24c8-45e6-904e-034bb69edc2f" providerId="AD" clId="Web-{70BF4101-286C-CE2F-FD5B-74613C27012D}" dt="2025-08-05T19:35:17.153" v="45" actId="20577"/>
          <ac:spMkLst>
            <pc:docMk/>
            <pc:sldMk cId="2519609345" sldId="806"/>
            <ac:spMk id="3" creationId="{5C68E764-08E7-46F7-9812-E4DB7CB63749}"/>
          </ac:spMkLst>
        </pc:spChg>
      </pc:sldChg>
      <pc:sldChg chg="modSp">
        <pc:chgData name="Cull, Emmelie (EECD/EDPE)" userId="S::emmelie.cull@gnb.ca::af4e625d-24c8-45e6-904e-034bb69edc2f" providerId="AD" clId="Web-{70BF4101-286C-CE2F-FD5B-74613C27012D}" dt="2025-08-05T19:35:31.543" v="53" actId="20577"/>
        <pc:sldMkLst>
          <pc:docMk/>
          <pc:sldMk cId="217966931" sldId="807"/>
        </pc:sldMkLst>
        <pc:spChg chg="mod">
          <ac:chgData name="Cull, Emmelie (EECD/EDPE)" userId="S::emmelie.cull@gnb.ca::af4e625d-24c8-45e6-904e-034bb69edc2f" providerId="AD" clId="Web-{70BF4101-286C-CE2F-FD5B-74613C27012D}" dt="2025-08-05T19:35:31.543" v="53" actId="20577"/>
          <ac:spMkLst>
            <pc:docMk/>
            <pc:sldMk cId="217966931" sldId="807"/>
            <ac:spMk id="3" creationId="{8ABAAA97-DC01-63C7-B9DD-7EFD4FEF4168}"/>
          </ac:spMkLst>
        </pc:spChg>
      </pc:sldChg>
      <pc:sldChg chg="modSp">
        <pc:chgData name="Cull, Emmelie (EECD/EDPE)" userId="S::emmelie.cull@gnb.ca::af4e625d-24c8-45e6-904e-034bb69edc2f" providerId="AD" clId="Web-{70BF4101-286C-CE2F-FD5B-74613C27012D}" dt="2025-08-05T19:35:39.528" v="59" actId="20577"/>
        <pc:sldMkLst>
          <pc:docMk/>
          <pc:sldMk cId="2325584610" sldId="808"/>
        </pc:sldMkLst>
        <pc:spChg chg="mod">
          <ac:chgData name="Cull, Emmelie (EECD/EDPE)" userId="S::emmelie.cull@gnb.ca::af4e625d-24c8-45e6-904e-034bb69edc2f" providerId="AD" clId="Web-{70BF4101-286C-CE2F-FD5B-74613C27012D}" dt="2025-08-05T19:35:39.528" v="59" actId="20577"/>
          <ac:spMkLst>
            <pc:docMk/>
            <pc:sldMk cId="2325584610" sldId="808"/>
            <ac:spMk id="3" creationId="{5C68E764-08E7-46F7-9812-E4DB7CB63749}"/>
          </ac:spMkLst>
        </pc:spChg>
      </pc:sldChg>
      <pc:sldChg chg="modSp">
        <pc:chgData name="Cull, Emmelie (EECD/EDPE)" userId="S::emmelie.cull@gnb.ca::af4e625d-24c8-45e6-904e-034bb69edc2f" providerId="AD" clId="Web-{70BF4101-286C-CE2F-FD5B-74613C27012D}" dt="2025-08-05T19:35:54.622" v="63" actId="20577"/>
        <pc:sldMkLst>
          <pc:docMk/>
          <pc:sldMk cId="4015386284" sldId="809"/>
        </pc:sldMkLst>
        <pc:spChg chg="mod">
          <ac:chgData name="Cull, Emmelie (EECD/EDPE)" userId="S::emmelie.cull@gnb.ca::af4e625d-24c8-45e6-904e-034bb69edc2f" providerId="AD" clId="Web-{70BF4101-286C-CE2F-FD5B-74613C27012D}" dt="2025-08-05T19:35:54.622" v="63" actId="20577"/>
          <ac:spMkLst>
            <pc:docMk/>
            <pc:sldMk cId="4015386284" sldId="809"/>
            <ac:spMk id="3" creationId="{5C68E764-08E7-46F7-9812-E4DB7CB63749}"/>
          </ac:spMkLst>
        </pc:spChg>
      </pc:sldChg>
      <pc:sldChg chg="del">
        <pc:chgData name="Cull, Emmelie (EECD/EDPE)" userId="S::emmelie.cull@gnb.ca::af4e625d-24c8-45e6-904e-034bb69edc2f" providerId="AD" clId="Web-{70BF4101-286C-CE2F-FD5B-74613C27012D}" dt="2025-08-05T19:33:36.073" v="8"/>
        <pc:sldMkLst>
          <pc:docMk/>
          <pc:sldMk cId="3377649631" sldId="81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BB0070-BD9A-40A3-AED0-385EC11DC5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7682D8E3-3A02-4B50-8EB4-029CFA6F2B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C27954-9275-4586-8897-7D9575298E52}" type="datetimeFigureOut">
              <a:rPr lang="en-CA" smtClean="0"/>
              <a:t>2025-08-05</a:t>
            </a:fld>
            <a:endParaRPr lang="en-CA" dirty="0"/>
          </a:p>
        </p:txBody>
      </p:sp>
      <p:sp>
        <p:nvSpPr>
          <p:cNvPr id="4" name="Footer Placeholder 3">
            <a:extLst>
              <a:ext uri="{FF2B5EF4-FFF2-40B4-BE49-F238E27FC236}">
                <a16:creationId xmlns:a16="http://schemas.microsoft.com/office/drawing/2014/main" id="{2C371D49-EABB-4FF2-9D76-679A3CBA56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50DB4F49-FC3A-4F2C-BC24-985940E70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D4D0B1-5BD9-490E-BB75-226A4CF8D64C}" type="slidenum">
              <a:rPr lang="en-CA" smtClean="0"/>
              <a:t>‹#›</a:t>
            </a:fld>
            <a:endParaRPr lang="en-CA" dirty="0"/>
          </a:p>
        </p:txBody>
      </p:sp>
    </p:spTree>
    <p:extLst>
      <p:ext uri="{BB962C8B-B14F-4D97-AF65-F5344CB8AC3E}">
        <p14:creationId xmlns:p14="http://schemas.microsoft.com/office/powerpoint/2010/main" val="313220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4AB5E-BF4F-44DB-BC56-1D9EE310CB25}" type="datetimeFigureOut">
              <a:rPr lang="en-CA" smtClean="0"/>
              <a:t>2025-08-05</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E774C-42F2-4BD3-BE70-CC03B86DE424}" type="slidenum">
              <a:rPr lang="en-CA" smtClean="0"/>
              <a:t>‹#›</a:t>
            </a:fld>
            <a:endParaRPr lang="en-CA" dirty="0"/>
          </a:p>
        </p:txBody>
      </p:sp>
    </p:spTree>
    <p:extLst>
      <p:ext uri="{BB962C8B-B14F-4D97-AF65-F5344CB8AC3E}">
        <p14:creationId xmlns:p14="http://schemas.microsoft.com/office/powerpoint/2010/main" val="774243633"/>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040E1F-9EE8-4FFC-AA60-6AF4975F8C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6" name="Text Placeholder 15">
            <a:extLst>
              <a:ext uri="{FF2B5EF4-FFF2-40B4-BE49-F238E27FC236}">
                <a16:creationId xmlns:a16="http://schemas.microsoft.com/office/drawing/2014/main" id="{9A8D7F7D-2FA8-44EF-9482-EC2C7B90CF4A}"/>
              </a:ext>
            </a:extLst>
          </p:cNvPr>
          <p:cNvSpPr>
            <a:spLocks noGrp="1"/>
          </p:cNvSpPr>
          <p:nvPr>
            <p:ph type="body" sz="quarter" idx="12"/>
          </p:nvPr>
        </p:nvSpPr>
        <p:spPr>
          <a:xfrm>
            <a:off x="8229600" y="10241280"/>
            <a:ext cx="14630400" cy="237744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18" name="Title 17">
            <a:extLst>
              <a:ext uri="{FF2B5EF4-FFF2-40B4-BE49-F238E27FC236}">
                <a16:creationId xmlns:a16="http://schemas.microsoft.com/office/drawing/2014/main" id="{A706DA5E-5623-47C8-A5A1-D2FDA3D1CE31}"/>
              </a:ext>
            </a:extLst>
          </p:cNvPr>
          <p:cNvSpPr>
            <a:spLocks noGrp="1"/>
          </p:cNvSpPr>
          <p:nvPr>
            <p:ph type="title"/>
          </p:nvPr>
        </p:nvSpPr>
        <p:spPr>
          <a:xfrm>
            <a:off x="8229600" y="6949440"/>
            <a:ext cx="14630400" cy="3262789"/>
          </a:xfrm>
          <a:prstGeom prst="roundRect">
            <a:avLst>
              <a:gd name="adj" fmla="val 0"/>
            </a:avLst>
          </a:prstGeom>
          <a:noFill/>
          <a:effectLst>
            <a:softEdge rad="0"/>
          </a:effectLst>
        </p:spPr>
        <p:txBody>
          <a:bodyPr wrap="square" lIns="365760" tIns="365760" rIns="365760" bIns="365760" anchor="b" anchorCtr="0">
            <a:spAutoFit/>
          </a:bodyPr>
          <a:lstStyle>
            <a:lvl1pPr marL="0" algn="ctr" defTabSz="1828800" rtl="0" eaLnBrk="1" latinLnBrk="0" hangingPunct="1">
              <a:lnSpc>
                <a:spcPts val="96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0084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Image Slide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3030200" y="1143000"/>
            <a:ext cx="1024128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3030200" y="3657600"/>
            <a:ext cx="10241280"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Picture Placeholder 5">
            <a:extLst>
              <a:ext uri="{FF2B5EF4-FFF2-40B4-BE49-F238E27FC236}">
                <a16:creationId xmlns:a16="http://schemas.microsoft.com/office/drawing/2014/main" id="{6370EA0D-BB06-4849-86FB-FA8FF628B926}"/>
              </a:ext>
            </a:extLst>
          </p:cNvPr>
          <p:cNvSpPr>
            <a:spLocks noGrp="1"/>
          </p:cNvSpPr>
          <p:nvPr>
            <p:ph type="pic" sz="quarter" idx="14"/>
          </p:nvPr>
        </p:nvSpPr>
        <p:spPr>
          <a:xfrm>
            <a:off x="0" y="0"/>
            <a:ext cx="12192000" cy="12499848"/>
          </a:xfrm>
          <a:solidFill>
            <a:schemeClr val="bg1">
              <a:lumMod val="75000"/>
            </a:schemeClr>
          </a:solidFill>
        </p:spPr>
        <p:txBody>
          <a:bodyPr lIns="914400" tIns="822960" rIns="914400"/>
          <a:lstStyle>
            <a:lvl1pPr>
              <a:defRPr>
                <a:latin typeface="Arial" panose="020B0604020202020204" pitchFamily="34" charset="0"/>
                <a:cs typeface="Arial" panose="020B0604020202020204" pitchFamily="34" charset="0"/>
              </a:defRPr>
            </a:lvl1pPr>
          </a:lstStyle>
          <a:p>
            <a:endParaRPr lang="en-CA" dirty="0"/>
          </a:p>
        </p:txBody>
      </p:sp>
    </p:spTree>
    <p:extLst>
      <p:ext uri="{BB962C8B-B14F-4D97-AF65-F5344CB8AC3E}">
        <p14:creationId xmlns:p14="http://schemas.microsoft.com/office/powerpoint/2010/main" val="120773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22594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7D7C1A-5281-4B28-A059-3960617A15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24383993" cy="13715997"/>
          </a:xfrm>
          <a:prstGeom prst="rect">
            <a:avLst/>
          </a:prstGeom>
        </p:spPr>
      </p:pic>
    </p:spTree>
    <p:extLst>
      <p:ext uri="{BB962C8B-B14F-4D97-AF65-F5344CB8AC3E}">
        <p14:creationId xmlns:p14="http://schemas.microsoft.com/office/powerpoint/2010/main" val="157202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2095500" y="6448426"/>
            <a:ext cx="6433644" cy="4051300"/>
          </a:xfrm>
        </p:spPr>
        <p:txBody>
          <a:bodyPr>
            <a:noAutofit/>
          </a:bodyPr>
          <a:lstStyle>
            <a:lvl1pPr marL="0" indent="0">
              <a:buNone/>
              <a:defRPr sz="24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0" name="Text Placeholder 19"/>
          <p:cNvSpPr>
            <a:spLocks noGrp="1"/>
          </p:cNvSpPr>
          <p:nvPr>
            <p:ph type="body" sz="quarter" idx="13" hasCustomPrompt="1"/>
          </p:nvPr>
        </p:nvSpPr>
        <p:spPr>
          <a:xfrm>
            <a:off x="2095501" y="4248610"/>
            <a:ext cx="7573010" cy="886548"/>
          </a:xfrm>
        </p:spPr>
        <p:txBody>
          <a:bodyPr>
            <a:noAutofit/>
          </a:bodyPr>
          <a:lstStyle>
            <a:lvl1pPr marL="0" indent="0">
              <a:buNone/>
              <a:defRPr sz="72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21" name="Text Placeholder 19"/>
          <p:cNvSpPr>
            <a:spLocks noGrp="1"/>
          </p:cNvSpPr>
          <p:nvPr>
            <p:ph type="body" sz="quarter" idx="14" hasCustomPrompt="1"/>
          </p:nvPr>
        </p:nvSpPr>
        <p:spPr>
          <a:xfrm>
            <a:off x="2095501" y="5135158"/>
            <a:ext cx="7573010" cy="886548"/>
          </a:xfrm>
        </p:spPr>
        <p:txBody>
          <a:bodyPr>
            <a:noAutofit/>
          </a:bodyPr>
          <a:lstStyle>
            <a:lvl1pPr marL="0" indent="0">
              <a:buNone/>
              <a:defRPr sz="72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250671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2970547"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2970547" y="10015576"/>
            <a:ext cx="3496022" cy="697728"/>
          </a:xfrm>
        </p:spPr>
        <p:txBody>
          <a:bodyPr>
            <a:noAutofit/>
          </a:bodyPr>
          <a:lstStyle>
            <a:lvl1pPr marL="0" indent="0" algn="l">
              <a:buNone/>
              <a:defRPr sz="42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10181251"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10181251" y="10015576"/>
            <a:ext cx="3496022" cy="697728"/>
          </a:xfrm>
        </p:spPr>
        <p:txBody>
          <a:bodyPr>
            <a:noAutofit/>
          </a:bodyPr>
          <a:lstStyle>
            <a:lvl1pPr marL="0" indent="0" algn="l">
              <a:buNone/>
              <a:defRPr sz="42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17282625"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17282625" y="10015576"/>
            <a:ext cx="3496022" cy="697728"/>
          </a:xfrm>
        </p:spPr>
        <p:txBody>
          <a:bodyPr>
            <a:noAutofit/>
          </a:bodyPr>
          <a:lstStyle>
            <a:lvl1pPr marL="0" indent="0" algn="l">
              <a:buNone/>
              <a:defRPr sz="4200" b="1"/>
            </a:lvl1pPr>
          </a:lstStyle>
          <a:p>
            <a:pPr lvl="0"/>
            <a:r>
              <a:rPr lang="en-US" dirty="0"/>
              <a:t>STRATEGY</a:t>
            </a:r>
            <a:endParaRPr lang="ru-RU" dirty="0"/>
          </a:p>
        </p:txBody>
      </p:sp>
    </p:spTree>
    <p:extLst>
      <p:ext uri="{BB962C8B-B14F-4D97-AF65-F5344CB8AC3E}">
        <p14:creationId xmlns:p14="http://schemas.microsoft.com/office/powerpoint/2010/main" val="87627486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14608810" y="312102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14608809" y="230504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14608810" y="671194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14608809" y="589596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14608810" y="1030286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14608809" y="948688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89784906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ru-RU"/>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2C13ED45-0328-4F6E-A02C-14122AFDC62B}" type="datetimeFigureOut">
              <a:rPr lang="ru-RU" smtClean="0"/>
              <a:t>05.08.2025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1FC462-F6D6-45A4-850A-CBC4AE8C4BEC}" type="slidenum">
              <a:rPr lang="ru-RU" smtClean="0"/>
              <a:t>‹#›</a:t>
            </a:fld>
            <a:endParaRPr lang="ru-RU"/>
          </a:p>
        </p:txBody>
      </p:sp>
    </p:spTree>
    <p:extLst>
      <p:ext uri="{BB962C8B-B14F-4D97-AF65-F5344CB8AC3E}">
        <p14:creationId xmlns:p14="http://schemas.microsoft.com/office/powerpoint/2010/main" val="2014795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dirty="0"/>
              <a:t>Click to edit Master title style</a:t>
            </a:r>
            <a:endParaRPr lang="ru-RU" dirty="0"/>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Open Sans" panose="020B0606030504020204" pitchFamily="34" charset="0"/>
              </a:defRPr>
            </a:lvl1pPr>
          </a:lstStyle>
          <a:p>
            <a:fld id="{D49C0CBE-5AD7-46FF-A944-426A23AA1172}" type="datetimeFigureOut">
              <a:rPr lang="ru-RU" smtClean="0"/>
              <a:pPr/>
              <a:t>05.08.2025</a:t>
            </a:fld>
            <a:endParaRPr lang="ru-RU"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Open Sans" panose="020B0606030504020204" pitchFamily="34" charset="0"/>
              </a:defRPr>
            </a:lvl1pPr>
          </a:lstStyle>
          <a:p>
            <a:endParaRPr lang="ru-RU" dirty="0"/>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lvl1pPr>
              <a:defRPr>
                <a:latin typeface="Open Sans" panose="020B0606030504020204" pitchFamily="34" charset="0"/>
              </a:defRPr>
            </a:lvl1pPr>
          </a:lstStyle>
          <a:p>
            <a:fld id="{A68A17F8-5D6C-45DB-8E4A-81848F6CB7CB}" type="slidenum">
              <a:rPr lang="ru-RU" smtClean="0"/>
              <a:pPr/>
              <a:t>‹#›</a:t>
            </a:fld>
            <a:endParaRPr lang="ru-RU" dirty="0"/>
          </a:p>
        </p:txBody>
      </p:sp>
    </p:spTree>
    <p:extLst>
      <p:ext uri="{BB962C8B-B14F-4D97-AF65-F5344CB8AC3E}">
        <p14:creationId xmlns:p14="http://schemas.microsoft.com/office/powerpoint/2010/main" val="257330754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6"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426122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Bus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75354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Nucle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86293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Solar Hou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Montserrat" panose="02000505000000020004" pitchFamily="2"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93376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Offshore Wi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65617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7002378" y="1143000"/>
            <a:ext cx="16086221"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7002378" y="3657600"/>
            <a:ext cx="16086221"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25593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143000" y="1143000"/>
            <a:ext cx="1600200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143000" y="3657600"/>
            <a:ext cx="16002000"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25678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Image Slide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143000" y="1143000"/>
            <a:ext cx="1024128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143000" y="3657600"/>
            <a:ext cx="10241280" cy="7696200"/>
          </a:xfrm>
        </p:spPr>
        <p:txBody>
          <a:bodyPr lIns="0" tIns="0" rIns="0" bIns="0">
            <a:noAutofit/>
          </a:bodyPr>
          <a:lstStyle>
            <a:lvl1pPr>
              <a:defRPr sz="5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Picture Placeholder 5">
            <a:extLst>
              <a:ext uri="{FF2B5EF4-FFF2-40B4-BE49-F238E27FC236}">
                <a16:creationId xmlns:a16="http://schemas.microsoft.com/office/drawing/2014/main" id="{6370EA0D-BB06-4849-86FB-FA8FF628B926}"/>
              </a:ext>
            </a:extLst>
          </p:cNvPr>
          <p:cNvSpPr>
            <a:spLocks noGrp="1"/>
          </p:cNvSpPr>
          <p:nvPr>
            <p:ph type="pic" sz="quarter" idx="14"/>
          </p:nvPr>
        </p:nvSpPr>
        <p:spPr>
          <a:xfrm>
            <a:off x="12496800" y="1828800"/>
            <a:ext cx="11887200" cy="8915400"/>
          </a:xfrm>
          <a:solidFill>
            <a:schemeClr val="bg1">
              <a:lumMod val="75000"/>
            </a:schemeClr>
          </a:solidFill>
        </p:spPr>
        <p:txBody>
          <a:bodyPr lIns="914400" tIns="822960" rIns="914400"/>
          <a:lstStyle>
            <a:lvl1pPr>
              <a:defRPr>
                <a:latin typeface="Arial" panose="020B0604020202020204" pitchFamily="34" charset="0"/>
                <a:cs typeface="Arial" panose="020B0604020202020204" pitchFamily="34" charset="0"/>
              </a:defRPr>
            </a:lvl1pPr>
          </a:lstStyle>
          <a:p>
            <a:endParaRPr lang="en-CA" dirty="0"/>
          </a:p>
        </p:txBody>
      </p:sp>
    </p:spTree>
    <p:extLst>
      <p:ext uri="{BB962C8B-B14F-4D97-AF65-F5344CB8AC3E}">
        <p14:creationId xmlns:p14="http://schemas.microsoft.com/office/powerpoint/2010/main" val="347197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568BC-3F9E-4190-A233-797382D20F13}"/>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EBCB806-A5C8-4248-893B-9F81E83369C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37E7557-D3AC-441E-9EBF-007D2AC9A39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latin typeface="Montserrat" panose="02000505000000020004" pitchFamily="2" charset="0"/>
              </a:defRPr>
            </a:lvl1pPr>
          </a:lstStyle>
          <a:p>
            <a:endParaRPr lang="en-CA" dirty="0"/>
          </a:p>
        </p:txBody>
      </p:sp>
      <p:sp>
        <p:nvSpPr>
          <p:cNvPr id="5" name="Footer Placeholder 4">
            <a:extLst>
              <a:ext uri="{FF2B5EF4-FFF2-40B4-BE49-F238E27FC236}">
                <a16:creationId xmlns:a16="http://schemas.microsoft.com/office/drawing/2014/main" id="{A7D8122F-CC17-4125-B466-8FDA59CE89B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latin typeface="Montserrat" panose="02000505000000020004" pitchFamily="2" charset="0"/>
              </a:defRPr>
            </a:lvl1pPr>
          </a:lstStyle>
          <a:p>
            <a:endParaRPr lang="en-CA" dirty="0"/>
          </a:p>
        </p:txBody>
      </p:sp>
      <p:sp>
        <p:nvSpPr>
          <p:cNvPr id="6" name="Slide Number Placeholder 5">
            <a:extLst>
              <a:ext uri="{FF2B5EF4-FFF2-40B4-BE49-F238E27FC236}">
                <a16:creationId xmlns:a16="http://schemas.microsoft.com/office/drawing/2014/main" id="{F5FAC818-3B2A-4862-839B-A9DA8684C658}"/>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latin typeface="Montserrat" panose="02000505000000020004" pitchFamily="2" charset="0"/>
              </a:defRPr>
            </a:lvl1pPr>
          </a:lstStyle>
          <a:p>
            <a:fld id="{2D2DCC53-359D-4AC0-B579-A2E51425B465}" type="slidenum">
              <a:rPr lang="en-CA" smtClean="0"/>
              <a:pPr/>
              <a:t>‹#›</a:t>
            </a:fld>
            <a:endParaRPr lang="en-CA" dirty="0"/>
          </a:p>
        </p:txBody>
      </p:sp>
    </p:spTree>
    <p:extLst>
      <p:ext uri="{BB962C8B-B14F-4D97-AF65-F5344CB8AC3E}">
        <p14:creationId xmlns:p14="http://schemas.microsoft.com/office/powerpoint/2010/main" val="351830620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3" r:id="rId3"/>
    <p:sldLayoutId id="2147483684" r:id="rId4"/>
    <p:sldLayoutId id="2147483686" r:id="rId5"/>
    <p:sldLayoutId id="2147483687" r:id="rId6"/>
    <p:sldLayoutId id="2147483660" r:id="rId7"/>
    <p:sldLayoutId id="2147483681" r:id="rId8"/>
    <p:sldLayoutId id="2147483679" r:id="rId9"/>
    <p:sldLayoutId id="2147483680" r:id="rId10"/>
    <p:sldLayoutId id="2147483685" r:id="rId11"/>
    <p:sldLayoutId id="2147483655" r:id="rId12"/>
    <p:sldLayoutId id="2147483688" r:id="rId13"/>
    <p:sldLayoutId id="2147483690" r:id="rId14"/>
    <p:sldLayoutId id="2147483691" r:id="rId15"/>
    <p:sldLayoutId id="2147483692" r:id="rId16"/>
    <p:sldLayoutId id="2147483693" r:id="rId17"/>
  </p:sldLayoutIdLst>
  <p:hf hdr="0" dt="0"/>
  <p:txStyles>
    <p:titleStyle>
      <a:lvl1pPr algn="l" defTabSz="1828800" rtl="0" eaLnBrk="1" latinLnBrk="0" hangingPunct="1">
        <a:lnSpc>
          <a:spcPct val="90000"/>
        </a:lnSpc>
        <a:spcBef>
          <a:spcPct val="0"/>
        </a:spcBef>
        <a:buNone/>
        <a:defRPr sz="9600" b="1" kern="1200">
          <a:solidFill>
            <a:schemeClr val="tx1"/>
          </a:solidFill>
          <a:latin typeface="Montserrat" panose="02000505000000020004" pitchFamily="2"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ontserrat" panose="02000505000000020004"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ontserrat" panose="02000505000000020004"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L_q6LRgKpTw" TargetMode="External"/><Relationship Id="rId2" Type="http://schemas.openxmlformats.org/officeDocument/2006/relationships/hyperlink" Target="https://www.youtube.com/watch?v=xKxrkht7CpY"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hyperlink" Target="https://centresofexcellencenb.ca/energy/?learning_activity=build-a-passive-solar-home" TargetMode="External"/><Relationship Id="rId3" Type="http://schemas.openxmlformats.org/officeDocument/2006/relationships/hyperlink" Target="https://centresofexcellencenb.ca/energy/?learning_activity=what-is-energy-lab-activity-for-grade-10-science" TargetMode="External"/><Relationship Id="rId7" Type="http://schemas.openxmlformats.org/officeDocument/2006/relationships/hyperlink" Target="https://centresofexcellencenb.ca/energy/?learning_activity=baseload-vs-peak-demand" TargetMode="External"/><Relationship Id="rId12" Type="http://schemas.openxmlformats.org/officeDocument/2006/relationships/hyperlink" Target="https://centresofexcellencenb.ca/energy/?learning_activity=mission-possible-energy-challenge" TargetMode="External"/><Relationship Id="rId2" Type="http://schemas.openxmlformats.org/officeDocument/2006/relationships/hyperlink" Target="https://centresofexcellencenb.ca/energy/?learning_activity=horsepower-inquiry-activity-challange" TargetMode="External"/><Relationship Id="rId1" Type="http://schemas.openxmlformats.org/officeDocument/2006/relationships/slideLayout" Target="../slideLayouts/slideLayout7.xml"/><Relationship Id="rId6" Type="http://schemas.openxmlformats.org/officeDocument/2006/relationships/hyperlink" Target="https://centresofexcellencenb.ca/energy/?learning_activity=science-10-energy-unit-resources" TargetMode="External"/><Relationship Id="rId11" Type="http://schemas.openxmlformats.org/officeDocument/2006/relationships/hyperlink" Target="https://centresofexcellencenb.ca/energy/?learning_activity=exploring-canadas-energy-future" TargetMode="External"/><Relationship Id="rId5" Type="http://schemas.openxmlformats.org/officeDocument/2006/relationships/hyperlink" Target="https://centresofexcellencenb.ca/energy/?learning_activity=wind-energy-challenge" TargetMode="External"/><Relationship Id="rId10" Type="http://schemas.openxmlformats.org/officeDocument/2006/relationships/hyperlink" Target="https://centresofexcellencenb.ca/energy/?learning_activity=build-your-own-hydroelectric-generator" TargetMode="External"/><Relationship Id="rId4" Type="http://schemas.openxmlformats.org/officeDocument/2006/relationships/hyperlink" Target="https://centresofexcellencenb.ca/energy/?learning_activity=energy-content-of-a-dorito" TargetMode="External"/><Relationship Id="rId9" Type="http://schemas.openxmlformats.org/officeDocument/2006/relationships/hyperlink" Target="https://centresofexcellencenb.ca/energy/?learning_activity=scrappy-circuit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warren.coombs@gnb.ca" TargetMode="External"/><Relationship Id="rId2" Type="http://schemas.openxmlformats.org/officeDocument/2006/relationships/hyperlink" Target="https://centresofexcellencenb.ca/energy/"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1</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br>
              <a:rPr lang="en-CA" dirty="0"/>
            </a:br>
            <a:r>
              <a:rPr lang="en-CA" dirty="0"/>
              <a:t>Solar Car KITS </a:t>
            </a:r>
          </a:p>
        </p:txBody>
      </p:sp>
    </p:spTree>
    <p:extLst>
      <p:ext uri="{BB962C8B-B14F-4D97-AF65-F5344CB8AC3E}">
        <p14:creationId xmlns:p14="http://schemas.microsoft.com/office/powerpoint/2010/main" val="41063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10</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r>
              <a:rPr lang="en-CA" dirty="0"/>
              <a:t>SOLAR CAR</a:t>
            </a:r>
            <a:br>
              <a:rPr lang="en-CA" dirty="0"/>
            </a:br>
            <a:r>
              <a:rPr lang="en-CA" dirty="0"/>
              <a:t>CHALLENGE</a:t>
            </a:r>
          </a:p>
        </p:txBody>
      </p:sp>
    </p:spTree>
    <p:extLst>
      <p:ext uri="{BB962C8B-B14F-4D97-AF65-F5344CB8AC3E}">
        <p14:creationId xmlns:p14="http://schemas.microsoft.com/office/powerpoint/2010/main" val="116305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Instructional Materials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11</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sz="5400" dirty="0"/>
              <a:t>The included instructions from the manufacturer (Flynn Scientific).</a:t>
            </a:r>
          </a:p>
          <a:p>
            <a:pPr lvl="1"/>
            <a:r>
              <a:rPr lang="en-CA" sz="5400" dirty="0"/>
              <a:t>I will e-mail instructional materials of my own design today which is a more condensed version of the manufactures instructions</a:t>
            </a:r>
          </a:p>
          <a:p>
            <a:pPr lvl="1"/>
            <a:r>
              <a:rPr lang="en-CA" sz="5400" dirty="0"/>
              <a:t>Each school can designate two members of staff to access online materials from Flynn.</a:t>
            </a:r>
          </a:p>
          <a:p>
            <a:pPr lvl="1"/>
            <a:endParaRPr lang="en-CA" sz="3600" dirty="0"/>
          </a:p>
        </p:txBody>
      </p:sp>
    </p:spTree>
    <p:extLst>
      <p:ext uri="{BB962C8B-B14F-4D97-AF65-F5344CB8AC3E}">
        <p14:creationId xmlns:p14="http://schemas.microsoft.com/office/powerpoint/2010/main" val="401538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8460-4B80-464A-8BFB-DD39E49765F0}"/>
              </a:ext>
            </a:extLst>
          </p:cNvPr>
          <p:cNvSpPr>
            <a:spLocks noGrp="1"/>
          </p:cNvSpPr>
          <p:nvPr>
            <p:ph type="title"/>
          </p:nvPr>
        </p:nvSpPr>
        <p:spPr/>
        <p:txBody>
          <a:bodyPr/>
          <a:lstStyle/>
          <a:p>
            <a:r>
              <a:rPr lang="en-CA" dirty="0"/>
              <a:t>The Challenge</a:t>
            </a:r>
          </a:p>
        </p:txBody>
      </p:sp>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12</a:t>
            </a:fld>
            <a:endParaRPr lang="en-CA" dirty="0"/>
          </a:p>
        </p:txBody>
      </p:sp>
      <p:sp>
        <p:nvSpPr>
          <p:cNvPr id="5" name="Text Placeholder 4">
            <a:extLst>
              <a:ext uri="{FF2B5EF4-FFF2-40B4-BE49-F238E27FC236}">
                <a16:creationId xmlns:a16="http://schemas.microsoft.com/office/drawing/2014/main" id="{B3BF84AA-924B-47A2-9316-1D9D0525AF7C}"/>
              </a:ext>
            </a:extLst>
          </p:cNvPr>
          <p:cNvSpPr>
            <a:spLocks noGrp="1"/>
          </p:cNvSpPr>
          <p:nvPr>
            <p:ph type="body" sz="quarter" idx="13"/>
          </p:nvPr>
        </p:nvSpPr>
        <p:spPr/>
        <p:txBody>
          <a:bodyPr/>
          <a:lstStyle/>
          <a:p>
            <a:r>
              <a:rPr lang="en-CA" dirty="0"/>
              <a:t>The lesson is designed for groups to use the materials presented to design and build solar cars that will travel the fastest over a set amount of time. </a:t>
            </a:r>
          </a:p>
          <a:p>
            <a:r>
              <a:rPr lang="en-CA" dirty="0"/>
              <a:t>This can be amended to your own classroom goals by include constraints</a:t>
            </a:r>
          </a:p>
          <a:p>
            <a:pPr lvl="1"/>
            <a:r>
              <a:rPr lang="en-CA" dirty="0"/>
              <a:t>Example focus on altering the angle of the solar panel</a:t>
            </a:r>
          </a:p>
          <a:p>
            <a:pPr lvl="1"/>
            <a:r>
              <a:rPr lang="en-CA" dirty="0"/>
              <a:t>Constrain what gears can be used</a:t>
            </a:r>
          </a:p>
          <a:p>
            <a:pPr lvl="1"/>
            <a:r>
              <a:rPr lang="en-CA" dirty="0"/>
              <a:t>Control other aspects of the design</a:t>
            </a:r>
            <a:endParaRPr lang="en-US" dirty="0"/>
          </a:p>
        </p:txBody>
      </p:sp>
    </p:spTree>
    <p:extLst>
      <p:ext uri="{BB962C8B-B14F-4D97-AF65-F5344CB8AC3E}">
        <p14:creationId xmlns:p14="http://schemas.microsoft.com/office/powerpoint/2010/main" val="285209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6DAD-918D-629E-BB58-A85B488A7658}"/>
              </a:ext>
            </a:extLst>
          </p:cNvPr>
          <p:cNvSpPr>
            <a:spLocks noGrp="1"/>
          </p:cNvSpPr>
          <p:nvPr>
            <p:ph type="title"/>
          </p:nvPr>
        </p:nvSpPr>
        <p:spPr/>
        <p:txBody>
          <a:bodyPr/>
          <a:lstStyle/>
          <a:p>
            <a:r>
              <a:rPr lang="en-CA" dirty="0"/>
              <a:t>The Challenge</a:t>
            </a:r>
            <a:endParaRPr lang="en-US" dirty="0"/>
          </a:p>
        </p:txBody>
      </p:sp>
      <p:sp>
        <p:nvSpPr>
          <p:cNvPr id="3" name="Footer Placeholder 2">
            <a:extLst>
              <a:ext uri="{FF2B5EF4-FFF2-40B4-BE49-F238E27FC236}">
                <a16:creationId xmlns:a16="http://schemas.microsoft.com/office/drawing/2014/main" id="{2AF875F1-5A33-202E-5FC5-A0EC3E021184}"/>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FBCD85EA-8810-E41D-F0A8-49FD41DAE255}"/>
              </a:ext>
            </a:extLst>
          </p:cNvPr>
          <p:cNvSpPr>
            <a:spLocks noGrp="1"/>
          </p:cNvSpPr>
          <p:nvPr>
            <p:ph type="sldNum" sz="quarter" idx="12"/>
          </p:nvPr>
        </p:nvSpPr>
        <p:spPr/>
        <p:txBody>
          <a:bodyPr/>
          <a:lstStyle/>
          <a:p>
            <a:pPr algn="l"/>
            <a:fld id="{2D2DCC53-359D-4AC0-B579-A2E51425B465}" type="slidenum">
              <a:rPr lang="en-CA" smtClean="0"/>
              <a:pPr algn="l"/>
              <a:t>13</a:t>
            </a:fld>
            <a:endParaRPr lang="en-CA" dirty="0"/>
          </a:p>
        </p:txBody>
      </p:sp>
      <p:sp>
        <p:nvSpPr>
          <p:cNvPr id="5" name="Text Placeholder 4">
            <a:extLst>
              <a:ext uri="{FF2B5EF4-FFF2-40B4-BE49-F238E27FC236}">
                <a16:creationId xmlns:a16="http://schemas.microsoft.com/office/drawing/2014/main" id="{79011772-2893-A1CD-60AD-1610A8E65C31}"/>
              </a:ext>
            </a:extLst>
          </p:cNvPr>
          <p:cNvSpPr>
            <a:spLocks noGrp="1"/>
          </p:cNvSpPr>
          <p:nvPr>
            <p:ph type="body" sz="quarter" idx="13"/>
          </p:nvPr>
        </p:nvSpPr>
        <p:spPr/>
        <p:txBody>
          <a:bodyPr/>
          <a:lstStyle/>
          <a:p>
            <a:r>
              <a:rPr lang="en-CA" dirty="0"/>
              <a:t>Sample Week Plan that uses the DBTL – Model</a:t>
            </a:r>
          </a:p>
          <a:p>
            <a:pPr lvl="1"/>
            <a:r>
              <a:rPr lang="en-CA" sz="4800" b="1" dirty="0"/>
              <a:t>Learn</a:t>
            </a:r>
            <a:r>
              <a:rPr lang="en-CA" sz="4800" dirty="0"/>
              <a:t> – Direct Instruction, Research</a:t>
            </a:r>
          </a:p>
          <a:p>
            <a:pPr lvl="1"/>
            <a:r>
              <a:rPr lang="en-CA" sz="4800" b="1" dirty="0"/>
              <a:t>Design</a:t>
            </a:r>
            <a:r>
              <a:rPr lang="en-CA" sz="4800" dirty="0"/>
              <a:t> – Use variables presented to make the best design</a:t>
            </a:r>
          </a:p>
          <a:p>
            <a:pPr lvl="1"/>
            <a:r>
              <a:rPr lang="en-CA" sz="4800" b="1" dirty="0"/>
              <a:t>Build</a:t>
            </a:r>
            <a:r>
              <a:rPr lang="en-CA" sz="4800" dirty="0"/>
              <a:t> – Make the Design</a:t>
            </a:r>
          </a:p>
          <a:p>
            <a:pPr lvl="1"/>
            <a:r>
              <a:rPr lang="en-CA" sz="4800" b="1" dirty="0"/>
              <a:t>Test</a:t>
            </a:r>
            <a:r>
              <a:rPr lang="en-CA" sz="4800" dirty="0"/>
              <a:t> – Measure and analysis</a:t>
            </a:r>
          </a:p>
          <a:p>
            <a:pPr marL="914400" lvl="1" indent="0">
              <a:buNone/>
            </a:pPr>
            <a:endParaRPr lang="en-US" dirty="0"/>
          </a:p>
        </p:txBody>
      </p:sp>
      <p:pic>
        <p:nvPicPr>
          <p:cNvPr id="9" name="Picture 8">
            <a:extLst>
              <a:ext uri="{FF2B5EF4-FFF2-40B4-BE49-F238E27FC236}">
                <a16:creationId xmlns:a16="http://schemas.microsoft.com/office/drawing/2014/main" id="{878205B8-597B-2816-D7A2-76149356B6D4}"/>
              </a:ext>
            </a:extLst>
          </p:cNvPr>
          <p:cNvPicPr>
            <a:picLocks noChangeAspect="1"/>
          </p:cNvPicPr>
          <p:nvPr/>
        </p:nvPicPr>
        <p:blipFill>
          <a:blip r:embed="rId2"/>
          <a:stretch>
            <a:fillRect/>
          </a:stretch>
        </p:blipFill>
        <p:spPr>
          <a:xfrm>
            <a:off x="11572818" y="373668"/>
            <a:ext cx="12193057" cy="12497883"/>
          </a:xfrm>
          <a:prstGeom prst="rect">
            <a:avLst/>
          </a:prstGeom>
        </p:spPr>
      </p:pic>
    </p:spTree>
    <p:extLst>
      <p:ext uri="{BB962C8B-B14F-4D97-AF65-F5344CB8AC3E}">
        <p14:creationId xmlns:p14="http://schemas.microsoft.com/office/powerpoint/2010/main" val="30526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DA84-063A-413E-8281-71B8430B863D}"/>
              </a:ext>
            </a:extLst>
          </p:cNvPr>
          <p:cNvSpPr>
            <a:spLocks noGrp="1"/>
          </p:cNvSpPr>
          <p:nvPr>
            <p:ph type="title"/>
          </p:nvPr>
        </p:nvSpPr>
        <p:spPr>
          <a:xfrm>
            <a:off x="916578" y="273190"/>
            <a:ext cx="15281366" cy="2011680"/>
          </a:xfrm>
        </p:spPr>
        <p:txBody>
          <a:bodyPr/>
          <a:lstStyle/>
          <a:p>
            <a:r>
              <a:rPr lang="en-CA" dirty="0"/>
              <a:t>Sample Week Lesson Plan</a:t>
            </a:r>
          </a:p>
        </p:txBody>
      </p:sp>
      <p:sp>
        <p:nvSpPr>
          <p:cNvPr id="3" name="Footer Placeholder 2">
            <a:extLst>
              <a:ext uri="{FF2B5EF4-FFF2-40B4-BE49-F238E27FC236}">
                <a16:creationId xmlns:a16="http://schemas.microsoft.com/office/drawing/2014/main" id="{B3701C07-97FB-49F3-A700-83EFF10EF6E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BD9E0F45-C26D-496F-9B5A-3D219DB8D3C5}"/>
              </a:ext>
            </a:extLst>
          </p:cNvPr>
          <p:cNvSpPr>
            <a:spLocks noGrp="1"/>
          </p:cNvSpPr>
          <p:nvPr>
            <p:ph type="sldNum" sz="quarter" idx="12"/>
          </p:nvPr>
        </p:nvSpPr>
        <p:spPr/>
        <p:txBody>
          <a:bodyPr/>
          <a:lstStyle/>
          <a:p>
            <a:pPr algn="l"/>
            <a:fld id="{2D2DCC53-359D-4AC0-B579-A2E51425B465}" type="slidenum">
              <a:rPr lang="en-CA" smtClean="0"/>
              <a:pPr algn="l"/>
              <a:t>14</a:t>
            </a:fld>
            <a:endParaRPr lang="en-CA" dirty="0"/>
          </a:p>
        </p:txBody>
      </p:sp>
      <p:graphicFrame>
        <p:nvGraphicFramePr>
          <p:cNvPr id="11" name="Table 11">
            <a:extLst>
              <a:ext uri="{FF2B5EF4-FFF2-40B4-BE49-F238E27FC236}">
                <a16:creationId xmlns:a16="http://schemas.microsoft.com/office/drawing/2014/main" id="{6F3D50A1-92DB-C1B0-476A-020499440A8E}"/>
              </a:ext>
            </a:extLst>
          </p:cNvPr>
          <p:cNvGraphicFramePr>
            <a:graphicFrameLocks noGrp="1"/>
          </p:cNvGraphicFramePr>
          <p:nvPr>
            <p:extLst>
              <p:ext uri="{D42A27DB-BD31-4B8C-83A1-F6EECF244321}">
                <p14:modId xmlns:p14="http://schemas.microsoft.com/office/powerpoint/2010/main" val="1730478170"/>
              </p:ext>
            </p:extLst>
          </p:nvPr>
        </p:nvGraphicFramePr>
        <p:xfrm>
          <a:off x="1142999" y="2407993"/>
          <a:ext cx="22262125" cy="9246252"/>
        </p:xfrm>
        <a:graphic>
          <a:graphicData uri="http://schemas.openxmlformats.org/drawingml/2006/table">
            <a:tbl>
              <a:tblPr firstRow="1" bandRow="1">
                <a:tableStyleId>{5C22544A-7EE6-4342-B048-85BDC9FD1C3A}</a:tableStyleId>
              </a:tblPr>
              <a:tblGrid>
                <a:gridCol w="4452425">
                  <a:extLst>
                    <a:ext uri="{9D8B030D-6E8A-4147-A177-3AD203B41FA5}">
                      <a16:colId xmlns:a16="http://schemas.microsoft.com/office/drawing/2014/main" val="4238531607"/>
                    </a:ext>
                  </a:extLst>
                </a:gridCol>
                <a:gridCol w="4452425">
                  <a:extLst>
                    <a:ext uri="{9D8B030D-6E8A-4147-A177-3AD203B41FA5}">
                      <a16:colId xmlns:a16="http://schemas.microsoft.com/office/drawing/2014/main" val="2497563151"/>
                    </a:ext>
                  </a:extLst>
                </a:gridCol>
                <a:gridCol w="4452425">
                  <a:extLst>
                    <a:ext uri="{9D8B030D-6E8A-4147-A177-3AD203B41FA5}">
                      <a16:colId xmlns:a16="http://schemas.microsoft.com/office/drawing/2014/main" val="1483944075"/>
                    </a:ext>
                  </a:extLst>
                </a:gridCol>
                <a:gridCol w="4452425">
                  <a:extLst>
                    <a:ext uri="{9D8B030D-6E8A-4147-A177-3AD203B41FA5}">
                      <a16:colId xmlns:a16="http://schemas.microsoft.com/office/drawing/2014/main" val="684312588"/>
                    </a:ext>
                  </a:extLst>
                </a:gridCol>
                <a:gridCol w="4452425">
                  <a:extLst>
                    <a:ext uri="{9D8B030D-6E8A-4147-A177-3AD203B41FA5}">
                      <a16:colId xmlns:a16="http://schemas.microsoft.com/office/drawing/2014/main" val="3393049180"/>
                    </a:ext>
                  </a:extLst>
                </a:gridCol>
              </a:tblGrid>
              <a:tr h="864252">
                <a:tc>
                  <a:txBody>
                    <a:bodyPr/>
                    <a:lstStyle/>
                    <a:p>
                      <a:r>
                        <a:rPr lang="en-CA" dirty="0"/>
                        <a:t>Day 1</a:t>
                      </a:r>
                      <a:endParaRPr lang="en-US" dirty="0"/>
                    </a:p>
                  </a:txBody>
                  <a:tcPr/>
                </a:tc>
                <a:tc>
                  <a:txBody>
                    <a:bodyPr/>
                    <a:lstStyle/>
                    <a:p>
                      <a:r>
                        <a:rPr lang="en-CA" dirty="0"/>
                        <a:t>Day 2</a:t>
                      </a:r>
                      <a:endParaRPr lang="en-US" dirty="0"/>
                    </a:p>
                  </a:txBody>
                  <a:tcPr/>
                </a:tc>
                <a:tc>
                  <a:txBody>
                    <a:bodyPr/>
                    <a:lstStyle/>
                    <a:p>
                      <a:r>
                        <a:rPr lang="en-CA" dirty="0"/>
                        <a:t>Day 3</a:t>
                      </a:r>
                      <a:endParaRPr lang="en-US" dirty="0"/>
                    </a:p>
                  </a:txBody>
                  <a:tcPr/>
                </a:tc>
                <a:tc>
                  <a:txBody>
                    <a:bodyPr/>
                    <a:lstStyle/>
                    <a:p>
                      <a:r>
                        <a:rPr lang="en-CA" dirty="0"/>
                        <a:t>Day 4</a:t>
                      </a:r>
                      <a:endParaRPr lang="en-US" dirty="0"/>
                    </a:p>
                  </a:txBody>
                  <a:tcPr/>
                </a:tc>
                <a:tc>
                  <a:txBody>
                    <a:bodyPr/>
                    <a:lstStyle/>
                    <a:p>
                      <a:r>
                        <a:rPr lang="en-CA" dirty="0"/>
                        <a:t>Day 5</a:t>
                      </a:r>
                      <a:endParaRPr lang="en-US" dirty="0"/>
                    </a:p>
                  </a:txBody>
                  <a:tcPr/>
                </a:tc>
                <a:extLst>
                  <a:ext uri="{0D108BD9-81ED-4DB2-BD59-A6C34878D82A}">
                    <a16:rowId xmlns:a16="http://schemas.microsoft.com/office/drawing/2014/main" val="1896379388"/>
                  </a:ext>
                </a:extLst>
              </a:tr>
              <a:tr h="2703038">
                <a:tc>
                  <a:txBody>
                    <a:bodyPr/>
                    <a:lstStyle/>
                    <a:p>
                      <a:r>
                        <a:rPr lang="en-CA" sz="3400" b="1" dirty="0"/>
                        <a:t>Learn</a:t>
                      </a:r>
                    </a:p>
                    <a:p>
                      <a:r>
                        <a:rPr lang="en-CA" sz="3400" dirty="0"/>
                        <a:t>Introduction to Solar Power</a:t>
                      </a:r>
                    </a:p>
                    <a:p>
                      <a:pPr marL="571500" indent="-571500">
                        <a:buFont typeface="Arial" panose="020B0604020202020204" pitchFamily="34" charset="0"/>
                        <a:buChar char="•"/>
                      </a:pPr>
                      <a:r>
                        <a:rPr lang="en-CA" sz="3400" dirty="0"/>
                        <a:t>Consider the following Videos:</a:t>
                      </a:r>
                    </a:p>
                    <a:p>
                      <a:pPr marL="571500" indent="-571500">
                        <a:buFont typeface="Arial" panose="020B0604020202020204" pitchFamily="34" charset="0"/>
                        <a:buChar char="•"/>
                      </a:pPr>
                      <a:r>
                        <a:rPr lang="en-US" sz="3400" dirty="0">
                          <a:hlinkClick r:id="rId2"/>
                        </a:rPr>
                        <a:t>How do solar panels work? - Richard Komp (youtube.com)</a:t>
                      </a:r>
                      <a:endParaRPr lang="en-US" sz="3400" dirty="0"/>
                    </a:p>
                    <a:p>
                      <a:pPr marL="571500" indent="-571500">
                        <a:buFont typeface="Arial" panose="020B0604020202020204" pitchFamily="34" charset="0"/>
                        <a:buChar char="•"/>
                      </a:pPr>
                      <a:r>
                        <a:rPr lang="en-US" sz="3400" dirty="0">
                          <a:hlinkClick r:id="rId3"/>
                        </a:rPr>
                        <a:t>How do Solar cells work? (youtube.com)</a:t>
                      </a:r>
                      <a:endParaRPr lang="en-CA" sz="3400" dirty="0"/>
                    </a:p>
                    <a:p>
                      <a:pPr marL="571500" indent="-571500">
                        <a:buFont typeface="Arial" panose="020B0604020202020204" pitchFamily="34" charset="0"/>
                        <a:buChar char="•"/>
                      </a:pPr>
                      <a:r>
                        <a:rPr lang="en-CA" sz="3400" dirty="0"/>
                        <a:t>Have Students Research Solar Energy.</a:t>
                      </a:r>
                    </a:p>
                    <a:p>
                      <a:pPr marL="571500" indent="-571500">
                        <a:buFont typeface="Arial" panose="020B0604020202020204" pitchFamily="34" charset="0"/>
                        <a:buChar char="•"/>
                      </a:pPr>
                      <a:r>
                        <a:rPr lang="en-CA" sz="3400" dirty="0"/>
                        <a:t>Direct Instruction.</a:t>
                      </a:r>
                    </a:p>
                    <a:p>
                      <a:pPr marL="0" indent="0">
                        <a:buFont typeface="Arial" panose="020B0604020202020204" pitchFamily="34" charset="0"/>
                        <a:buNone/>
                      </a:pPr>
                      <a:endParaRPr lang="en-CA" sz="3400" dirty="0"/>
                    </a:p>
                  </a:txBody>
                  <a:tcPr/>
                </a:tc>
                <a:tc>
                  <a:txBody>
                    <a:bodyPr/>
                    <a:lstStyle/>
                    <a:p>
                      <a:r>
                        <a:rPr lang="en-CA" sz="3400" b="1" dirty="0"/>
                        <a:t>Design</a:t>
                      </a:r>
                    </a:p>
                    <a:p>
                      <a:pPr marL="0" indent="0">
                        <a:buFont typeface="Arial" panose="020B0604020202020204" pitchFamily="34" charset="0"/>
                        <a:buNone/>
                      </a:pPr>
                      <a:r>
                        <a:rPr lang="en-CA" sz="3400" b="0" dirty="0"/>
                        <a:t>Break students into groups</a:t>
                      </a:r>
                    </a:p>
                    <a:p>
                      <a:pPr marL="571500" indent="-571500">
                        <a:buFont typeface="Arial" panose="020B0604020202020204" pitchFamily="34" charset="0"/>
                        <a:buChar char="•"/>
                      </a:pPr>
                      <a:r>
                        <a:rPr lang="en-CA" sz="3400" b="0" dirty="0"/>
                        <a:t>Students use research to inform a design.</a:t>
                      </a:r>
                    </a:p>
                    <a:p>
                      <a:pPr marL="571500" indent="-571500">
                        <a:buFont typeface="Arial" panose="020B0604020202020204" pitchFamily="34" charset="0"/>
                        <a:buChar char="•"/>
                      </a:pPr>
                      <a:r>
                        <a:rPr lang="en-CA" sz="3400" b="0" dirty="0"/>
                        <a:t>Have them design their car.</a:t>
                      </a:r>
                    </a:p>
                  </a:txBody>
                  <a:tcPr/>
                </a:tc>
                <a:tc>
                  <a:txBody>
                    <a:bodyPr/>
                    <a:lstStyle/>
                    <a:p>
                      <a:r>
                        <a:rPr lang="en-CA" sz="3400" b="1" dirty="0"/>
                        <a:t>Build</a:t>
                      </a:r>
                    </a:p>
                    <a:p>
                      <a:r>
                        <a:rPr lang="en-CA" sz="3400" b="0" dirty="0"/>
                        <a:t>Break Students into their groups</a:t>
                      </a:r>
                    </a:p>
                    <a:p>
                      <a:pPr marL="571500" indent="-571500">
                        <a:buFont typeface="Arial" panose="020B0604020202020204" pitchFamily="34" charset="0"/>
                        <a:buChar char="•"/>
                      </a:pPr>
                      <a:r>
                        <a:rPr lang="en-CA" sz="3400" b="0" dirty="0"/>
                        <a:t>Build and test their designs.</a:t>
                      </a:r>
                    </a:p>
                    <a:p>
                      <a:pPr marL="571500" indent="-571500">
                        <a:buFont typeface="Arial" panose="020B0604020202020204" pitchFamily="34" charset="0"/>
                        <a:buChar char="•"/>
                      </a:pPr>
                      <a:r>
                        <a:rPr lang="en-CA" sz="3400" b="0" dirty="0"/>
                        <a:t>Have students test and take measurements of their designs and allow for changes</a:t>
                      </a:r>
                    </a:p>
                  </a:txBody>
                  <a:tcPr/>
                </a:tc>
                <a:tc>
                  <a:txBody>
                    <a:bodyPr/>
                    <a:lstStyle/>
                    <a:p>
                      <a:r>
                        <a:rPr lang="en-CA" sz="3400" b="1" dirty="0"/>
                        <a:t>Learn</a:t>
                      </a:r>
                    </a:p>
                    <a:p>
                      <a:r>
                        <a:rPr lang="en-CA" sz="3400" b="0" dirty="0"/>
                        <a:t>Break students into their groups</a:t>
                      </a:r>
                    </a:p>
                    <a:p>
                      <a:pPr marL="457200" indent="-457200">
                        <a:buFont typeface="Arial" panose="020B0604020202020204" pitchFamily="34" charset="0"/>
                        <a:buChar char="•"/>
                      </a:pPr>
                      <a:r>
                        <a:rPr lang="en-CA" sz="3400" b="0" dirty="0"/>
                        <a:t>Conduct the race with the students designs.</a:t>
                      </a:r>
                    </a:p>
                    <a:p>
                      <a:pPr marL="571500" indent="-571500">
                        <a:buFont typeface="Arial" panose="020B0604020202020204" pitchFamily="34" charset="0"/>
                        <a:buChar char="•"/>
                      </a:pPr>
                      <a:r>
                        <a:rPr lang="en-CA" sz="3400" b="0" dirty="0"/>
                        <a:t>Talk about the designs that worked best and how they may change things.</a:t>
                      </a:r>
                    </a:p>
                    <a:p>
                      <a:pPr marL="571500" indent="-571500">
                        <a:buFont typeface="Arial" panose="020B0604020202020204" pitchFamily="34" charset="0"/>
                        <a:buChar char="•"/>
                      </a:pPr>
                      <a:r>
                        <a:rPr lang="en-CA" sz="3400" b="0" dirty="0"/>
                        <a:t>Share designs and data.</a:t>
                      </a:r>
                    </a:p>
                    <a:p>
                      <a:pPr marL="571500" indent="-571500">
                        <a:buFont typeface="Arial" panose="020B0604020202020204" pitchFamily="34" charset="0"/>
                        <a:buChar char="•"/>
                      </a:pPr>
                      <a:endParaRPr lang="en-US" sz="3400" b="0" dirty="0"/>
                    </a:p>
                  </a:txBody>
                  <a:tcPr/>
                </a:tc>
                <a:tc>
                  <a:txBody>
                    <a:bodyPr/>
                    <a:lstStyle/>
                    <a:p>
                      <a:r>
                        <a:rPr lang="en-CA" sz="3400" b="1" dirty="0"/>
                        <a:t>Reflection</a:t>
                      </a:r>
                    </a:p>
                    <a:p>
                      <a:r>
                        <a:rPr lang="en-CA" sz="3400" b="0" dirty="0"/>
                        <a:t>Class Discussion</a:t>
                      </a:r>
                    </a:p>
                    <a:p>
                      <a:pPr marL="571500" indent="-571500">
                        <a:buFont typeface="Arial" panose="020B0604020202020204" pitchFamily="34" charset="0"/>
                        <a:buChar char="•"/>
                      </a:pPr>
                      <a:r>
                        <a:rPr lang="en-CA" sz="3400" b="0" dirty="0"/>
                        <a:t>Share Data and Design.</a:t>
                      </a:r>
                    </a:p>
                    <a:p>
                      <a:pPr marL="571500" indent="-571500">
                        <a:buFont typeface="Arial" panose="020B0604020202020204" pitchFamily="34" charset="0"/>
                        <a:buChar char="•"/>
                      </a:pPr>
                      <a:r>
                        <a:rPr lang="en-CA" sz="3400" b="0" dirty="0"/>
                        <a:t>Share what was learned.</a:t>
                      </a:r>
                    </a:p>
                    <a:p>
                      <a:pPr marL="571500" indent="-571500">
                        <a:buFont typeface="Arial" panose="020B0604020202020204" pitchFamily="34" charset="0"/>
                        <a:buChar char="•"/>
                      </a:pPr>
                      <a:r>
                        <a:rPr lang="en-CA" sz="3400" b="0" dirty="0"/>
                        <a:t>Assessment Ideas.</a:t>
                      </a:r>
                    </a:p>
                    <a:p>
                      <a:pPr marL="571500" indent="-571500">
                        <a:buFont typeface="Arial" panose="020B0604020202020204" pitchFamily="34" charset="0"/>
                        <a:buChar char="•"/>
                      </a:pPr>
                      <a:endParaRPr lang="en-CA" sz="3400" b="0" dirty="0"/>
                    </a:p>
                    <a:p>
                      <a:pPr marL="571500" indent="-571500">
                        <a:buFont typeface="Arial" panose="020B0604020202020204" pitchFamily="34" charset="0"/>
                        <a:buChar char="•"/>
                      </a:pPr>
                      <a:endParaRPr lang="en-US" sz="3400" b="0" dirty="0"/>
                    </a:p>
                  </a:txBody>
                  <a:tcPr/>
                </a:tc>
                <a:extLst>
                  <a:ext uri="{0D108BD9-81ED-4DB2-BD59-A6C34878D82A}">
                    <a16:rowId xmlns:a16="http://schemas.microsoft.com/office/drawing/2014/main" val="2875864660"/>
                  </a:ext>
                </a:extLst>
              </a:tr>
            </a:tbl>
          </a:graphicData>
        </a:graphic>
      </p:graphicFrame>
    </p:spTree>
    <p:extLst>
      <p:ext uri="{BB962C8B-B14F-4D97-AF65-F5344CB8AC3E}">
        <p14:creationId xmlns:p14="http://schemas.microsoft.com/office/powerpoint/2010/main" val="165641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For Best Results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15</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vert="horz" lIns="0" tIns="0" rIns="0" bIns="0" rtlCol="0" anchor="t">
            <a:noAutofit/>
          </a:bodyPr>
          <a:lstStyle/>
          <a:p>
            <a:pPr lvl="1"/>
            <a:r>
              <a:rPr lang="en-CA" dirty="0"/>
              <a:t>Make sure your materials are in a central location for students to easily obtain. </a:t>
            </a:r>
          </a:p>
          <a:p>
            <a:pPr lvl="1"/>
            <a:r>
              <a:rPr lang="en-CA" dirty="0"/>
              <a:t>Start small consider going through the design process with them as a sample, depending on your group or learner needs.</a:t>
            </a:r>
          </a:p>
          <a:p>
            <a:pPr lvl="1"/>
            <a:r>
              <a:rPr lang="en-CA" dirty="0"/>
              <a:t>Consider focusing on one variable while holding others constant.</a:t>
            </a:r>
          </a:p>
          <a:p>
            <a:pPr lvl="1"/>
            <a:r>
              <a:rPr lang="en-CA" dirty="0"/>
              <a:t>Make sure the challenge occurs on a sunny (preferably warm) day.</a:t>
            </a:r>
          </a:p>
          <a:p>
            <a:pPr lvl="1"/>
            <a:r>
              <a:rPr lang="en-CA" dirty="0"/>
              <a:t>Be sure to collect the materials for use with another class – so ask the students to handle with care.</a:t>
            </a:r>
          </a:p>
          <a:p>
            <a:endParaRPr lang="en-CA" dirty="0"/>
          </a:p>
          <a:p>
            <a:pPr marL="0" indent="0">
              <a:buNone/>
            </a:pPr>
            <a:endParaRPr lang="en-CA" dirty="0"/>
          </a:p>
        </p:txBody>
      </p:sp>
    </p:spTree>
    <p:extLst>
      <p:ext uri="{BB962C8B-B14F-4D97-AF65-F5344CB8AC3E}">
        <p14:creationId xmlns:p14="http://schemas.microsoft.com/office/powerpoint/2010/main" val="410852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Assessment</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16</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dirty="0"/>
              <a:t>Assessment can be done through the DBTL process through a rubric or checklist</a:t>
            </a:r>
          </a:p>
          <a:p>
            <a:pPr lvl="1"/>
            <a:r>
              <a:rPr lang="en-CA" dirty="0"/>
              <a:t>Formal Lab Report</a:t>
            </a:r>
          </a:p>
          <a:p>
            <a:pPr lvl="1"/>
            <a:r>
              <a:rPr lang="en-CA" dirty="0"/>
              <a:t>Essay on solar energy and renewable energy</a:t>
            </a:r>
          </a:p>
          <a:p>
            <a:pPr lvl="1"/>
            <a:r>
              <a:rPr lang="en-CA" dirty="0"/>
              <a:t>Class presentation on their results and why they choose their designs and how they improved over the process. </a:t>
            </a:r>
          </a:p>
          <a:p>
            <a:endParaRPr lang="en-CA" dirty="0"/>
          </a:p>
          <a:p>
            <a:endParaRPr lang="en-CA" dirty="0"/>
          </a:p>
        </p:txBody>
      </p:sp>
    </p:spTree>
    <p:extLst>
      <p:ext uri="{BB962C8B-B14F-4D97-AF65-F5344CB8AC3E}">
        <p14:creationId xmlns:p14="http://schemas.microsoft.com/office/powerpoint/2010/main" val="11740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86BB-105C-4EF1-8EE1-516CE7C089B1}"/>
              </a:ext>
            </a:extLst>
          </p:cNvPr>
          <p:cNvSpPr>
            <a:spLocks noGrp="1"/>
          </p:cNvSpPr>
          <p:nvPr>
            <p:ph type="title"/>
          </p:nvPr>
        </p:nvSpPr>
        <p:spPr>
          <a:xfrm>
            <a:off x="13066414" y="576856"/>
            <a:ext cx="10241280" cy="2011680"/>
          </a:xfrm>
        </p:spPr>
        <p:txBody>
          <a:bodyPr/>
          <a:lstStyle/>
          <a:p>
            <a:r>
              <a:rPr lang="en-CA" dirty="0"/>
              <a:t>Extension</a:t>
            </a:r>
          </a:p>
        </p:txBody>
      </p:sp>
      <p:sp>
        <p:nvSpPr>
          <p:cNvPr id="3" name="Footer Placeholder 2">
            <a:extLst>
              <a:ext uri="{FF2B5EF4-FFF2-40B4-BE49-F238E27FC236}">
                <a16:creationId xmlns:a16="http://schemas.microsoft.com/office/drawing/2014/main" id="{A19DA372-E032-4E35-BBC7-DD29FB829C91}"/>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082C51BB-E4D0-4C47-B6FF-2DE176F47FDF}"/>
              </a:ext>
            </a:extLst>
          </p:cNvPr>
          <p:cNvSpPr>
            <a:spLocks noGrp="1"/>
          </p:cNvSpPr>
          <p:nvPr>
            <p:ph type="sldNum" sz="quarter" idx="12"/>
          </p:nvPr>
        </p:nvSpPr>
        <p:spPr/>
        <p:txBody>
          <a:bodyPr/>
          <a:lstStyle/>
          <a:p>
            <a:pPr algn="l"/>
            <a:fld id="{2D2DCC53-359D-4AC0-B579-A2E51425B465}" type="slidenum">
              <a:rPr lang="en-CA" smtClean="0"/>
              <a:pPr algn="l"/>
              <a:t>17</a:t>
            </a:fld>
            <a:endParaRPr lang="en-CA" dirty="0"/>
          </a:p>
        </p:txBody>
      </p:sp>
      <p:sp>
        <p:nvSpPr>
          <p:cNvPr id="5" name="Text Placeholder 4">
            <a:extLst>
              <a:ext uri="{FF2B5EF4-FFF2-40B4-BE49-F238E27FC236}">
                <a16:creationId xmlns:a16="http://schemas.microsoft.com/office/drawing/2014/main" id="{1A75D238-2283-42D0-A25E-EF8B3BF8B01A}"/>
              </a:ext>
            </a:extLst>
          </p:cNvPr>
          <p:cNvSpPr>
            <a:spLocks noGrp="1"/>
          </p:cNvSpPr>
          <p:nvPr>
            <p:ph type="body" sz="quarter" idx="13"/>
          </p:nvPr>
        </p:nvSpPr>
        <p:spPr>
          <a:xfrm>
            <a:off x="13679786" y="3218130"/>
            <a:ext cx="8685292" cy="7696200"/>
          </a:xfrm>
        </p:spPr>
        <p:txBody>
          <a:bodyPr/>
          <a:lstStyle/>
          <a:p>
            <a:r>
              <a:rPr lang="en-CA" dirty="0"/>
              <a:t>Each kit has also been included with 1 additional solar panel – 2V, 400 mA for those students that want more of a challenge.</a:t>
            </a:r>
          </a:p>
        </p:txBody>
      </p:sp>
      <p:pic>
        <p:nvPicPr>
          <p:cNvPr id="12" name="Picture Placeholder 11" descr="A black rectangular object with red and black wires&#10;&#10;Description automatically generated">
            <a:extLst>
              <a:ext uri="{FF2B5EF4-FFF2-40B4-BE49-F238E27FC236}">
                <a16:creationId xmlns:a16="http://schemas.microsoft.com/office/drawing/2014/main" id="{5A7229DA-62AC-1DD3-982C-25669588392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553" r="11553"/>
          <a:stretch>
            <a:fillRect/>
          </a:stretch>
        </p:blipFill>
        <p:spPr>
          <a:xfrm rot="5400000">
            <a:off x="-153988" y="153988"/>
            <a:ext cx="12499976" cy="12192000"/>
          </a:xfrm>
        </p:spPr>
      </p:pic>
    </p:spTree>
    <p:extLst>
      <p:ext uri="{BB962C8B-B14F-4D97-AF65-F5344CB8AC3E}">
        <p14:creationId xmlns:p14="http://schemas.microsoft.com/office/powerpoint/2010/main" val="158436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Other Science 10 Resources on COE-Energy Website</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18</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US" sz="2800" dirty="0">
                <a:hlinkClick r:id="rId2"/>
              </a:rPr>
              <a:t>Horsepower Inquiry Activity Challange | Centre of Excellence for Energy (centresofexcellencenb.ca)</a:t>
            </a:r>
            <a:endParaRPr lang="en-US" sz="2800" dirty="0"/>
          </a:p>
          <a:p>
            <a:pPr lvl="1"/>
            <a:r>
              <a:rPr lang="en-US" sz="2800" dirty="0">
                <a:hlinkClick r:id="rId3"/>
              </a:rPr>
              <a:t>What is Energy? Lab Activity for Grade 10 Science | Centre of Excellence for Energy (centresofexcellencenb.ca)</a:t>
            </a:r>
            <a:endParaRPr lang="en-US" sz="2800" dirty="0"/>
          </a:p>
          <a:p>
            <a:pPr lvl="1"/>
            <a:r>
              <a:rPr lang="en-US" sz="2800" dirty="0">
                <a:hlinkClick r:id="rId4"/>
              </a:rPr>
              <a:t>Energy Content of a Dorito | Centre of Excellence for Energy (centresofexcellencenb.ca)</a:t>
            </a:r>
            <a:endParaRPr lang="en-US" sz="2800" dirty="0"/>
          </a:p>
          <a:p>
            <a:pPr lvl="1"/>
            <a:r>
              <a:rPr lang="en-US" sz="2800" dirty="0">
                <a:hlinkClick r:id="rId5"/>
              </a:rPr>
              <a:t>Wind Energy Challenge | Centre of Excellence for Energy (centresofexcellencenb.ca)</a:t>
            </a:r>
            <a:endParaRPr lang="en-US" sz="2800" dirty="0"/>
          </a:p>
          <a:p>
            <a:pPr lvl="1"/>
            <a:r>
              <a:rPr lang="en-US" sz="2800" dirty="0">
                <a:hlinkClick r:id="rId6"/>
              </a:rPr>
              <a:t>Science 10 Energy Unit Resources | Centre of Excellence for Energy (centresofexcellencenb.ca)</a:t>
            </a:r>
            <a:endParaRPr lang="en-US" sz="2800" dirty="0"/>
          </a:p>
          <a:p>
            <a:pPr lvl="1"/>
            <a:r>
              <a:rPr lang="en-US" sz="2800" dirty="0">
                <a:hlinkClick r:id="rId7"/>
              </a:rPr>
              <a:t>Baseload vs Peak Demand | Centre of Excellence for Energy (centresofexcellencenb.ca)</a:t>
            </a:r>
            <a:endParaRPr lang="en-US" sz="2800" dirty="0"/>
          </a:p>
          <a:p>
            <a:pPr lvl="1"/>
            <a:r>
              <a:rPr lang="en-US" sz="2800" dirty="0">
                <a:hlinkClick r:id="rId8"/>
              </a:rPr>
              <a:t>Build a Passive Solar Home | Centre of Excellence for Energy (centresofexcellencenb.ca)</a:t>
            </a:r>
            <a:endParaRPr lang="en-US" sz="2800" dirty="0"/>
          </a:p>
          <a:p>
            <a:pPr lvl="1"/>
            <a:r>
              <a:rPr lang="en-US" sz="2800" dirty="0">
                <a:hlinkClick r:id="rId9"/>
              </a:rPr>
              <a:t>Scrappy Circuits | Centre of Excellence for Energy (centresofexcellencenb.ca)</a:t>
            </a:r>
            <a:endParaRPr lang="en-US" sz="2800" dirty="0"/>
          </a:p>
          <a:p>
            <a:pPr lvl="1"/>
            <a:r>
              <a:rPr lang="en-US" sz="2800" dirty="0">
                <a:hlinkClick r:id="rId10"/>
              </a:rPr>
              <a:t>Build Your Own Hydroelectric Generator | Centre of Excellence for Energy (centresofexcellencenb.ca)</a:t>
            </a:r>
            <a:endParaRPr lang="en-US" sz="2800" dirty="0"/>
          </a:p>
          <a:p>
            <a:pPr lvl="1"/>
            <a:r>
              <a:rPr lang="en-US" sz="2800" dirty="0">
                <a:hlinkClick r:id="rId11"/>
              </a:rPr>
              <a:t>Exploring Canada’s Energy Future | Centre of Excellence for Energy (centresofexcellencenb.ca)</a:t>
            </a:r>
            <a:endParaRPr lang="en-US" sz="2800" dirty="0"/>
          </a:p>
          <a:p>
            <a:pPr lvl="1"/>
            <a:r>
              <a:rPr lang="en-US" sz="2800" dirty="0">
                <a:hlinkClick r:id="rId12"/>
              </a:rPr>
              <a:t>Mission Possible Energy Challenge | Centre of Excellence for Energy (centresofexcellencenb.ca)</a:t>
            </a:r>
            <a:endParaRPr lang="en-CA" sz="2800" dirty="0"/>
          </a:p>
        </p:txBody>
      </p:sp>
    </p:spTree>
    <p:extLst>
      <p:ext uri="{BB962C8B-B14F-4D97-AF65-F5344CB8AC3E}">
        <p14:creationId xmlns:p14="http://schemas.microsoft.com/office/powerpoint/2010/main" val="318259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88271-66ED-4696-971D-AE3AE059FEEE}"/>
              </a:ext>
            </a:extLst>
          </p:cNvPr>
          <p:cNvSpPr>
            <a:spLocks noGrp="1"/>
          </p:cNvSpPr>
          <p:nvPr>
            <p:ph type="body" sz="quarter" idx="13"/>
          </p:nvPr>
        </p:nvSpPr>
        <p:spPr/>
        <p:txBody>
          <a:bodyPr/>
          <a:lstStyle/>
          <a:p>
            <a:r>
              <a:rPr lang="en-CA" dirty="0"/>
              <a:t>Website: </a:t>
            </a:r>
            <a:r>
              <a:rPr lang="en-CA" dirty="0">
                <a:solidFill>
                  <a:srgbClr val="FF0000"/>
                </a:solidFill>
                <a:hlinkClick r:id="rId2">
                  <a:extLst>
                    <a:ext uri="{A12FA001-AC4F-418D-AE19-62706E023703}">
                      <ahyp:hlinkClr xmlns:ahyp="http://schemas.microsoft.com/office/drawing/2018/hyperlinkcolor" val="tx"/>
                    </a:ext>
                  </a:extLst>
                </a:hlinkClick>
              </a:rPr>
              <a:t>Centre of Excellence for Energy</a:t>
            </a:r>
            <a:endParaRPr lang="en-CA" dirty="0">
              <a:solidFill>
                <a:srgbClr val="FF0000"/>
              </a:solidFill>
            </a:endParaRPr>
          </a:p>
          <a:p>
            <a:r>
              <a:rPr lang="en-CA" dirty="0"/>
              <a:t>Email: </a:t>
            </a:r>
            <a:r>
              <a:rPr lang="en-CA" dirty="0">
                <a:solidFill>
                  <a:srgbClr val="FF0000"/>
                </a:solidFill>
                <a:hlinkClick r:id="rId3">
                  <a:extLst>
                    <a:ext uri="{A12FA001-AC4F-418D-AE19-62706E023703}">
                      <ahyp:hlinkClr xmlns:ahyp="http://schemas.microsoft.com/office/drawing/2018/hyperlinkcolor" val="tx"/>
                    </a:ext>
                  </a:extLst>
                </a:hlinkClick>
              </a:rPr>
              <a:t>warren.coombs@gnb.ca</a:t>
            </a:r>
            <a:endParaRPr lang="en-CA" dirty="0">
              <a:solidFill>
                <a:srgbClr val="FF0000"/>
              </a:solidFill>
            </a:endParaRPr>
          </a:p>
          <a:p>
            <a:endParaRPr lang="en-CA" dirty="0"/>
          </a:p>
        </p:txBody>
      </p:sp>
      <p:sp>
        <p:nvSpPr>
          <p:cNvPr id="3" name="Footer Placeholder 2">
            <a:extLst>
              <a:ext uri="{FF2B5EF4-FFF2-40B4-BE49-F238E27FC236}">
                <a16:creationId xmlns:a16="http://schemas.microsoft.com/office/drawing/2014/main" id="{A9E686F2-8006-47A4-BE11-E37E663E931D}"/>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12A0D97E-0EC4-434E-A5F5-16CFD23EE70A}"/>
              </a:ext>
            </a:extLst>
          </p:cNvPr>
          <p:cNvSpPr>
            <a:spLocks noGrp="1"/>
          </p:cNvSpPr>
          <p:nvPr>
            <p:ph type="sldNum" sz="quarter" idx="12"/>
          </p:nvPr>
        </p:nvSpPr>
        <p:spPr/>
        <p:txBody>
          <a:bodyPr/>
          <a:lstStyle/>
          <a:p>
            <a:pPr algn="l"/>
            <a:fld id="{2D2DCC53-359D-4AC0-B579-A2E51425B465}" type="slidenum">
              <a:rPr lang="en-CA" smtClean="0"/>
              <a:pPr algn="l"/>
              <a:t>19</a:t>
            </a:fld>
            <a:endParaRPr lang="en-CA" dirty="0"/>
          </a:p>
        </p:txBody>
      </p:sp>
      <p:sp>
        <p:nvSpPr>
          <p:cNvPr id="5" name="Title 4">
            <a:extLst>
              <a:ext uri="{FF2B5EF4-FFF2-40B4-BE49-F238E27FC236}">
                <a16:creationId xmlns:a16="http://schemas.microsoft.com/office/drawing/2014/main" id="{288E0545-8DCB-41CA-81AF-CEE823E8855A}"/>
              </a:ext>
            </a:extLst>
          </p:cNvPr>
          <p:cNvSpPr>
            <a:spLocks noGrp="1"/>
          </p:cNvSpPr>
          <p:nvPr>
            <p:ph type="title"/>
          </p:nvPr>
        </p:nvSpPr>
        <p:spPr/>
        <p:txBody>
          <a:bodyPr/>
          <a:lstStyle/>
          <a:p>
            <a:r>
              <a:rPr lang="en-CA" dirty="0"/>
              <a:t>Questions?</a:t>
            </a:r>
          </a:p>
        </p:txBody>
      </p:sp>
    </p:spTree>
    <p:extLst>
      <p:ext uri="{BB962C8B-B14F-4D97-AF65-F5344CB8AC3E}">
        <p14:creationId xmlns:p14="http://schemas.microsoft.com/office/powerpoint/2010/main" val="235602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Why Solar Kits?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2</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r>
              <a:rPr lang="en-CA" dirty="0"/>
              <a:t>Supports Inquiry Based Learning</a:t>
            </a:r>
          </a:p>
          <a:p>
            <a:r>
              <a:rPr lang="en-CA" dirty="0"/>
              <a:t>Hands on learning</a:t>
            </a:r>
          </a:p>
          <a:p>
            <a:r>
              <a:rPr lang="en-CA" dirty="0"/>
              <a:t>Can be adaptable to help students meet multiple achievement indicators as outlined in the New Holistic Curriculum</a:t>
            </a:r>
          </a:p>
          <a:p>
            <a:r>
              <a:rPr lang="en-CA" dirty="0"/>
              <a:t>Can be scaled up or down depending on instructional goals</a:t>
            </a:r>
          </a:p>
          <a:p>
            <a:r>
              <a:rPr lang="en-CA" dirty="0"/>
              <a:t>Ease of use </a:t>
            </a:r>
          </a:p>
          <a:p>
            <a:r>
              <a:rPr lang="en-CA" dirty="0"/>
              <a:t>Low prep burden</a:t>
            </a:r>
          </a:p>
          <a:p>
            <a:endParaRPr lang="en-CA" dirty="0"/>
          </a:p>
        </p:txBody>
      </p:sp>
    </p:spTree>
    <p:extLst>
      <p:ext uri="{BB962C8B-B14F-4D97-AF65-F5344CB8AC3E}">
        <p14:creationId xmlns:p14="http://schemas.microsoft.com/office/powerpoint/2010/main" val="946939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670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DA84-063A-413E-8281-71B8430B863D}"/>
              </a:ext>
            </a:extLst>
          </p:cNvPr>
          <p:cNvSpPr>
            <a:spLocks noGrp="1"/>
          </p:cNvSpPr>
          <p:nvPr>
            <p:ph type="title"/>
          </p:nvPr>
        </p:nvSpPr>
        <p:spPr/>
        <p:txBody>
          <a:bodyPr/>
          <a:lstStyle/>
          <a:p>
            <a:r>
              <a:rPr lang="en-CA" dirty="0"/>
              <a:t>The Solar Car Kits</a:t>
            </a:r>
          </a:p>
        </p:txBody>
      </p:sp>
      <p:sp>
        <p:nvSpPr>
          <p:cNvPr id="3" name="Footer Placeholder 2">
            <a:extLst>
              <a:ext uri="{FF2B5EF4-FFF2-40B4-BE49-F238E27FC236}">
                <a16:creationId xmlns:a16="http://schemas.microsoft.com/office/drawing/2014/main" id="{B3701C07-97FB-49F3-A700-83EFF10EF6E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BD9E0F45-C26D-496F-9B5A-3D219DB8D3C5}"/>
              </a:ext>
            </a:extLst>
          </p:cNvPr>
          <p:cNvSpPr>
            <a:spLocks noGrp="1"/>
          </p:cNvSpPr>
          <p:nvPr>
            <p:ph type="sldNum" sz="quarter" idx="12"/>
          </p:nvPr>
        </p:nvSpPr>
        <p:spPr/>
        <p:txBody>
          <a:bodyPr/>
          <a:lstStyle/>
          <a:p>
            <a:pPr algn="l"/>
            <a:fld id="{2D2DCC53-359D-4AC0-B579-A2E51425B465}" type="slidenum">
              <a:rPr lang="en-CA" smtClean="0"/>
              <a:pPr algn="l"/>
              <a:t>3</a:t>
            </a:fld>
            <a:endParaRPr lang="en-CA" dirty="0"/>
          </a:p>
        </p:txBody>
      </p:sp>
      <p:sp>
        <p:nvSpPr>
          <p:cNvPr id="5" name="Text Placeholder 4">
            <a:extLst>
              <a:ext uri="{FF2B5EF4-FFF2-40B4-BE49-F238E27FC236}">
                <a16:creationId xmlns:a16="http://schemas.microsoft.com/office/drawing/2014/main" id="{85B0EB86-0D01-4E1A-B466-22433C3653E7}"/>
              </a:ext>
            </a:extLst>
          </p:cNvPr>
          <p:cNvSpPr>
            <a:spLocks noGrp="1"/>
          </p:cNvSpPr>
          <p:nvPr>
            <p:ph type="body" sz="quarter" idx="13"/>
          </p:nvPr>
        </p:nvSpPr>
        <p:spPr/>
        <p:txBody>
          <a:bodyPr/>
          <a:lstStyle/>
          <a:p>
            <a:r>
              <a:rPr lang="en-CA" dirty="0"/>
              <a:t>Each School in Anglophone South will be supplied with two class Solar Car Kits</a:t>
            </a:r>
          </a:p>
          <a:p>
            <a:r>
              <a:rPr lang="en-CA" dirty="0"/>
              <a:t>Kits are created by Flynn Scientific</a:t>
            </a:r>
          </a:p>
          <a:p>
            <a:r>
              <a:rPr lang="en-CA" dirty="0"/>
              <a:t>Your Kit looks a little different than the picture (Yours has a stand made of friction fitted PVC and no gears)</a:t>
            </a:r>
          </a:p>
        </p:txBody>
      </p:sp>
      <p:pic>
        <p:nvPicPr>
          <p:cNvPr id="8" name="Picture Placeholder 7" descr="A small blue square object with wheels&#10;&#10;Description automatically generated with medium confidence">
            <a:extLst>
              <a:ext uri="{FF2B5EF4-FFF2-40B4-BE49-F238E27FC236}">
                <a16:creationId xmlns:a16="http://schemas.microsoft.com/office/drawing/2014/main" id="{C7BB613F-CBFD-B59B-08EB-8B8452AF288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96" b="696"/>
          <a:stretch>
            <a:fillRect/>
          </a:stretch>
        </p:blipFill>
        <p:spPr/>
      </p:pic>
    </p:spTree>
    <p:extLst>
      <p:ext uri="{BB962C8B-B14F-4D97-AF65-F5344CB8AC3E}">
        <p14:creationId xmlns:p14="http://schemas.microsoft.com/office/powerpoint/2010/main" val="1843943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4</a:t>
            </a:fld>
            <a:endParaRPr lang="en-CA" dirty="0"/>
          </a:p>
        </p:txBody>
      </p:sp>
      <p:graphicFrame>
        <p:nvGraphicFramePr>
          <p:cNvPr id="8" name="Table 8">
            <a:extLst>
              <a:ext uri="{FF2B5EF4-FFF2-40B4-BE49-F238E27FC236}">
                <a16:creationId xmlns:a16="http://schemas.microsoft.com/office/drawing/2014/main" id="{30D60C40-6D85-C8A2-3BF5-2DC3F60C7E79}"/>
              </a:ext>
            </a:extLst>
          </p:cNvPr>
          <p:cNvGraphicFramePr>
            <a:graphicFrameLocks noGrp="1"/>
          </p:cNvGraphicFramePr>
          <p:nvPr>
            <p:extLst>
              <p:ext uri="{D42A27DB-BD31-4B8C-83A1-F6EECF244321}">
                <p14:modId xmlns:p14="http://schemas.microsoft.com/office/powerpoint/2010/main" val="3727868926"/>
              </p:ext>
            </p:extLst>
          </p:nvPr>
        </p:nvGraphicFramePr>
        <p:xfrm>
          <a:off x="580572" y="437847"/>
          <a:ext cx="17193078" cy="11965420"/>
        </p:xfrm>
        <a:graphic>
          <a:graphicData uri="http://schemas.openxmlformats.org/drawingml/2006/table">
            <a:tbl>
              <a:tblPr firstRow="1" bandRow="1">
                <a:tableStyleId>{5C22544A-7EE6-4342-B048-85BDC9FD1C3A}</a:tableStyleId>
              </a:tblPr>
              <a:tblGrid>
                <a:gridCol w="8596539">
                  <a:extLst>
                    <a:ext uri="{9D8B030D-6E8A-4147-A177-3AD203B41FA5}">
                      <a16:colId xmlns:a16="http://schemas.microsoft.com/office/drawing/2014/main" val="3562006860"/>
                    </a:ext>
                  </a:extLst>
                </a:gridCol>
                <a:gridCol w="8596539">
                  <a:extLst>
                    <a:ext uri="{9D8B030D-6E8A-4147-A177-3AD203B41FA5}">
                      <a16:colId xmlns:a16="http://schemas.microsoft.com/office/drawing/2014/main" val="1338928939"/>
                    </a:ext>
                  </a:extLst>
                </a:gridCol>
              </a:tblGrid>
              <a:tr h="801699">
                <a:tc gridSpan="2">
                  <a:txBody>
                    <a:bodyPr/>
                    <a:lstStyle/>
                    <a:p>
                      <a:pPr algn="ctr"/>
                      <a:r>
                        <a:rPr lang="en-CA" dirty="0"/>
                        <a:t>Materials</a:t>
                      </a:r>
                    </a:p>
                  </a:txBody>
                  <a:tcPr marL="137160" marR="137160" marT="137160" marB="137160" anchor="ctr"/>
                </a:tc>
                <a:tc hMerge="1">
                  <a:txBody>
                    <a:bodyPr/>
                    <a:lstStyle/>
                    <a:p>
                      <a:r>
                        <a:rPr lang="en-CA" dirty="0"/>
                        <a:t>Consumable (can easily be r-</a:t>
                      </a:r>
                      <a:r>
                        <a:rPr lang="en-CA" dirty="0" err="1"/>
                        <a:t>epurchased</a:t>
                      </a:r>
                      <a:r>
                        <a:rPr lang="en-CA" dirty="0"/>
                        <a:t> from </a:t>
                      </a:r>
                      <a:r>
                        <a:rPr lang="en-CA" dirty="0" err="1"/>
                        <a:t>Veriner</a:t>
                      </a:r>
                      <a:r>
                        <a:rPr lang="en-CA" dirty="0"/>
                        <a:t> or a </a:t>
                      </a:r>
                      <a:r>
                        <a:rPr lang="en-CA" dirty="0" err="1"/>
                        <a:t>Hardwrae</a:t>
                      </a:r>
                      <a:r>
                        <a:rPr lang="en-CA" dirty="0"/>
                        <a:t> Store)</a:t>
                      </a:r>
                      <a:endParaRPr lang="en-US" dirty="0"/>
                    </a:p>
                  </a:txBody>
                  <a:tcPr/>
                </a:tc>
                <a:extLst>
                  <a:ext uri="{0D108BD9-81ED-4DB2-BD59-A6C34878D82A}">
                    <a16:rowId xmlns:a16="http://schemas.microsoft.com/office/drawing/2014/main" val="4099321633"/>
                  </a:ext>
                </a:extLst>
              </a:tr>
              <a:tr h="2736590">
                <a:tc>
                  <a:txBody>
                    <a:bodyPr/>
                    <a:lstStyle/>
                    <a:p>
                      <a:r>
                        <a:rPr lang="en-CA" dirty="0"/>
                        <a:t>8 x </a:t>
                      </a:r>
                      <a:r>
                        <a:rPr lang="en-CA" b="1" dirty="0"/>
                        <a:t>Cardboard Base, 4 ½” x 5 ½”</a:t>
                      </a:r>
                    </a:p>
                    <a:p>
                      <a:endParaRPr lang="en-CA" b="1" dirty="0"/>
                    </a:p>
                    <a:p>
                      <a:endParaRPr lang="en-CA" b="1" dirty="0"/>
                    </a:p>
                    <a:p>
                      <a:endParaRPr lang="en-US" b="1" dirty="0"/>
                    </a:p>
                  </a:txBody>
                  <a:tcPr/>
                </a:tc>
                <a:tc>
                  <a:txBody>
                    <a:bodyPr/>
                    <a:lstStyle/>
                    <a:p>
                      <a:r>
                        <a:rPr lang="en-CA" b="0" dirty="0"/>
                        <a:t>8 x </a:t>
                      </a:r>
                      <a:r>
                        <a:rPr lang="en-CA" b="1" dirty="0"/>
                        <a:t>Gears &amp; Wheels bag</a:t>
                      </a:r>
                    </a:p>
                  </a:txBody>
                  <a:tcPr/>
                </a:tc>
                <a:extLst>
                  <a:ext uri="{0D108BD9-81ED-4DB2-BD59-A6C34878D82A}">
                    <a16:rowId xmlns:a16="http://schemas.microsoft.com/office/drawing/2014/main" val="2979765831"/>
                  </a:ext>
                </a:extLst>
              </a:tr>
              <a:tr h="2761409">
                <a:tc>
                  <a:txBody>
                    <a:bodyPr/>
                    <a:lstStyle/>
                    <a:p>
                      <a:r>
                        <a:rPr lang="en-CA" dirty="0"/>
                        <a:t>4 x </a:t>
                      </a:r>
                      <a:r>
                        <a:rPr lang="en-CA" b="1" dirty="0"/>
                        <a:t>Long Straws</a:t>
                      </a:r>
                    </a:p>
                    <a:p>
                      <a:r>
                        <a:rPr lang="en-CA" b="1" dirty="0"/>
                        <a:t>(cut in ½)</a:t>
                      </a:r>
                    </a:p>
                    <a:p>
                      <a:endParaRPr lang="en-CA" b="1" dirty="0"/>
                    </a:p>
                    <a:p>
                      <a:endParaRPr lang="en-CA" b="1" dirty="0"/>
                    </a:p>
                    <a:p>
                      <a:endParaRPr lang="en-US" b="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0" dirty="0"/>
                        <a:t>3 x  </a:t>
                      </a:r>
                      <a:r>
                        <a:rPr lang="en-CA" b="1" dirty="0"/>
                        <a:t>Set Alligator Clips</a:t>
                      </a:r>
                      <a:endParaRPr lang="en-US" b="1" dirty="0"/>
                    </a:p>
                    <a:p>
                      <a:endParaRPr lang="en-US" dirty="0"/>
                    </a:p>
                  </a:txBody>
                  <a:tcPr/>
                </a:tc>
                <a:extLst>
                  <a:ext uri="{0D108BD9-81ED-4DB2-BD59-A6C34878D82A}">
                    <a16:rowId xmlns:a16="http://schemas.microsoft.com/office/drawing/2014/main" val="1119191928"/>
                  </a:ext>
                </a:extLst>
              </a:tr>
              <a:tr h="2736590">
                <a:tc>
                  <a:txBody>
                    <a:bodyPr/>
                    <a:lstStyle/>
                    <a:p>
                      <a:r>
                        <a:rPr lang="en-CA" dirty="0"/>
                        <a:t>8 x </a:t>
                      </a:r>
                      <a:r>
                        <a:rPr lang="en-CA" b="1" dirty="0"/>
                        <a:t>DC Motor with Wires</a:t>
                      </a:r>
                      <a:endParaRPr lang="en-CA" b="1" i="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0" dirty="0"/>
                        <a:t>8 x </a:t>
                      </a:r>
                      <a:r>
                        <a:rPr lang="en-CA" b="1" dirty="0"/>
                        <a:t>Solar Mini Panel </a:t>
                      </a:r>
                    </a:p>
                    <a:p>
                      <a:pPr marL="0" marR="0" lvl="0" indent="0" algn="l" defTabSz="1828800" rtl="0" eaLnBrk="1" fontAlgn="auto" latinLnBrk="0" hangingPunct="1">
                        <a:lnSpc>
                          <a:spcPct val="100000"/>
                        </a:lnSpc>
                        <a:spcBef>
                          <a:spcPts val="0"/>
                        </a:spcBef>
                        <a:spcAft>
                          <a:spcPts val="0"/>
                        </a:spcAft>
                        <a:buClrTx/>
                        <a:buSzTx/>
                        <a:buFontTx/>
                        <a:buNone/>
                        <a:tabLst/>
                        <a:defRPr/>
                      </a:pPr>
                      <a:r>
                        <a:rPr lang="en-CA" b="1" dirty="0"/>
                        <a:t>(1 V, 400 mA)</a:t>
                      </a:r>
                      <a:endParaRPr lang="en-US" b="1" dirty="0"/>
                    </a:p>
                    <a:p>
                      <a:endParaRPr lang="en-US" b="1" dirty="0"/>
                    </a:p>
                  </a:txBody>
                  <a:tcPr/>
                </a:tc>
                <a:extLst>
                  <a:ext uri="{0D108BD9-81ED-4DB2-BD59-A6C34878D82A}">
                    <a16:rowId xmlns:a16="http://schemas.microsoft.com/office/drawing/2014/main" val="780492378"/>
                  </a:ext>
                </a:extLst>
              </a:tr>
              <a:tr h="2761409">
                <a:tc>
                  <a:txBody>
                    <a:bodyPr/>
                    <a:lstStyle/>
                    <a:p>
                      <a:r>
                        <a:rPr lang="en-CA" dirty="0"/>
                        <a:t>1  x </a:t>
                      </a:r>
                      <a:r>
                        <a:rPr lang="en-CA" b="1" dirty="0"/>
                        <a:t>Solar Mini Panel</a:t>
                      </a:r>
                    </a:p>
                    <a:p>
                      <a:r>
                        <a:rPr lang="en-CA" b="1" dirty="0"/>
                        <a:t>(2 V, 400 mA)</a:t>
                      </a:r>
                    </a:p>
                    <a:p>
                      <a:endParaRPr lang="en-US" b="1" dirty="0"/>
                    </a:p>
                    <a:p>
                      <a:endParaRPr lang="en-US" b="1" dirty="0"/>
                    </a:p>
                    <a:p>
                      <a:endParaRPr lang="en-US" b="1" dirty="0"/>
                    </a:p>
                  </a:txBody>
                  <a:tcPr/>
                </a:tc>
                <a:tc>
                  <a:txBody>
                    <a:bodyPr/>
                    <a:lstStyle/>
                    <a:p>
                      <a:r>
                        <a:rPr lang="en-CA" b="0" dirty="0"/>
                        <a:t>1 x </a:t>
                      </a:r>
                      <a:r>
                        <a:rPr lang="en-CA" b="1" dirty="0"/>
                        <a:t>Instructional </a:t>
                      </a:r>
                    </a:p>
                    <a:p>
                      <a:r>
                        <a:rPr lang="en-CA" b="1" dirty="0"/>
                        <a:t>Documents</a:t>
                      </a:r>
                      <a:endParaRPr lang="en-US" b="1" dirty="0"/>
                    </a:p>
                  </a:txBody>
                  <a:tcPr/>
                </a:tc>
                <a:extLst>
                  <a:ext uri="{0D108BD9-81ED-4DB2-BD59-A6C34878D82A}">
                    <a16:rowId xmlns:a16="http://schemas.microsoft.com/office/drawing/2014/main" val="1985170627"/>
                  </a:ext>
                </a:extLst>
              </a:tr>
            </a:tbl>
          </a:graphicData>
        </a:graphic>
      </p:graphicFrame>
      <p:pic>
        <p:nvPicPr>
          <p:cNvPr id="2" name="Picture 1">
            <a:extLst>
              <a:ext uri="{FF2B5EF4-FFF2-40B4-BE49-F238E27FC236}">
                <a16:creationId xmlns:a16="http://schemas.microsoft.com/office/drawing/2014/main" id="{A9512B12-64FB-EB67-7A26-640C2C66E16E}"/>
              </a:ext>
            </a:extLst>
          </p:cNvPr>
          <p:cNvPicPr>
            <a:picLocks noChangeAspect="1"/>
          </p:cNvPicPr>
          <p:nvPr/>
        </p:nvPicPr>
        <p:blipFill>
          <a:blip r:embed="rId2"/>
          <a:stretch>
            <a:fillRect/>
          </a:stretch>
        </p:blipFill>
        <p:spPr>
          <a:xfrm>
            <a:off x="14804572" y="4490863"/>
            <a:ext cx="1646435" cy="1977983"/>
          </a:xfrm>
          <a:prstGeom prst="rect">
            <a:avLst/>
          </a:prstGeom>
        </p:spPr>
      </p:pic>
      <p:pic>
        <p:nvPicPr>
          <p:cNvPr id="7" name="Picture 6">
            <a:extLst>
              <a:ext uri="{FF2B5EF4-FFF2-40B4-BE49-F238E27FC236}">
                <a16:creationId xmlns:a16="http://schemas.microsoft.com/office/drawing/2014/main" id="{D6D9BE7A-0ACD-A7C5-D86B-36482E86D626}"/>
              </a:ext>
            </a:extLst>
          </p:cNvPr>
          <p:cNvPicPr>
            <a:picLocks noChangeAspect="1"/>
          </p:cNvPicPr>
          <p:nvPr/>
        </p:nvPicPr>
        <p:blipFill>
          <a:blip r:embed="rId3"/>
          <a:stretch>
            <a:fillRect/>
          </a:stretch>
        </p:blipFill>
        <p:spPr>
          <a:xfrm>
            <a:off x="6263071" y="2132532"/>
            <a:ext cx="2295845" cy="1648055"/>
          </a:xfrm>
          <a:prstGeom prst="rect">
            <a:avLst/>
          </a:prstGeom>
        </p:spPr>
      </p:pic>
      <p:pic>
        <p:nvPicPr>
          <p:cNvPr id="14" name="Picture 13">
            <a:extLst>
              <a:ext uri="{FF2B5EF4-FFF2-40B4-BE49-F238E27FC236}">
                <a16:creationId xmlns:a16="http://schemas.microsoft.com/office/drawing/2014/main" id="{692DBF22-6116-7E7B-9BDF-4533394D866E}"/>
              </a:ext>
            </a:extLst>
          </p:cNvPr>
          <p:cNvPicPr>
            <a:picLocks noChangeAspect="1"/>
          </p:cNvPicPr>
          <p:nvPr/>
        </p:nvPicPr>
        <p:blipFill>
          <a:blip r:embed="rId4"/>
          <a:stretch>
            <a:fillRect/>
          </a:stretch>
        </p:blipFill>
        <p:spPr>
          <a:xfrm>
            <a:off x="13914387" y="1664404"/>
            <a:ext cx="3190807" cy="2116183"/>
          </a:xfrm>
          <a:prstGeom prst="rect">
            <a:avLst/>
          </a:prstGeom>
        </p:spPr>
      </p:pic>
      <p:pic>
        <p:nvPicPr>
          <p:cNvPr id="18" name="Picture 17" descr="A group of red straws&#10;&#10;Description automatically generated">
            <a:extLst>
              <a:ext uri="{FF2B5EF4-FFF2-40B4-BE49-F238E27FC236}">
                <a16:creationId xmlns:a16="http://schemas.microsoft.com/office/drawing/2014/main" id="{AE4DFC0B-6B23-188F-2B29-70934253F020}"/>
              </a:ext>
            </a:extLst>
          </p:cNvPr>
          <p:cNvPicPr>
            <a:picLocks noChangeAspect="1"/>
          </p:cNvPicPr>
          <p:nvPr/>
        </p:nvPicPr>
        <p:blipFill>
          <a:blip r:embed="rId5"/>
          <a:stretch>
            <a:fillRect/>
          </a:stretch>
        </p:blipFill>
        <p:spPr>
          <a:xfrm>
            <a:off x="6263071" y="4593356"/>
            <a:ext cx="2140759" cy="2116183"/>
          </a:xfrm>
          <a:prstGeom prst="rect">
            <a:avLst/>
          </a:prstGeom>
        </p:spPr>
      </p:pic>
      <p:pic>
        <p:nvPicPr>
          <p:cNvPr id="20" name="Picture 19">
            <a:extLst>
              <a:ext uri="{FF2B5EF4-FFF2-40B4-BE49-F238E27FC236}">
                <a16:creationId xmlns:a16="http://schemas.microsoft.com/office/drawing/2014/main" id="{4ABBA10D-29F7-B5B4-E45F-7EC75CA93821}"/>
              </a:ext>
            </a:extLst>
          </p:cNvPr>
          <p:cNvPicPr>
            <a:picLocks noChangeAspect="1"/>
          </p:cNvPicPr>
          <p:nvPr/>
        </p:nvPicPr>
        <p:blipFill>
          <a:blip r:embed="rId6"/>
          <a:stretch>
            <a:fillRect/>
          </a:stretch>
        </p:blipFill>
        <p:spPr>
          <a:xfrm>
            <a:off x="5756842" y="7006462"/>
            <a:ext cx="3153215" cy="2353003"/>
          </a:xfrm>
          <a:prstGeom prst="rect">
            <a:avLst/>
          </a:prstGeom>
        </p:spPr>
      </p:pic>
      <p:pic>
        <p:nvPicPr>
          <p:cNvPr id="22" name="Picture 21">
            <a:extLst>
              <a:ext uri="{FF2B5EF4-FFF2-40B4-BE49-F238E27FC236}">
                <a16:creationId xmlns:a16="http://schemas.microsoft.com/office/drawing/2014/main" id="{126C4150-61BD-030F-172E-4A456E7C7C12}"/>
              </a:ext>
            </a:extLst>
          </p:cNvPr>
          <p:cNvPicPr>
            <a:picLocks noChangeAspect="1"/>
          </p:cNvPicPr>
          <p:nvPr/>
        </p:nvPicPr>
        <p:blipFill>
          <a:blip r:embed="rId7"/>
          <a:stretch>
            <a:fillRect/>
          </a:stretch>
        </p:blipFill>
        <p:spPr>
          <a:xfrm>
            <a:off x="14291978" y="6998202"/>
            <a:ext cx="2671621" cy="2437854"/>
          </a:xfrm>
          <a:prstGeom prst="rect">
            <a:avLst/>
          </a:prstGeom>
        </p:spPr>
      </p:pic>
      <p:pic>
        <p:nvPicPr>
          <p:cNvPr id="24" name="Picture 23">
            <a:extLst>
              <a:ext uri="{FF2B5EF4-FFF2-40B4-BE49-F238E27FC236}">
                <a16:creationId xmlns:a16="http://schemas.microsoft.com/office/drawing/2014/main" id="{3C6AF81A-4C4D-E113-A9BC-135B99CD8A20}"/>
              </a:ext>
            </a:extLst>
          </p:cNvPr>
          <p:cNvPicPr>
            <a:picLocks noChangeAspect="1"/>
          </p:cNvPicPr>
          <p:nvPr/>
        </p:nvPicPr>
        <p:blipFill>
          <a:blip r:embed="rId8"/>
          <a:stretch>
            <a:fillRect/>
          </a:stretch>
        </p:blipFill>
        <p:spPr>
          <a:xfrm rot="5400000">
            <a:off x="6298851" y="9638635"/>
            <a:ext cx="2224283" cy="2817842"/>
          </a:xfrm>
          <a:prstGeom prst="rect">
            <a:avLst/>
          </a:prstGeom>
        </p:spPr>
      </p:pic>
      <p:pic>
        <p:nvPicPr>
          <p:cNvPr id="26" name="Picture 25">
            <a:extLst>
              <a:ext uri="{FF2B5EF4-FFF2-40B4-BE49-F238E27FC236}">
                <a16:creationId xmlns:a16="http://schemas.microsoft.com/office/drawing/2014/main" id="{0BA6E5F5-9D9E-DE72-3F66-9773670A9296}"/>
              </a:ext>
            </a:extLst>
          </p:cNvPr>
          <p:cNvPicPr>
            <a:picLocks noChangeAspect="1"/>
          </p:cNvPicPr>
          <p:nvPr/>
        </p:nvPicPr>
        <p:blipFill>
          <a:blip r:embed="rId9"/>
          <a:stretch>
            <a:fillRect/>
          </a:stretch>
        </p:blipFill>
        <p:spPr>
          <a:xfrm>
            <a:off x="13435862" y="9704629"/>
            <a:ext cx="4132905" cy="2455069"/>
          </a:xfrm>
          <a:prstGeom prst="rect">
            <a:avLst/>
          </a:prstGeom>
        </p:spPr>
      </p:pic>
    </p:spTree>
    <p:extLst>
      <p:ext uri="{BB962C8B-B14F-4D97-AF65-F5344CB8AC3E}">
        <p14:creationId xmlns:p14="http://schemas.microsoft.com/office/powerpoint/2010/main" val="600713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5</a:t>
            </a:fld>
            <a:endParaRPr lang="en-CA" dirty="0"/>
          </a:p>
        </p:txBody>
      </p:sp>
      <p:graphicFrame>
        <p:nvGraphicFramePr>
          <p:cNvPr id="8" name="Table 8">
            <a:extLst>
              <a:ext uri="{FF2B5EF4-FFF2-40B4-BE49-F238E27FC236}">
                <a16:creationId xmlns:a16="http://schemas.microsoft.com/office/drawing/2014/main" id="{30D60C40-6D85-C8A2-3BF5-2DC3F60C7E79}"/>
              </a:ext>
            </a:extLst>
          </p:cNvPr>
          <p:cNvGraphicFramePr>
            <a:graphicFrameLocks noGrp="1"/>
          </p:cNvGraphicFramePr>
          <p:nvPr>
            <p:extLst>
              <p:ext uri="{D42A27DB-BD31-4B8C-83A1-F6EECF244321}">
                <p14:modId xmlns:p14="http://schemas.microsoft.com/office/powerpoint/2010/main" val="1253396162"/>
              </p:ext>
            </p:extLst>
          </p:nvPr>
        </p:nvGraphicFramePr>
        <p:xfrm>
          <a:off x="650911" y="842292"/>
          <a:ext cx="17193078" cy="10565615"/>
        </p:xfrm>
        <a:graphic>
          <a:graphicData uri="http://schemas.openxmlformats.org/drawingml/2006/table">
            <a:tbl>
              <a:tblPr firstRow="1" bandRow="1">
                <a:tableStyleId>{5C22544A-7EE6-4342-B048-85BDC9FD1C3A}</a:tableStyleId>
              </a:tblPr>
              <a:tblGrid>
                <a:gridCol w="8596539">
                  <a:extLst>
                    <a:ext uri="{9D8B030D-6E8A-4147-A177-3AD203B41FA5}">
                      <a16:colId xmlns:a16="http://schemas.microsoft.com/office/drawing/2014/main" val="3562006860"/>
                    </a:ext>
                  </a:extLst>
                </a:gridCol>
                <a:gridCol w="8596539">
                  <a:extLst>
                    <a:ext uri="{9D8B030D-6E8A-4147-A177-3AD203B41FA5}">
                      <a16:colId xmlns:a16="http://schemas.microsoft.com/office/drawing/2014/main" val="1338928939"/>
                    </a:ext>
                  </a:extLst>
                </a:gridCol>
              </a:tblGrid>
              <a:tr h="854787">
                <a:tc gridSpan="2">
                  <a:txBody>
                    <a:bodyPr/>
                    <a:lstStyle/>
                    <a:p>
                      <a:pPr algn="ctr"/>
                      <a:r>
                        <a:rPr lang="en-CA" dirty="0"/>
                        <a:t>Classroom Materials (Not Included)</a:t>
                      </a:r>
                    </a:p>
                  </a:txBody>
                  <a:tcPr marL="137160" marR="137160" marT="137160" marB="137160" anchor="ctr"/>
                </a:tc>
                <a:tc hMerge="1">
                  <a:txBody>
                    <a:bodyPr/>
                    <a:lstStyle/>
                    <a:p>
                      <a:endParaRPr lang="en-US" dirty="0"/>
                    </a:p>
                  </a:txBody>
                  <a:tcPr marL="137160" marR="137160" marT="137160" marB="137160" anchor="ctr"/>
                </a:tc>
                <a:extLst>
                  <a:ext uri="{0D108BD9-81ED-4DB2-BD59-A6C34878D82A}">
                    <a16:rowId xmlns:a16="http://schemas.microsoft.com/office/drawing/2014/main" val="4099321633"/>
                  </a:ext>
                </a:extLst>
              </a:tr>
              <a:tr h="2944268">
                <a:tc>
                  <a:txBody>
                    <a:bodyPr/>
                    <a:lstStyle/>
                    <a:p>
                      <a:r>
                        <a:rPr lang="en-CA" b="1" dirty="0"/>
                        <a:t>Scissors</a:t>
                      </a:r>
                    </a:p>
                    <a:p>
                      <a:endParaRPr lang="en-CA" b="1" dirty="0"/>
                    </a:p>
                    <a:p>
                      <a:endParaRPr lang="en-CA" b="1" dirty="0"/>
                    </a:p>
                    <a:p>
                      <a:endParaRPr lang="en-US" b="1" dirty="0"/>
                    </a:p>
                    <a:p>
                      <a:endParaRPr lang="en-US" b="1" dirty="0"/>
                    </a:p>
                    <a:p>
                      <a:endParaRPr lang="en-US" b="1" dirty="0"/>
                    </a:p>
                  </a:txBody>
                  <a:tcPr/>
                </a:tc>
                <a:tc>
                  <a:txBody>
                    <a:bodyPr/>
                    <a:lstStyle/>
                    <a:p>
                      <a:r>
                        <a:rPr lang="en-CA" b="1" dirty="0"/>
                        <a:t>Other Construction Materials</a:t>
                      </a:r>
                    </a:p>
                  </a:txBody>
                  <a:tcPr/>
                </a:tc>
                <a:extLst>
                  <a:ext uri="{0D108BD9-81ED-4DB2-BD59-A6C34878D82A}">
                    <a16:rowId xmlns:a16="http://schemas.microsoft.com/office/drawing/2014/main" val="2979765831"/>
                  </a:ext>
                </a:extLst>
              </a:tr>
              <a:tr h="2944268">
                <a:tc>
                  <a:txBody>
                    <a:bodyPr/>
                    <a:lstStyle/>
                    <a:p>
                      <a:r>
                        <a:rPr lang="en-CA" b="1" dirty="0"/>
                        <a:t>Glue / Tape</a:t>
                      </a:r>
                    </a:p>
                    <a:p>
                      <a:endParaRPr lang="en-CA" b="1" dirty="0"/>
                    </a:p>
                    <a:p>
                      <a:endParaRPr lang="en-CA" b="1" dirty="0"/>
                    </a:p>
                    <a:p>
                      <a:endParaRPr lang="en-CA" b="1" dirty="0"/>
                    </a:p>
                    <a:p>
                      <a:endParaRPr lang="en-US" b="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1" dirty="0"/>
                        <a:t>Box Board / Car Stock</a:t>
                      </a:r>
                    </a:p>
                    <a:p>
                      <a:endParaRPr lang="en-US" b="1" dirty="0"/>
                    </a:p>
                  </a:txBody>
                  <a:tcPr/>
                </a:tc>
                <a:extLst>
                  <a:ext uri="{0D108BD9-81ED-4DB2-BD59-A6C34878D82A}">
                    <a16:rowId xmlns:a16="http://schemas.microsoft.com/office/drawing/2014/main" val="1119191928"/>
                  </a:ext>
                </a:extLst>
              </a:tr>
              <a:tr h="2944268">
                <a:tc>
                  <a:txBody>
                    <a:bodyPr/>
                    <a:lstStyle/>
                    <a:p>
                      <a:r>
                        <a:rPr lang="en-CA" b="1" dirty="0"/>
                        <a:t>Ruler</a:t>
                      </a:r>
                    </a:p>
                    <a:p>
                      <a:endParaRPr lang="en-CA" b="1" i="1" dirty="0"/>
                    </a:p>
                    <a:p>
                      <a:endParaRPr lang="en-CA" b="1" i="1" dirty="0"/>
                    </a:p>
                    <a:p>
                      <a:endParaRPr lang="en-CA" b="1" i="1" dirty="0"/>
                    </a:p>
                    <a:p>
                      <a:endParaRPr lang="en-CA" b="1" i="1" dirty="0"/>
                    </a:p>
                    <a:p>
                      <a:endParaRPr lang="en-CA" b="1" i="1" dirty="0"/>
                    </a:p>
                  </a:txBody>
                  <a:tcPr/>
                </a:tc>
                <a:tc>
                  <a:txBody>
                    <a:bodyPr/>
                    <a:lstStyle/>
                    <a:p>
                      <a:r>
                        <a:rPr lang="en-CA" b="1" dirty="0"/>
                        <a:t>Stop-Watch</a:t>
                      </a:r>
                      <a:endParaRPr lang="en-US" b="1" dirty="0"/>
                    </a:p>
                  </a:txBody>
                  <a:tcPr/>
                </a:tc>
                <a:extLst>
                  <a:ext uri="{0D108BD9-81ED-4DB2-BD59-A6C34878D82A}">
                    <a16:rowId xmlns:a16="http://schemas.microsoft.com/office/drawing/2014/main" val="780492378"/>
                  </a:ext>
                </a:extLst>
              </a:tr>
            </a:tbl>
          </a:graphicData>
        </a:graphic>
      </p:graphicFrame>
      <p:pic>
        <p:nvPicPr>
          <p:cNvPr id="5" name="Picture 4">
            <a:extLst>
              <a:ext uri="{FF2B5EF4-FFF2-40B4-BE49-F238E27FC236}">
                <a16:creationId xmlns:a16="http://schemas.microsoft.com/office/drawing/2014/main" id="{64A739D2-F710-0BAF-6488-FE48FAE47B0C}"/>
              </a:ext>
            </a:extLst>
          </p:cNvPr>
          <p:cNvPicPr>
            <a:picLocks noChangeAspect="1"/>
          </p:cNvPicPr>
          <p:nvPr/>
        </p:nvPicPr>
        <p:blipFill>
          <a:blip r:embed="rId2"/>
          <a:stretch>
            <a:fillRect/>
          </a:stretch>
        </p:blipFill>
        <p:spPr>
          <a:xfrm>
            <a:off x="13783769" y="2426307"/>
            <a:ext cx="3238138" cy="2101082"/>
          </a:xfrm>
          <a:prstGeom prst="rect">
            <a:avLst/>
          </a:prstGeom>
        </p:spPr>
      </p:pic>
      <p:pic>
        <p:nvPicPr>
          <p:cNvPr id="7" name="Picture 6">
            <a:extLst>
              <a:ext uri="{FF2B5EF4-FFF2-40B4-BE49-F238E27FC236}">
                <a16:creationId xmlns:a16="http://schemas.microsoft.com/office/drawing/2014/main" id="{0EE798F6-5718-F071-F685-7661E6178BEB}"/>
              </a:ext>
            </a:extLst>
          </p:cNvPr>
          <p:cNvPicPr>
            <a:picLocks noChangeAspect="1"/>
          </p:cNvPicPr>
          <p:nvPr/>
        </p:nvPicPr>
        <p:blipFill>
          <a:blip r:embed="rId3"/>
          <a:stretch>
            <a:fillRect/>
          </a:stretch>
        </p:blipFill>
        <p:spPr>
          <a:xfrm>
            <a:off x="5188190" y="1881034"/>
            <a:ext cx="2847980" cy="2932996"/>
          </a:xfrm>
          <a:prstGeom prst="rect">
            <a:avLst/>
          </a:prstGeom>
        </p:spPr>
      </p:pic>
      <p:pic>
        <p:nvPicPr>
          <p:cNvPr id="12" name="Picture 11">
            <a:extLst>
              <a:ext uri="{FF2B5EF4-FFF2-40B4-BE49-F238E27FC236}">
                <a16:creationId xmlns:a16="http://schemas.microsoft.com/office/drawing/2014/main" id="{1A96559B-579D-7EC5-79AD-13A9F24E66D8}"/>
              </a:ext>
            </a:extLst>
          </p:cNvPr>
          <p:cNvPicPr>
            <a:picLocks noChangeAspect="1"/>
          </p:cNvPicPr>
          <p:nvPr/>
        </p:nvPicPr>
        <p:blipFill>
          <a:blip r:embed="rId4"/>
          <a:stretch>
            <a:fillRect/>
          </a:stretch>
        </p:blipFill>
        <p:spPr>
          <a:xfrm>
            <a:off x="6807879" y="5166042"/>
            <a:ext cx="1451177" cy="2706251"/>
          </a:xfrm>
          <a:prstGeom prst="rect">
            <a:avLst/>
          </a:prstGeom>
        </p:spPr>
      </p:pic>
      <p:pic>
        <p:nvPicPr>
          <p:cNvPr id="16" name="Picture 15">
            <a:extLst>
              <a:ext uri="{FF2B5EF4-FFF2-40B4-BE49-F238E27FC236}">
                <a16:creationId xmlns:a16="http://schemas.microsoft.com/office/drawing/2014/main" id="{6E0C2437-4936-2FA4-A58F-2FD0810B6B65}"/>
              </a:ext>
            </a:extLst>
          </p:cNvPr>
          <p:cNvPicPr>
            <a:picLocks noChangeAspect="1"/>
          </p:cNvPicPr>
          <p:nvPr/>
        </p:nvPicPr>
        <p:blipFill>
          <a:blip r:embed="rId5"/>
          <a:stretch>
            <a:fillRect/>
          </a:stretch>
        </p:blipFill>
        <p:spPr>
          <a:xfrm>
            <a:off x="4307491" y="5333009"/>
            <a:ext cx="2074083" cy="2372316"/>
          </a:xfrm>
          <a:prstGeom prst="rect">
            <a:avLst/>
          </a:prstGeom>
        </p:spPr>
      </p:pic>
      <p:pic>
        <p:nvPicPr>
          <p:cNvPr id="1026" name="Picture 2" descr="New Uses For An Old Reliable: 17 Ways To Upcycle Cardboard Boxes ...">
            <a:extLst>
              <a:ext uri="{FF2B5EF4-FFF2-40B4-BE49-F238E27FC236}">
                <a16:creationId xmlns:a16="http://schemas.microsoft.com/office/drawing/2014/main" id="{E7B6F4C7-610F-4870-E143-5293784DAE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83769" y="5322610"/>
            <a:ext cx="3916416" cy="23827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D3A91F-69BD-CC42-3270-3CC5790FDAC8}"/>
              </a:ext>
            </a:extLst>
          </p:cNvPr>
          <p:cNvPicPr>
            <a:picLocks noChangeAspect="1"/>
          </p:cNvPicPr>
          <p:nvPr/>
        </p:nvPicPr>
        <p:blipFill>
          <a:blip r:embed="rId7"/>
          <a:stretch>
            <a:fillRect/>
          </a:stretch>
        </p:blipFill>
        <p:spPr>
          <a:xfrm>
            <a:off x="4287850" y="8468999"/>
            <a:ext cx="3943316" cy="2566460"/>
          </a:xfrm>
          <a:prstGeom prst="rect">
            <a:avLst/>
          </a:prstGeom>
        </p:spPr>
      </p:pic>
      <p:pic>
        <p:nvPicPr>
          <p:cNvPr id="10" name="Picture 9">
            <a:extLst>
              <a:ext uri="{FF2B5EF4-FFF2-40B4-BE49-F238E27FC236}">
                <a16:creationId xmlns:a16="http://schemas.microsoft.com/office/drawing/2014/main" id="{767898EB-6984-1EF3-F599-B1CE23A89778}"/>
              </a:ext>
            </a:extLst>
          </p:cNvPr>
          <p:cNvPicPr>
            <a:picLocks noChangeAspect="1"/>
          </p:cNvPicPr>
          <p:nvPr/>
        </p:nvPicPr>
        <p:blipFill>
          <a:blip r:embed="rId8"/>
          <a:stretch>
            <a:fillRect/>
          </a:stretch>
        </p:blipFill>
        <p:spPr>
          <a:xfrm>
            <a:off x="14088291" y="8359040"/>
            <a:ext cx="2771503" cy="2786377"/>
          </a:xfrm>
          <a:prstGeom prst="rect">
            <a:avLst/>
          </a:prstGeom>
        </p:spPr>
      </p:pic>
    </p:spTree>
    <p:extLst>
      <p:ext uri="{BB962C8B-B14F-4D97-AF65-F5344CB8AC3E}">
        <p14:creationId xmlns:p14="http://schemas.microsoft.com/office/powerpoint/2010/main" val="287176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6</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r>
              <a:rPr lang="en-CA" dirty="0"/>
              <a:t>Curricular Alignment</a:t>
            </a:r>
          </a:p>
        </p:txBody>
      </p:sp>
    </p:spTree>
    <p:extLst>
      <p:ext uri="{BB962C8B-B14F-4D97-AF65-F5344CB8AC3E}">
        <p14:creationId xmlns:p14="http://schemas.microsoft.com/office/powerpoint/2010/main" val="2782154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Grade 10 Science</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7</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dirty="0"/>
              <a:t>Strand: Scientific Literacy - Big Idea: Investigation </a:t>
            </a:r>
          </a:p>
          <a:p>
            <a:pPr lvl="2"/>
            <a:r>
              <a:rPr lang="en-CA" dirty="0"/>
              <a:t>Skill Descriptor: </a:t>
            </a:r>
            <a:r>
              <a:rPr lang="en-US" b="0" i="0" dirty="0">
                <a:solidFill>
                  <a:srgbClr val="000000"/>
                </a:solidFill>
                <a:effectLst/>
                <a:latin typeface="Open Sans" pitchFamily="2" charset="0"/>
              </a:rPr>
              <a:t>Examine questions about relationships between and among observable variables to plan </a:t>
            </a:r>
            <a:r>
              <a:rPr lang="en-US" b="0" i="0" u="sng" dirty="0">
                <a:solidFill>
                  <a:srgbClr val="005389"/>
                </a:solidFill>
                <a:effectLst/>
                <a:latin typeface="Open Sans" pitchFamily="2" charset="0"/>
              </a:rPr>
              <a:t>investigations.</a:t>
            </a:r>
          </a:p>
          <a:p>
            <a:pPr lvl="1"/>
            <a:r>
              <a:rPr lang="en-CA" dirty="0"/>
              <a:t>Strand: Scientific Literacy - Big Idea: Investigation </a:t>
            </a:r>
          </a:p>
          <a:p>
            <a:pPr lvl="2"/>
            <a:r>
              <a:rPr lang="en-CA" dirty="0"/>
              <a:t>Skill Descriptor: </a:t>
            </a:r>
            <a:r>
              <a:rPr lang="en-US" b="0" i="0" dirty="0">
                <a:solidFill>
                  <a:srgbClr val="000000"/>
                </a:solidFill>
                <a:effectLst/>
                <a:latin typeface="Open Sans" pitchFamily="2" charset="0"/>
              </a:rPr>
              <a:t>Collect and represent </a:t>
            </a:r>
            <a:r>
              <a:rPr lang="en-US" b="0" i="0" u="sng" dirty="0">
                <a:solidFill>
                  <a:srgbClr val="005389"/>
                </a:solidFill>
                <a:effectLst/>
                <a:latin typeface="Open Sans" pitchFamily="2" charset="0"/>
              </a:rPr>
              <a:t>accurate</a:t>
            </a:r>
            <a:r>
              <a:rPr lang="en-US" b="0" i="0" dirty="0">
                <a:solidFill>
                  <a:srgbClr val="000000"/>
                </a:solidFill>
                <a:effectLst/>
                <a:latin typeface="Open Sans" pitchFamily="2" charset="0"/>
              </a:rPr>
              <a:t> data using appropriate tools and methods.</a:t>
            </a:r>
            <a:endParaRPr lang="en-CA" dirty="0"/>
          </a:p>
        </p:txBody>
      </p:sp>
    </p:spTree>
    <p:extLst>
      <p:ext uri="{BB962C8B-B14F-4D97-AF65-F5344CB8AC3E}">
        <p14:creationId xmlns:p14="http://schemas.microsoft.com/office/powerpoint/2010/main" val="251960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4EAD-AA89-0556-6917-68962EFC432F}"/>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8ABAAA97-DC01-63C7-B9DD-7EFD4FEF4168}"/>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949E08F9-C060-3C6A-3096-8DF14FA7F2B8}"/>
              </a:ext>
            </a:extLst>
          </p:cNvPr>
          <p:cNvSpPr>
            <a:spLocks noGrp="1"/>
          </p:cNvSpPr>
          <p:nvPr>
            <p:ph type="sldNum" sz="quarter" idx="12"/>
          </p:nvPr>
        </p:nvSpPr>
        <p:spPr/>
        <p:txBody>
          <a:bodyPr/>
          <a:lstStyle/>
          <a:p>
            <a:pPr algn="l"/>
            <a:fld id="{2D2DCC53-359D-4AC0-B579-A2E51425B465}" type="slidenum">
              <a:rPr lang="en-CA" smtClean="0"/>
              <a:pPr algn="l"/>
              <a:t>8</a:t>
            </a:fld>
            <a:endParaRPr lang="en-CA" dirty="0"/>
          </a:p>
        </p:txBody>
      </p:sp>
      <p:sp>
        <p:nvSpPr>
          <p:cNvPr id="5" name="Text Placeholder 4">
            <a:extLst>
              <a:ext uri="{FF2B5EF4-FFF2-40B4-BE49-F238E27FC236}">
                <a16:creationId xmlns:a16="http://schemas.microsoft.com/office/drawing/2014/main" id="{770C0BF1-7C70-508D-6CF6-A66F2E889BC5}"/>
              </a:ext>
            </a:extLst>
          </p:cNvPr>
          <p:cNvSpPr>
            <a:spLocks noGrp="1"/>
          </p:cNvSpPr>
          <p:nvPr>
            <p:ph type="body" sz="quarter" idx="13"/>
          </p:nvPr>
        </p:nvSpPr>
        <p:spPr/>
        <p:txBody>
          <a:bodyPr/>
          <a:lstStyle/>
          <a:p>
            <a:pPr lvl="1"/>
            <a:r>
              <a:rPr lang="en-CA" dirty="0"/>
              <a:t>Strand: Scientific Literacy - Big Idea: Sensemaking</a:t>
            </a:r>
          </a:p>
          <a:p>
            <a:pPr lvl="2"/>
            <a:r>
              <a:rPr lang="en-CA" dirty="0"/>
              <a:t>Skill Descriptor: </a:t>
            </a:r>
            <a:r>
              <a:rPr lang="en-US" b="0" i="0" dirty="0">
                <a:solidFill>
                  <a:srgbClr val="000000"/>
                </a:solidFill>
                <a:effectLst/>
                <a:latin typeface="Open Sans" pitchFamily="2" charset="0"/>
              </a:rPr>
              <a:t>Analyze and interpret qualitative and quantitative data to construct explanations and conclusions.</a:t>
            </a:r>
          </a:p>
          <a:p>
            <a:pPr lvl="1"/>
            <a:r>
              <a:rPr lang="en-CA" dirty="0"/>
              <a:t>Strand: Scientific Literacy - Big Idea: Communication</a:t>
            </a:r>
          </a:p>
          <a:p>
            <a:pPr lvl="2"/>
            <a:r>
              <a:rPr lang="en-CA" dirty="0"/>
              <a:t>Skill Descriptor: </a:t>
            </a:r>
            <a:r>
              <a:rPr lang="en-US" b="0" i="0" dirty="0">
                <a:solidFill>
                  <a:srgbClr val="000000"/>
                </a:solidFill>
                <a:effectLst/>
                <a:latin typeface="Open Sans" pitchFamily="2" charset="0"/>
              </a:rPr>
              <a:t>Develop </a:t>
            </a:r>
            <a:r>
              <a:rPr lang="en-US" b="0" i="0" u="sng" dirty="0">
                <a:solidFill>
                  <a:srgbClr val="005389"/>
                </a:solidFill>
                <a:effectLst/>
                <a:latin typeface="Open Sans" pitchFamily="2" charset="0"/>
              </a:rPr>
              <a:t>scientific collaborative skills</a:t>
            </a:r>
            <a:r>
              <a:rPr lang="en-US" b="0" i="0" dirty="0">
                <a:solidFill>
                  <a:srgbClr val="000000"/>
                </a:solidFill>
                <a:effectLst/>
                <a:latin typeface="Open Sans" pitchFamily="2" charset="0"/>
              </a:rPr>
              <a:t> during </a:t>
            </a:r>
            <a:r>
              <a:rPr lang="en-US" b="0" i="0" u="sng" dirty="0">
                <a:solidFill>
                  <a:srgbClr val="005389"/>
                </a:solidFill>
                <a:effectLst/>
                <a:latin typeface="Open Sans" pitchFamily="2" charset="0"/>
              </a:rPr>
              <a:t>investigations</a:t>
            </a:r>
            <a:r>
              <a:rPr lang="en-US" b="0" i="0" dirty="0">
                <a:solidFill>
                  <a:srgbClr val="000000"/>
                </a:solidFill>
                <a:effectLst/>
                <a:latin typeface="Open Sans" pitchFamily="2" charset="0"/>
              </a:rPr>
              <a:t> to communicate conclusions supported by data.</a:t>
            </a:r>
            <a:r>
              <a:rPr lang="en-US" dirty="0"/>
              <a:t>.</a:t>
            </a:r>
          </a:p>
          <a:p>
            <a:pPr lvl="1"/>
            <a:endParaRPr lang="en-CA" dirty="0"/>
          </a:p>
        </p:txBody>
      </p:sp>
    </p:spTree>
    <p:extLst>
      <p:ext uri="{BB962C8B-B14F-4D97-AF65-F5344CB8AC3E}">
        <p14:creationId xmlns:p14="http://schemas.microsoft.com/office/powerpoint/2010/main" val="21796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endParaRPr lang="en-CA" dirty="0"/>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latin typeface="Arial"/>
                <a:cs typeface="Arial"/>
              </a:rPr>
              <a:t>SOLAR CAR CHALLENGE |  Centre of Excellence for Energy  |  Partners in NB Education</a:t>
            </a:r>
            <a:endParaRPr lang="en-CA" dirty="0">
              <a:latin typeface="Arial"/>
              <a:cs typeface="Arial"/>
            </a:endParaRPr>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9</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US" dirty="0"/>
              <a:t>Strand: Learning and Living Sustainably – Big Idea: Relationships Between Science and Technology</a:t>
            </a:r>
          </a:p>
          <a:p>
            <a:pPr lvl="2"/>
            <a:r>
              <a:rPr lang="en-US" dirty="0"/>
              <a:t>Skill Descriptor: </a:t>
            </a:r>
            <a:r>
              <a:rPr lang="en-US" b="0" i="0" dirty="0">
                <a:solidFill>
                  <a:srgbClr val="000000"/>
                </a:solidFill>
                <a:effectLst/>
                <a:latin typeface="Open Sans" pitchFamily="2" charset="0"/>
              </a:rPr>
              <a:t> Apply scientific and technological knowledge and understanding of </a:t>
            </a:r>
            <a:r>
              <a:rPr lang="en-US" b="0" i="0" u="sng" dirty="0">
                <a:solidFill>
                  <a:srgbClr val="005389"/>
                </a:solidFill>
                <a:effectLst/>
                <a:latin typeface="Open Sans" pitchFamily="2" charset="0"/>
              </a:rPr>
              <a:t>sustainable practices. </a:t>
            </a:r>
          </a:p>
          <a:p>
            <a:pPr lvl="1"/>
            <a:r>
              <a:rPr lang="en-US" dirty="0"/>
              <a:t>Strand: Learning and Living Sustainably – Big Idea: Relationships Between Science and Technology</a:t>
            </a:r>
          </a:p>
          <a:p>
            <a:pPr lvl="2"/>
            <a:r>
              <a:rPr lang="en-US" dirty="0"/>
              <a:t>Skill Descriptor: </a:t>
            </a:r>
            <a:r>
              <a:rPr lang="en-US" b="0" i="0" dirty="0">
                <a:solidFill>
                  <a:srgbClr val="000000"/>
                </a:solidFill>
                <a:effectLst/>
                <a:latin typeface="Open Sans" pitchFamily="2" charset="0"/>
              </a:rPr>
              <a:t> Apply an iterative process to challenges related to </a:t>
            </a:r>
            <a:r>
              <a:rPr lang="en-US" b="0" i="0" u="sng" dirty="0">
                <a:solidFill>
                  <a:srgbClr val="005389"/>
                </a:solidFill>
                <a:effectLst/>
                <a:latin typeface="Open Sans" pitchFamily="2" charset="0"/>
              </a:rPr>
              <a:t>sustainable development goals</a:t>
            </a:r>
            <a:r>
              <a:rPr lang="en-US" b="0" i="0" dirty="0">
                <a:solidFill>
                  <a:srgbClr val="000000"/>
                </a:solidFill>
                <a:effectLst/>
                <a:latin typeface="Open Sans" pitchFamily="2" charset="0"/>
              </a:rPr>
              <a:t>.</a:t>
            </a:r>
            <a:endParaRPr lang="en-CA" dirty="0"/>
          </a:p>
        </p:txBody>
      </p:sp>
    </p:spTree>
    <p:extLst>
      <p:ext uri="{BB962C8B-B14F-4D97-AF65-F5344CB8AC3E}">
        <p14:creationId xmlns:p14="http://schemas.microsoft.com/office/powerpoint/2010/main" val="2325584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BFE479C6DD4458D9A7B35B6F4B21E" ma:contentTypeVersion="15" ma:contentTypeDescription="Create a new document." ma:contentTypeScope="" ma:versionID="32ec225c060c3a388f06746bcb3cdbc6">
  <xsd:schema xmlns:xsd="http://www.w3.org/2001/XMLSchema" xmlns:xs="http://www.w3.org/2001/XMLSchema" xmlns:p="http://schemas.microsoft.com/office/2006/metadata/properties" xmlns:ns2="0c2d4777-5e7e-4e34-b250-7b54e94331ca" xmlns:ns3="d605135b-eb71-4ae3-ad38-b479baa4584a" targetNamespace="http://schemas.microsoft.com/office/2006/metadata/properties" ma:root="true" ma:fieldsID="436a9119499173e922606dbecd7b5f97" ns2:_="" ns3:_="">
    <xsd:import namespace="0c2d4777-5e7e-4e34-b250-7b54e94331ca"/>
    <xsd:import namespace="d605135b-eb71-4ae3-ad38-b479baa4584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d4777-5e7e-4e34-b250-7b54e9433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5d1645-1b78-4f08-b297-5a94c230cbbe" ma:termSetId="09814cd3-568e-fe90-9814-8d621ff8fb84" ma:anchorId="fba54fb3-c3e1-fe81-a776-ca4b69148c4d" ma:open="true" ma:isKeyword="false">
      <xsd:complexType>
        <xsd:sequence>
          <xsd:element ref="pc:Terms" minOccurs="0" maxOccurs="1"/>
        </xsd:sequence>
      </xsd:complex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05135b-eb71-4ae3-ad38-b479baa4584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4bdc96a-b8d8-44e7-ab20-1c5003b6b50c}" ma:internalName="TaxCatchAll" ma:showField="CatchAllData" ma:web="d605135b-eb71-4ae3-ad38-b479baa4584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605135b-eb71-4ae3-ad38-b479baa4584a" xsi:nil="true"/>
    <lcf76f155ced4ddcb4097134ff3c332f xmlns="0c2d4777-5e7e-4e34-b250-7b54e94331c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658E3-44FA-4AEE-8941-4A0098C8D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d4777-5e7e-4e34-b250-7b54e94331ca"/>
    <ds:schemaRef ds:uri="d605135b-eb71-4ae3-ad38-b479baa45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E422A3-B1F7-41C4-AD0E-5B1100C0D573}">
  <ds:schemaRefs>
    <ds:schemaRef ds:uri="http://schemas.microsoft.com/office/2006/metadata/properties"/>
    <ds:schemaRef ds:uri="http://schemas.microsoft.com/office/infopath/2007/PartnerControls"/>
    <ds:schemaRef ds:uri="d605135b-eb71-4ae3-ad38-b479baa4584a"/>
    <ds:schemaRef ds:uri="0c2d4777-5e7e-4e34-b250-7b54e94331ca"/>
  </ds:schemaRefs>
</ds:datastoreItem>
</file>

<file path=customXml/itemProps3.xml><?xml version="1.0" encoding="utf-8"?>
<ds:datastoreItem xmlns:ds="http://schemas.openxmlformats.org/officeDocument/2006/customXml" ds:itemID="{5B37A2C5-9961-4E67-92FE-415B493B94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3316</TotalTime>
  <Words>1919</Words>
  <Application>Microsoft Office PowerPoint</Application>
  <PresentationFormat>Custom</PresentationFormat>
  <Paragraphs>304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 Solar Car KITS </vt:lpstr>
      <vt:lpstr>Why Solar Kits?</vt:lpstr>
      <vt:lpstr>The Solar Car Kits</vt:lpstr>
      <vt:lpstr>PowerPoint Presentation</vt:lpstr>
      <vt:lpstr>PowerPoint Presentation</vt:lpstr>
      <vt:lpstr>Curricular Alignment</vt:lpstr>
      <vt:lpstr>Grade 10 Science</vt:lpstr>
      <vt:lpstr>PowerPoint Presentation</vt:lpstr>
      <vt:lpstr>PowerPoint Presentation</vt:lpstr>
      <vt:lpstr>SOLAR CAR CHALLENGE</vt:lpstr>
      <vt:lpstr>Instructional Materials</vt:lpstr>
      <vt:lpstr>The Challenge</vt:lpstr>
      <vt:lpstr>The Challenge</vt:lpstr>
      <vt:lpstr>Sample Week Lesson Plan</vt:lpstr>
      <vt:lpstr>For Best Results</vt:lpstr>
      <vt:lpstr>Assessment</vt:lpstr>
      <vt:lpstr>Extension</vt:lpstr>
      <vt:lpstr>Other Science 10 Resources on COE-Energy Website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Nowicki, Alex  (EECD/EDPE)</dc:creator>
  <cp:lastModifiedBy>Coombs, Warren (EECD/EDPE)</cp:lastModifiedBy>
  <cp:revision>118</cp:revision>
  <dcterms:created xsi:type="dcterms:W3CDTF">2021-04-19T16:29:07Z</dcterms:created>
  <dcterms:modified xsi:type="dcterms:W3CDTF">2025-08-05T19:38:36Z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0x0101001C0BFE479C6DD4458D9A7B35B6F4B21E</vt:lpwstr>
  </property>
</Properties>
</file>