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etropolis" panose="020B0604020202020204" charset="0"/>
      <p:regular r:id="rId9"/>
      <p:bold r:id="rId10"/>
      <p:italic r:id="rId11"/>
      <p:boldItalic r:id="rId12"/>
    </p:embeddedFont>
    <p:embeddedFont>
      <p:font typeface="Metropolis Semi Bold" panose="020B0604020202020204" charset="0"/>
      <p:bold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458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2A2F7-A210-4923-8472-6A708C59A992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F468-2689-4B4B-95A9-7D3C38702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6D46063-A5D5-E776-E513-FE3127E8CB5F}"/>
              </a:ext>
            </a:extLst>
          </p:cNvPr>
          <p:cNvSpPr/>
          <p:nvPr userDrawn="1"/>
        </p:nvSpPr>
        <p:spPr>
          <a:xfrm rot="2494443">
            <a:off x="1130264" y="-1074712"/>
            <a:ext cx="9038038" cy="4802525"/>
          </a:xfrm>
          <a:custGeom>
            <a:avLst/>
            <a:gdLst>
              <a:gd name="connsiteX0" fmla="*/ 0 w 9038038"/>
              <a:gd name="connsiteY0" fmla="*/ 4636550 h 4802525"/>
              <a:gd name="connsiteX1" fmla="*/ 5227038 w 9038038"/>
              <a:gd name="connsiteY1" fmla="*/ 0 h 4802525"/>
              <a:gd name="connsiteX2" fmla="*/ 9038038 w 9038038"/>
              <a:gd name="connsiteY2" fmla="*/ 4296350 h 4802525"/>
              <a:gd name="connsiteX3" fmla="*/ 9017548 w 9038038"/>
              <a:gd name="connsiteY3" fmla="*/ 4330077 h 4802525"/>
              <a:gd name="connsiteX4" fmla="*/ 8128980 w 9038038"/>
              <a:gd name="connsiteY4" fmla="*/ 4802525 h 4802525"/>
              <a:gd name="connsiteX5" fmla="*/ 571091 w 9038038"/>
              <a:gd name="connsiteY5" fmla="*/ 4802525 h 4802525"/>
              <a:gd name="connsiteX6" fmla="*/ 60314 w 9038038"/>
              <a:gd name="connsiteY6" fmla="*/ 4673191 h 480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038" h="4802525">
                <a:moveTo>
                  <a:pt x="0" y="4636550"/>
                </a:moveTo>
                <a:lnTo>
                  <a:pt x="5227038" y="0"/>
                </a:lnTo>
                <a:lnTo>
                  <a:pt x="9038038" y="4296350"/>
                </a:lnTo>
                <a:lnTo>
                  <a:pt x="9017548" y="4330077"/>
                </a:lnTo>
                <a:cubicBezTo>
                  <a:pt x="8824979" y="4615118"/>
                  <a:pt x="8498865" y="4802525"/>
                  <a:pt x="8128980" y="4802525"/>
                </a:cubicBezTo>
                <a:lnTo>
                  <a:pt x="571091" y="4802525"/>
                </a:lnTo>
                <a:cubicBezTo>
                  <a:pt x="386149" y="4802525"/>
                  <a:pt x="212149" y="4755673"/>
                  <a:pt x="60314" y="4673191"/>
                </a:cubicBez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165AD84-A651-95DB-26B4-47FD235CEF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772399" cy="6289841"/>
          </a:xfrm>
          <a:custGeom>
            <a:avLst/>
            <a:gdLst>
              <a:gd name="connsiteX0" fmla="*/ 7772399 w 7772399"/>
              <a:gd name="connsiteY0" fmla="*/ 0 h 6289842"/>
              <a:gd name="connsiteX1" fmla="*/ 7772399 w 7772399"/>
              <a:gd name="connsiteY1" fmla="*/ 4407549 h 6289842"/>
              <a:gd name="connsiteX2" fmla="*/ 6422523 w 7772399"/>
              <a:gd name="connsiteY2" fmla="*/ 5929339 h 6289842"/>
              <a:gd name="connsiteX3" fmla="*/ 4909793 w 7772399"/>
              <a:gd name="connsiteY3" fmla="*/ 6019899 h 6289842"/>
              <a:gd name="connsiteX4" fmla="*/ 0 w 7772399"/>
              <a:gd name="connsiteY4" fmla="*/ 1664756 h 6289842"/>
              <a:gd name="connsiteX5" fmla="*/ 0 w 7772399"/>
              <a:gd name="connsiteY5" fmla="*/ 0 h 628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399" h="6289842">
                <a:moveTo>
                  <a:pt x="7772399" y="0"/>
                </a:moveTo>
                <a:lnTo>
                  <a:pt x="7772399" y="4407549"/>
                </a:lnTo>
                <a:lnTo>
                  <a:pt x="6422523" y="5929339"/>
                </a:lnTo>
                <a:cubicBezTo>
                  <a:pt x="6029801" y="6372075"/>
                  <a:pt x="5352529" y="6412621"/>
                  <a:pt x="4909793" y="6019899"/>
                </a:cubicBezTo>
                <a:lnTo>
                  <a:pt x="0" y="166475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17" y="8973566"/>
            <a:ext cx="694435" cy="6167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87FA9-2589-A7AD-9CA3-5092AAF33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8" y="5326402"/>
            <a:ext cx="2801019" cy="795297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DB114D0-58A8-E03D-3443-5426B3CC60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118" y="6553201"/>
            <a:ext cx="6902450" cy="19431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rgbClr val="D34728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ADC491C-10A2-B105-0200-C5A8B59FA3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33" y="8582315"/>
            <a:ext cx="6059682" cy="1047751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64EDC88-EFC2-9CFE-3C4A-D7B7E1D98FD2}"/>
              </a:ext>
            </a:extLst>
          </p:cNvPr>
          <p:cNvSpPr>
            <a:spLocks noChangeAspect="1"/>
          </p:cNvSpPr>
          <p:nvPr userDrawn="1"/>
        </p:nvSpPr>
        <p:spPr>
          <a:xfrm>
            <a:off x="301968" y="432874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2436A50-68A8-B3CD-071A-65946B5C0838}"/>
              </a:ext>
            </a:extLst>
          </p:cNvPr>
          <p:cNvSpPr>
            <a:spLocks noChangeAspect="1"/>
          </p:cNvSpPr>
          <p:nvPr userDrawn="1"/>
        </p:nvSpPr>
        <p:spPr>
          <a:xfrm>
            <a:off x="706202" y="3795535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62A0420-65E4-9A3C-BBF7-20CB1CB6A858}"/>
              </a:ext>
            </a:extLst>
          </p:cNvPr>
          <p:cNvSpPr>
            <a:spLocks noChangeAspect="1"/>
          </p:cNvSpPr>
          <p:nvPr userDrawn="1"/>
        </p:nvSpPr>
        <p:spPr>
          <a:xfrm>
            <a:off x="341120" y="320362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03D49A8-F06A-FC7F-7AF7-6DE3171E9BDB}"/>
              </a:ext>
            </a:extLst>
          </p:cNvPr>
          <p:cNvSpPr>
            <a:spLocks noChangeAspect="1"/>
          </p:cNvSpPr>
          <p:nvPr userDrawn="1"/>
        </p:nvSpPr>
        <p:spPr>
          <a:xfrm>
            <a:off x="985449" y="3332664"/>
            <a:ext cx="378631" cy="59910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99B2E77-002A-2B11-AE7F-E0BFFDD853CA}"/>
              </a:ext>
            </a:extLst>
          </p:cNvPr>
          <p:cNvSpPr>
            <a:spLocks noChangeAspect="1"/>
          </p:cNvSpPr>
          <p:nvPr userDrawn="1"/>
        </p:nvSpPr>
        <p:spPr>
          <a:xfrm>
            <a:off x="1369700" y="435917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2C65ABD-711F-72E1-DF47-E4FABAADA4A5}"/>
              </a:ext>
            </a:extLst>
          </p:cNvPr>
          <p:cNvSpPr>
            <a:spLocks noChangeAspect="1"/>
          </p:cNvSpPr>
          <p:nvPr userDrawn="1"/>
        </p:nvSpPr>
        <p:spPr>
          <a:xfrm>
            <a:off x="1038015" y="3738920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68C662-C890-CC14-C66C-033C007A2A8B}"/>
              </a:ext>
            </a:extLst>
          </p:cNvPr>
          <p:cNvSpPr/>
          <p:nvPr userDrawn="1"/>
        </p:nvSpPr>
        <p:spPr>
          <a:xfrm>
            <a:off x="0" y="10003010"/>
            <a:ext cx="7772400" cy="55392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134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2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3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8381E6FE-AF0D-EFFF-04AB-2231E8169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692" y="1682980"/>
            <a:ext cx="6611046" cy="1684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3EB236B8-73A8-B41C-DB02-2D1103585A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33800" y="3604689"/>
            <a:ext cx="3436938" cy="1684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0" name="Picture Placeholder 37">
            <a:extLst>
              <a:ext uri="{FF2B5EF4-FFF2-40B4-BE49-F238E27FC236}">
                <a16:creationId xmlns:a16="http://schemas.microsoft.com/office/drawing/2014/main" id="{B7EAA92E-F082-D8F6-A800-A3685E2DAA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3800" y="5526397"/>
            <a:ext cx="3436938" cy="1684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972F57C4-D772-8637-4233-0B8B73892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107" y="3569691"/>
            <a:ext cx="2980746" cy="3641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E3BFC95-F682-D740-D674-8FA5E5E4A3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107" y="7380793"/>
            <a:ext cx="6631406" cy="85534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D3398CD3-4AD1-823B-380F-0C4ED01B10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30" y="8335300"/>
            <a:ext cx="6628585" cy="58010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C8251E74-6527-5E41-BDF5-302068E724D0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CFA1CBCE-6F43-E402-99B4-B8054D63FD4C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505D2BA1-5324-32FB-D29D-D4CC57D89640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A4794ABF-B97B-403E-76AC-0C2ADB057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2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2898368E-EB69-ABA5-E824-27775D6F3FC8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2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3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2" name="Picture Placeholder 37">
            <a:extLst>
              <a:ext uri="{FF2B5EF4-FFF2-40B4-BE49-F238E27FC236}">
                <a16:creationId xmlns:a16="http://schemas.microsoft.com/office/drawing/2014/main" id="{22438225-0BE4-9843-0748-1B56E468C9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0118" y="3591951"/>
            <a:ext cx="2540681" cy="53396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7CCFC04E-B96A-2302-8F08-889E3D8D7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565" y="3651992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FA338F14-3674-1BF7-52DC-1E568495B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3"/>
            <a:ext cx="6631406" cy="151065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C1682A9-1476-8333-BF49-4993F5EF6B26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3802843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06F3A5BA-7714-FF2D-AF57-2D69754FF6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67565" y="5037888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DC281DB-5F60-2605-A723-59951322EF6C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5188738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6C4612B4-32E7-D7ED-6498-87D60633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7565" y="6423783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6C28F98-A19F-B5FC-44AF-640269A47D48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6574635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D27D7CA4-EB4E-853E-B8B6-5879DB607B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7565" y="7809680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5AF7FF9C-7310-C645-7CE5-BC9202B2AC50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7960531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9B77E13-5926-3C1F-7E13-A1B8A14166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3037" y="3873214"/>
            <a:ext cx="274320" cy="274321"/>
          </a:xfrm>
        </p:spPr>
        <p:txBody>
          <a:bodyPr>
            <a:noAutofit/>
          </a:bodyPr>
          <a:lstStyle>
            <a:lvl1pPr marL="0" indent="0">
              <a:buNone/>
              <a:defRPr sz="899"/>
            </a:lvl1pPr>
          </a:lstStyle>
          <a:p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BDFD3731-84EF-1FC2-1B72-355CD85994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3037" y="5259499"/>
            <a:ext cx="274320" cy="274321"/>
          </a:xfrm>
        </p:spPr>
        <p:txBody>
          <a:bodyPr>
            <a:noAutofit/>
          </a:bodyPr>
          <a:lstStyle>
            <a:lvl1pPr marL="0" indent="0">
              <a:buNone/>
              <a:defRPr sz="899"/>
            </a:lvl1pPr>
          </a:lstStyle>
          <a:p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9E420EF2-F0BD-AD75-CCDB-B656B9E2A6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3037" y="6645782"/>
            <a:ext cx="274320" cy="274321"/>
          </a:xfrm>
        </p:spPr>
        <p:txBody>
          <a:bodyPr>
            <a:noAutofit/>
          </a:bodyPr>
          <a:lstStyle>
            <a:lvl1pPr marL="0" indent="0">
              <a:buNone/>
              <a:defRPr sz="899"/>
            </a:lvl1pPr>
          </a:lstStyle>
          <a:p>
            <a:endParaRPr lang="en-US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37C4C93-D929-5C39-467F-DBB8B7FD712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3037" y="8032066"/>
            <a:ext cx="274320" cy="274321"/>
          </a:xfrm>
        </p:spPr>
        <p:txBody>
          <a:bodyPr>
            <a:noAutofit/>
          </a:bodyPr>
          <a:lstStyle>
            <a:lvl1pPr marL="0" indent="0">
              <a:buNone/>
              <a:defRPr sz="899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6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2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3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7DDD23DA-ECE1-7057-8765-0C869629B4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34737" y="4744989"/>
            <a:ext cx="6631407" cy="40601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B8D17291-BB18-0DE8-609F-DF934F33C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4"/>
            <a:ext cx="6631406" cy="2760631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1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2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3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B8D17291-BB18-0DE8-609F-DF934F33C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4"/>
            <a:ext cx="6631406" cy="122678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4DCA2BF4-4142-F702-96B4-2EA365DDBF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692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B964F42-9260-9954-5D53-BD6B716EA1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23181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E5FD9C32-30E2-9C18-39AC-B3E63A4BE3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6670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17FB3D-EC80-306A-63AE-9A4269E77A11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9101" y="3783465"/>
            <a:ext cx="0" cy="30384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757504-2B1C-0033-0E20-4F6D2A25EC1F}"/>
              </a:ext>
            </a:extLst>
          </p:cNvPr>
          <p:cNvCxnSpPr>
            <a:cxnSpLocks/>
          </p:cNvCxnSpPr>
          <p:nvPr userDrawn="1"/>
        </p:nvCxnSpPr>
        <p:spPr>
          <a:xfrm flipH="1">
            <a:off x="5006051" y="3783465"/>
            <a:ext cx="0" cy="30384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2B2E88-BC56-CF91-DE92-FE575C1F9B0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9560" y="6987701"/>
            <a:ext cx="6648166" cy="1878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33AAA186-559D-47E4-30A1-2E71D980CC58}"/>
              </a:ext>
            </a:extLst>
          </p:cNvPr>
          <p:cNvSpPr>
            <a:spLocks noChangeAspect="1"/>
          </p:cNvSpPr>
          <p:nvPr userDrawn="1"/>
        </p:nvSpPr>
        <p:spPr>
          <a:xfrm>
            <a:off x="1370175" y="3193866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789B50EC-2B4C-6160-2772-E25826124ED7}"/>
              </a:ext>
            </a:extLst>
          </p:cNvPr>
          <p:cNvSpPr>
            <a:spLocks noChangeAspect="1"/>
          </p:cNvSpPr>
          <p:nvPr userDrawn="1"/>
        </p:nvSpPr>
        <p:spPr>
          <a:xfrm>
            <a:off x="3630847" y="3193866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DB16144F-F6C5-103F-A103-1E421C434D6B}"/>
              </a:ext>
            </a:extLst>
          </p:cNvPr>
          <p:cNvSpPr>
            <a:spLocks noChangeAspect="1"/>
          </p:cNvSpPr>
          <p:nvPr userDrawn="1"/>
        </p:nvSpPr>
        <p:spPr>
          <a:xfrm>
            <a:off x="5891519" y="3193866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75D3BB9-94C2-FF32-2C2B-54FFF375FF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63082" y="3272076"/>
            <a:ext cx="274320" cy="274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2A5670A-35AE-382E-EAA3-84B51EEE9F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30421" y="3272076"/>
            <a:ext cx="274320" cy="274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C197E11E-D849-BA86-6C40-6AAF5D4C6EA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80533" y="3272076"/>
            <a:ext cx="274320" cy="274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9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2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3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229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E9B512-33D1-02A5-CD81-0E7B6CBCAED5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2ED1266-5CD0-275A-04DD-140FF3ED8507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6B3440-9B55-7F19-279B-3FBC8425E17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92D1EF7-A9A0-DE4E-CB88-D47B95AF9960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5E9D556-58E6-9199-D26B-531EE057E61D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57419B-1F51-DE43-7569-A9B8D84DF179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AAC9D20-DF75-01CB-5FE2-CC3F8C04FB25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E1A52E3-9E14-9647-3C62-65A54A80057F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BC8EDCD-AFAC-92B5-D6C0-0C90494FC49B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87FA9-2589-A7AD-9CA3-5092AAF33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B3432A-5854-A0CE-2D78-1AA501C35C74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1F343CDE-1280-E0BB-89F8-2F4E3E8A8D6A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2FF5F33-D9F9-A981-0F86-04B3F47E0398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70EA8B2-BFD7-A5AA-0AB4-1C0008F0274A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2C64E44-7D9D-B5AB-0392-7651BF729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3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D6BA18-2E09-2D5E-A544-918B9E199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9187185"/>
            <a:ext cx="595118" cy="528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F519-9EE3-0CF6-4C4A-2D8668539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4" y="475880"/>
            <a:ext cx="1362076" cy="38673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CFB6DB-EFCB-3F10-2D8F-EB9AF0A64CF5}"/>
              </a:ext>
            </a:extLst>
          </p:cNvPr>
          <p:cNvSpPr/>
          <p:nvPr userDrawn="1"/>
        </p:nvSpPr>
        <p:spPr>
          <a:xfrm>
            <a:off x="0" y="0"/>
            <a:ext cx="7772400" cy="1079501"/>
          </a:xfrm>
          <a:custGeom>
            <a:avLst/>
            <a:gdLst>
              <a:gd name="connsiteX0" fmla="*/ 0 w 7772400"/>
              <a:gd name="connsiteY0" fmla="*/ 0 h 1079501"/>
              <a:gd name="connsiteX1" fmla="*/ 7772400 w 7772400"/>
              <a:gd name="connsiteY1" fmla="*/ 0 h 1079501"/>
              <a:gd name="connsiteX2" fmla="*/ 7772400 w 7772400"/>
              <a:gd name="connsiteY2" fmla="*/ 1079501 h 1079501"/>
              <a:gd name="connsiteX3" fmla="*/ 7768098 w 7772400"/>
              <a:gd name="connsiteY3" fmla="*/ 1072397 h 1079501"/>
              <a:gd name="connsiteX4" fmla="*/ 3886200 w 7772400"/>
              <a:gd name="connsiteY4" fmla="*/ 275094 h 1079501"/>
              <a:gd name="connsiteX5" fmla="*/ 4302 w 7772400"/>
              <a:gd name="connsiteY5" fmla="*/ 1072397 h 1079501"/>
              <a:gd name="connsiteX6" fmla="*/ 0 w 7772400"/>
              <a:gd name="connsiteY6" fmla="*/ 1079499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1079501">
                <a:moveTo>
                  <a:pt x="0" y="0"/>
                </a:moveTo>
                <a:lnTo>
                  <a:pt x="7772400" y="0"/>
                </a:lnTo>
                <a:lnTo>
                  <a:pt x="7772400" y="1079501"/>
                </a:lnTo>
                <a:lnTo>
                  <a:pt x="7768098" y="1072397"/>
                </a:lnTo>
                <a:cubicBezTo>
                  <a:pt x="7398619" y="617377"/>
                  <a:pt x="5801027" y="275094"/>
                  <a:pt x="3886200" y="275094"/>
                </a:cubicBezTo>
                <a:cubicBezTo>
                  <a:pt x="1971374" y="275094"/>
                  <a:pt x="373781" y="617377"/>
                  <a:pt x="4302" y="1072397"/>
                </a:cubicBezTo>
                <a:lnTo>
                  <a:pt x="0" y="1079499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91D417-5C7C-3D3D-A41C-8C259DE263FA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9055685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0A950-E872-0417-524A-AE7550361E8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705600" y="9055684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5FDC6B6-C09F-7A35-C924-DC54B4C0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426" y="9289280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D34728"/>
                </a:solidFill>
                <a:latin typeface="+mj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9D8272B-2658-1C1C-C4C4-63002F8C2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46" y="992270"/>
            <a:ext cx="7123112" cy="78331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9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0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D6BA18-2E09-2D5E-A544-918B9E199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9187185"/>
            <a:ext cx="595118" cy="528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F519-9EE3-0CF6-4C4A-2D8668539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4" y="475880"/>
            <a:ext cx="1362076" cy="38673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CFB6DB-EFCB-3F10-2D8F-EB9AF0A64CF5}"/>
              </a:ext>
            </a:extLst>
          </p:cNvPr>
          <p:cNvSpPr/>
          <p:nvPr userDrawn="1"/>
        </p:nvSpPr>
        <p:spPr>
          <a:xfrm>
            <a:off x="0" y="0"/>
            <a:ext cx="7772400" cy="1079501"/>
          </a:xfrm>
          <a:custGeom>
            <a:avLst/>
            <a:gdLst>
              <a:gd name="connsiteX0" fmla="*/ 0 w 7772400"/>
              <a:gd name="connsiteY0" fmla="*/ 0 h 1079501"/>
              <a:gd name="connsiteX1" fmla="*/ 7772400 w 7772400"/>
              <a:gd name="connsiteY1" fmla="*/ 0 h 1079501"/>
              <a:gd name="connsiteX2" fmla="*/ 7772400 w 7772400"/>
              <a:gd name="connsiteY2" fmla="*/ 1079501 h 1079501"/>
              <a:gd name="connsiteX3" fmla="*/ 7768098 w 7772400"/>
              <a:gd name="connsiteY3" fmla="*/ 1072397 h 1079501"/>
              <a:gd name="connsiteX4" fmla="*/ 3886200 w 7772400"/>
              <a:gd name="connsiteY4" fmla="*/ 275094 h 1079501"/>
              <a:gd name="connsiteX5" fmla="*/ 4302 w 7772400"/>
              <a:gd name="connsiteY5" fmla="*/ 1072397 h 1079501"/>
              <a:gd name="connsiteX6" fmla="*/ 0 w 7772400"/>
              <a:gd name="connsiteY6" fmla="*/ 1079499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1079501">
                <a:moveTo>
                  <a:pt x="0" y="0"/>
                </a:moveTo>
                <a:lnTo>
                  <a:pt x="7772400" y="0"/>
                </a:lnTo>
                <a:lnTo>
                  <a:pt x="7772400" y="1079501"/>
                </a:lnTo>
                <a:lnTo>
                  <a:pt x="7768098" y="1072397"/>
                </a:lnTo>
                <a:cubicBezTo>
                  <a:pt x="7398619" y="617377"/>
                  <a:pt x="5801027" y="275094"/>
                  <a:pt x="3886200" y="275094"/>
                </a:cubicBezTo>
                <a:cubicBezTo>
                  <a:pt x="1971374" y="275094"/>
                  <a:pt x="373781" y="617377"/>
                  <a:pt x="4302" y="1072397"/>
                </a:cubicBezTo>
                <a:lnTo>
                  <a:pt x="0" y="1079499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91D417-5C7C-3D3D-A41C-8C259DE263FA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9055685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0A950-E872-0417-524A-AE7550361E8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705600" y="9055684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5FDC6B6-C09F-7A35-C924-DC54B4C0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426" y="9289280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D34728"/>
                </a:solidFill>
                <a:latin typeface="+mj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1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C489-6A16-47BE-99C0-97B3C176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7" r:id="rId3"/>
    <p:sldLayoutId id="2147483668" r:id="rId4"/>
    <p:sldLayoutId id="2147483670" r:id="rId5"/>
    <p:sldLayoutId id="2147483669" r:id="rId6"/>
    <p:sldLayoutId id="2147483664" r:id="rId7"/>
    <p:sldLayoutId id="2147483661" r:id="rId8"/>
    <p:sldLayoutId id="2147483663" r:id="rId9"/>
  </p:sldLayoutIdLst>
  <p:hf hdr="0" ftr="0" dt="0"/>
  <p:txStyles>
    <p:titleStyle>
      <a:lvl1pPr algn="l" defTabSz="777164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291" indent="-194291" algn="l" defTabSz="77716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873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455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037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619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201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5783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365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2947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582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164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746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28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2909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492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074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655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science.ca/for-educators/#resources" TargetMode="External"/><Relationship Id="rId2" Type="http://schemas.openxmlformats.org/officeDocument/2006/relationships/hyperlink" Target="https://www.exploratorium.edu/explore/cooking/activity/yeast-air-balloon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Yeast Fermentation Science Inquiry Project</a:t>
            </a:r>
          </a:p>
          <a:p>
            <a:r>
              <a:rPr lang="en-US" dirty="0"/>
              <a:t>Educator Instructions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1F6109-F840-526B-AAD3-8B84386B20B0}"/>
              </a:ext>
            </a:extLst>
          </p:cNvPr>
          <p:cNvSpPr txBox="1"/>
          <p:nvPr/>
        </p:nvSpPr>
        <p:spPr>
          <a:xfrm>
            <a:off x="617039" y="1902368"/>
            <a:ext cx="6538322" cy="737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this laboratory it is based on a traditional Yeast Fermentation Lab an example of which can be found </a:t>
            </a:r>
            <a:r>
              <a:rPr lang="en-US" sz="1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en-US" sz="1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This lesson was created using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Youth Canada Science’s Smarter </a:t>
            </a: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Science Framework</a:t>
            </a: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intent of this project is to follow a Teacher-Guided Inquiry methodology that is adapted from Youth Science Canada’s Smarter Science Framework. Learners will conduct a simple experiment involving yeast fermentation of sugars, choosing what variables to manipulate and control.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 Curricular Connections: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9/10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Strand: - Scientific Literacy – Big Idea: Investigation - Skill Descriptors: Plan investigations to answer questions about relationships between and among variables observed, Collect and represent accurate data using tools and methods appropriate for investigations.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Strand: Scientific Literacy – Big Idea: Sensemaking – Skill Descriptor: Analyze and interpret qualitative and quantitative data to construct explanations and conclusions.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Strand: Scientific Literacy – Big Idea: Communication - Skill Descriptor: Communicate procedure, result, and conclusion using a variety of media and working collaboratively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Strand: Learning and Living Sustainably– Big Idea: Responsible and Sustainable Application - Skill Descriptors: Apply scientific and technological knowledge and an understanding of sustainable practices responsibly, Identify community-based challenges connected to at least two of Sustainable Development Goals 3, 13, 14, and 15, and apply iterative processes to design solutions.</a:t>
            </a:r>
            <a:endParaRPr lang="en-US" sz="1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You’ll Need:</a:t>
            </a:r>
          </a:p>
          <a:p>
            <a:pPr marL="342900" marR="0" indent="-342900">
              <a:spcBef>
                <a:spcPts val="600"/>
              </a:spcBef>
              <a:buAutoNum type="arabicParenR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Download and print "Yeast Fermentation Science Inquiry Project"  hand out one per group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3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2AF0C-D024-DFC3-138C-5BAB8CFDA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8262A-C4C1-233C-83B8-DAB26EDBD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Yeast Fermentation Science Inquiry Project</a:t>
            </a:r>
          </a:p>
          <a:p>
            <a:r>
              <a:rPr lang="en-US" dirty="0"/>
              <a:t>Educator Instructions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CF22A-FCF2-1017-DEA3-39D161C47657}"/>
              </a:ext>
            </a:extLst>
          </p:cNvPr>
          <p:cNvSpPr txBox="1"/>
          <p:nvPr/>
        </p:nvSpPr>
        <p:spPr>
          <a:xfrm>
            <a:off x="344425" y="2085405"/>
            <a:ext cx="6826395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600"/>
              </a:spcBef>
              <a:buAutoNum type="arabicParenR" startAt="2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Assuming a student group size of two: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 bottle or Erlenmeyer Flask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Balloon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Dry active yeast 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Sugars of various types (Sucrose, Glucose, Fruit Juice, Syrup, etc.)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 measuring tape, or string and a ruler.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Thermometer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Volumetric containers (Graduated cylinders, beakers, or measuring spoons)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 balance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Depending on what the learners choose to include the materials can vary</a:t>
            </a:r>
          </a:p>
          <a:p>
            <a:pPr lvl="1">
              <a:spcBef>
                <a:spcPts val="600"/>
              </a:spcBef>
            </a:pPr>
            <a:r>
              <a:rPr lang="en-US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Instructions:</a:t>
            </a:r>
          </a:p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starting this activity, learners should be able to make graphs and organize data tables.</a:t>
            </a:r>
          </a:p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 the activity by presenting the materials inform learners that they will have to measure the rate of the fermentation process (CO</a:t>
            </a:r>
            <a:r>
              <a:rPr lang="en-US" sz="1400" kern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production based on conditions they choose.</a:t>
            </a:r>
          </a:p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 out the "Yeast Fermentation Science Inquiry Project" learner document. </a:t>
            </a:r>
          </a:p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over the handout and inform students that they are to create their own experimental design given the presented materials. </a:t>
            </a:r>
          </a:p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students research their topic and form their own inquiry question.</a:t>
            </a:r>
          </a:p>
          <a:p>
            <a:pPr lvl="1">
              <a:spcBef>
                <a:spcPts val="600"/>
              </a:spcBef>
            </a:pPr>
            <a:r>
              <a:rPr lang="en-US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Ideas: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using a rubric or checklist as learners work through the design process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have the learners write a lab report based on their experimental </a:t>
            </a:r>
          </a:p>
          <a:p>
            <a:pPr lvl="1">
              <a:spcBef>
                <a:spcPts val="600"/>
              </a:spcBef>
            </a:pPr>
            <a:r>
              <a:rPr lang="en-US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Acknowledgments:</a:t>
            </a:r>
          </a:p>
          <a:p>
            <a:pPr lvl="1">
              <a:spcBef>
                <a:spcPts val="600"/>
              </a:spcBef>
            </a:pPr>
            <a:r>
              <a:rPr lang="en-US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activity was created using the Smarter Science Framework by Youth Science Canada (https://youthscience.ca/for-educators/#resources)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5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etropolis Semi Bold"/>
        <a:ea typeface=""/>
        <a:cs typeface=""/>
      </a:majorFont>
      <a:minorFont>
        <a:latin typeface="Metropoli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11970</TotalTime>
  <Words>494</Words>
  <Application>Microsoft Office PowerPoint</Application>
  <PresentationFormat>Custom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Metropolis</vt:lpstr>
      <vt:lpstr>Calibri</vt:lpstr>
      <vt:lpstr>Metropolis Semi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Umair Abbasi</dc:creator>
  <cp:lastModifiedBy>Coombs, Warren (EECD/EDPE)</cp:lastModifiedBy>
  <cp:revision>17</cp:revision>
  <dcterms:created xsi:type="dcterms:W3CDTF">2024-07-13T08:32:07Z</dcterms:created>
  <dcterms:modified xsi:type="dcterms:W3CDTF">2024-08-19T00:43:51Z</dcterms:modified>
</cp:coreProperties>
</file>