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etropolis" panose="020B0604020202020204" charset="0"/>
      <p:regular r:id="rId9"/>
      <p:bold r:id="rId10"/>
      <p:italic r:id="rId11"/>
      <p:boldItalic r:id="rId12"/>
    </p:embeddedFont>
    <p:embeddedFont>
      <p:font typeface="Metropolis Semi Bold" panose="020B0604020202020204" charset="0"/>
      <p:bold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2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A2F7-A210-4923-8472-6A708C59A992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F468-2689-4B4B-95A9-7D3C38702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D46063-A5D5-E776-E513-FE3127E8CB5F}"/>
              </a:ext>
            </a:extLst>
          </p:cNvPr>
          <p:cNvSpPr/>
          <p:nvPr userDrawn="1"/>
        </p:nvSpPr>
        <p:spPr>
          <a:xfrm rot="2494443">
            <a:off x="1130264" y="-1074712"/>
            <a:ext cx="9038038" cy="4802525"/>
          </a:xfrm>
          <a:custGeom>
            <a:avLst/>
            <a:gdLst>
              <a:gd name="connsiteX0" fmla="*/ 0 w 9038038"/>
              <a:gd name="connsiteY0" fmla="*/ 4636550 h 4802525"/>
              <a:gd name="connsiteX1" fmla="*/ 5227038 w 9038038"/>
              <a:gd name="connsiteY1" fmla="*/ 0 h 4802525"/>
              <a:gd name="connsiteX2" fmla="*/ 9038038 w 9038038"/>
              <a:gd name="connsiteY2" fmla="*/ 4296350 h 4802525"/>
              <a:gd name="connsiteX3" fmla="*/ 9017548 w 9038038"/>
              <a:gd name="connsiteY3" fmla="*/ 4330077 h 4802525"/>
              <a:gd name="connsiteX4" fmla="*/ 8128980 w 9038038"/>
              <a:gd name="connsiteY4" fmla="*/ 4802525 h 4802525"/>
              <a:gd name="connsiteX5" fmla="*/ 571091 w 9038038"/>
              <a:gd name="connsiteY5" fmla="*/ 4802525 h 4802525"/>
              <a:gd name="connsiteX6" fmla="*/ 60314 w 9038038"/>
              <a:gd name="connsiteY6" fmla="*/ 4673191 h 48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38" h="4802525">
                <a:moveTo>
                  <a:pt x="0" y="4636550"/>
                </a:moveTo>
                <a:lnTo>
                  <a:pt x="5227038" y="0"/>
                </a:lnTo>
                <a:lnTo>
                  <a:pt x="9038038" y="4296350"/>
                </a:lnTo>
                <a:lnTo>
                  <a:pt x="9017548" y="4330077"/>
                </a:lnTo>
                <a:cubicBezTo>
                  <a:pt x="8824979" y="4615118"/>
                  <a:pt x="8498865" y="4802525"/>
                  <a:pt x="8128980" y="4802525"/>
                </a:cubicBezTo>
                <a:lnTo>
                  <a:pt x="571091" y="4802525"/>
                </a:lnTo>
                <a:cubicBezTo>
                  <a:pt x="386149" y="4802525"/>
                  <a:pt x="212149" y="4755673"/>
                  <a:pt x="60314" y="4673191"/>
                </a:cubicBez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165AD84-A651-95DB-26B4-47FD235CE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772399" cy="6289841"/>
          </a:xfrm>
          <a:custGeom>
            <a:avLst/>
            <a:gdLst>
              <a:gd name="connsiteX0" fmla="*/ 7772399 w 7772399"/>
              <a:gd name="connsiteY0" fmla="*/ 0 h 6289842"/>
              <a:gd name="connsiteX1" fmla="*/ 7772399 w 7772399"/>
              <a:gd name="connsiteY1" fmla="*/ 4407549 h 6289842"/>
              <a:gd name="connsiteX2" fmla="*/ 6422523 w 7772399"/>
              <a:gd name="connsiteY2" fmla="*/ 5929339 h 6289842"/>
              <a:gd name="connsiteX3" fmla="*/ 4909793 w 7772399"/>
              <a:gd name="connsiteY3" fmla="*/ 6019899 h 6289842"/>
              <a:gd name="connsiteX4" fmla="*/ 0 w 7772399"/>
              <a:gd name="connsiteY4" fmla="*/ 1664756 h 6289842"/>
              <a:gd name="connsiteX5" fmla="*/ 0 w 7772399"/>
              <a:gd name="connsiteY5" fmla="*/ 0 h 62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99" h="6289842">
                <a:moveTo>
                  <a:pt x="7772399" y="0"/>
                </a:moveTo>
                <a:lnTo>
                  <a:pt x="7772399" y="4407549"/>
                </a:lnTo>
                <a:lnTo>
                  <a:pt x="6422523" y="5929339"/>
                </a:lnTo>
                <a:cubicBezTo>
                  <a:pt x="6029801" y="6372075"/>
                  <a:pt x="5352529" y="6412621"/>
                  <a:pt x="4909793" y="6019899"/>
                </a:cubicBezTo>
                <a:lnTo>
                  <a:pt x="0" y="166475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17" y="8973566"/>
            <a:ext cx="694435" cy="616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5326402"/>
            <a:ext cx="2801019" cy="795297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DB114D0-58A8-E03D-3443-5426B3CC6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118" y="6553201"/>
            <a:ext cx="6902450" cy="19431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rgbClr val="D34728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ADC491C-10A2-B105-0200-C5A8B59FA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33" y="8582315"/>
            <a:ext cx="6059682" cy="104775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4EDC88-EFC2-9CFE-3C4A-D7B7E1D98FD2}"/>
              </a:ext>
            </a:extLst>
          </p:cNvPr>
          <p:cNvSpPr>
            <a:spLocks noChangeAspect="1"/>
          </p:cNvSpPr>
          <p:nvPr userDrawn="1"/>
        </p:nvSpPr>
        <p:spPr>
          <a:xfrm>
            <a:off x="301968" y="432874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2436A50-68A8-B3CD-071A-65946B5C0838}"/>
              </a:ext>
            </a:extLst>
          </p:cNvPr>
          <p:cNvSpPr>
            <a:spLocks noChangeAspect="1"/>
          </p:cNvSpPr>
          <p:nvPr userDrawn="1"/>
        </p:nvSpPr>
        <p:spPr>
          <a:xfrm>
            <a:off x="706202" y="3795535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2A0420-65E4-9A3C-BBF7-20CB1CB6A858}"/>
              </a:ext>
            </a:extLst>
          </p:cNvPr>
          <p:cNvSpPr>
            <a:spLocks noChangeAspect="1"/>
          </p:cNvSpPr>
          <p:nvPr userDrawn="1"/>
        </p:nvSpPr>
        <p:spPr>
          <a:xfrm>
            <a:off x="341120" y="320362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3D49A8-F06A-FC7F-7AF7-6DE3171E9BDB}"/>
              </a:ext>
            </a:extLst>
          </p:cNvPr>
          <p:cNvSpPr>
            <a:spLocks noChangeAspect="1"/>
          </p:cNvSpPr>
          <p:nvPr userDrawn="1"/>
        </p:nvSpPr>
        <p:spPr>
          <a:xfrm>
            <a:off x="985449" y="3332664"/>
            <a:ext cx="378631" cy="59910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9B2E77-002A-2B11-AE7F-E0BFFDD853CA}"/>
              </a:ext>
            </a:extLst>
          </p:cNvPr>
          <p:cNvSpPr>
            <a:spLocks noChangeAspect="1"/>
          </p:cNvSpPr>
          <p:nvPr userDrawn="1"/>
        </p:nvSpPr>
        <p:spPr>
          <a:xfrm>
            <a:off x="1369700" y="435917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C65ABD-711F-72E1-DF47-E4FABAADA4A5}"/>
              </a:ext>
            </a:extLst>
          </p:cNvPr>
          <p:cNvSpPr>
            <a:spLocks noChangeAspect="1"/>
          </p:cNvSpPr>
          <p:nvPr userDrawn="1"/>
        </p:nvSpPr>
        <p:spPr>
          <a:xfrm>
            <a:off x="1038015" y="3738920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68C662-C890-CC14-C66C-033C007A2A8B}"/>
              </a:ext>
            </a:extLst>
          </p:cNvPr>
          <p:cNvSpPr/>
          <p:nvPr userDrawn="1"/>
        </p:nvSpPr>
        <p:spPr>
          <a:xfrm>
            <a:off x="0" y="10003010"/>
            <a:ext cx="7772400" cy="55392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34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381E6FE-AF0D-EFFF-04AB-2231E8169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92" y="1682980"/>
            <a:ext cx="6611046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3EB236B8-73A8-B41C-DB02-2D1103585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3800" y="3604689"/>
            <a:ext cx="3436938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B7EAA92E-F082-D8F6-A800-A3685E2DA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3800" y="5526397"/>
            <a:ext cx="3436938" cy="16843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972F57C4-D772-8637-4233-0B8B73892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107" y="3569691"/>
            <a:ext cx="2980746" cy="3641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E3BFC95-F682-D740-D674-8FA5E5E4A3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107" y="7380793"/>
            <a:ext cx="6631406" cy="85534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D3398CD3-4AD1-823B-380F-0C4ED01B1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30" y="8335300"/>
            <a:ext cx="6628585" cy="58010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8251E74-6527-5E41-BDF5-302068E724D0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CFA1CBCE-6F43-E402-99B4-B8054D63FD4C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505D2BA1-5324-32FB-D29D-D4CC57D89640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A4794ABF-B97B-403E-76AC-0C2ADB05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898368E-EB69-ABA5-E824-27775D6F3FC8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2438225-0BE4-9843-0748-1B56E468C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0118" y="3591951"/>
            <a:ext cx="2540681" cy="53396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CCFC04E-B96A-2302-8F08-889E3D8D7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565" y="3651992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FA338F14-3674-1BF7-52DC-1E568495B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3"/>
            <a:ext cx="6631406" cy="15106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C1682A9-1476-8333-BF49-4993F5EF6B26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3802843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6F3A5BA-7714-FF2D-AF57-2D69754FF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7565" y="5037888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DC281DB-5F60-2605-A723-59951322EF6C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5188738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6C4612B4-32E7-D7ED-6498-87D60633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7565" y="6423783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6C28F98-A19F-B5FC-44AF-640269A47D48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6574635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D27D7CA4-EB4E-853E-B8B6-5879DB607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565" y="7809680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AF7FF9C-7310-C645-7CE5-BC9202B2AC50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7960531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B77E13-5926-3C1F-7E13-A1B8A14166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037" y="3873214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BDFD3731-84EF-1FC2-1B72-355CD85994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037" y="5259499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E420EF2-F0BD-AD75-CCDB-B656B9E2A6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3037" y="6645782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37C4C93-D929-5C39-467F-DBB8B7FD71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3037" y="8032066"/>
            <a:ext cx="274320" cy="274321"/>
          </a:xfrm>
        </p:spPr>
        <p:txBody>
          <a:bodyPr>
            <a:noAutofit/>
          </a:bodyPr>
          <a:lstStyle>
            <a:lvl1pPr marL="0" indent="0">
              <a:buNone/>
              <a:defRPr sz="899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6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7DDD23DA-ECE1-7057-8765-0C869629B4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34737" y="4744989"/>
            <a:ext cx="6631407" cy="40601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4"/>
            <a:ext cx="6631406" cy="276063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4"/>
            <a:ext cx="6631406" cy="122678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4DCA2BF4-4142-F702-96B4-2EA365DDB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692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B964F42-9260-9954-5D53-BD6B716EA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3181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E5FD9C32-30E2-9C18-39AC-B3E63A4BE3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6670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17FB3D-EC80-306A-63AE-9A4269E77A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910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757504-2B1C-0033-0E20-4F6D2A25E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500605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2B2E88-BC56-CF91-DE92-FE575C1F9B0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9560" y="6987701"/>
            <a:ext cx="6648166" cy="18784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33AAA186-559D-47E4-30A1-2E71D980CC58}"/>
              </a:ext>
            </a:extLst>
          </p:cNvPr>
          <p:cNvSpPr>
            <a:spLocks noChangeAspect="1"/>
          </p:cNvSpPr>
          <p:nvPr userDrawn="1"/>
        </p:nvSpPr>
        <p:spPr>
          <a:xfrm>
            <a:off x="1370175" y="3193866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89B50EC-2B4C-6160-2772-E25826124ED7}"/>
              </a:ext>
            </a:extLst>
          </p:cNvPr>
          <p:cNvSpPr>
            <a:spLocks noChangeAspect="1"/>
          </p:cNvSpPr>
          <p:nvPr userDrawn="1"/>
        </p:nvSpPr>
        <p:spPr>
          <a:xfrm>
            <a:off x="3630847" y="3193866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DB16144F-F6C5-103F-A103-1E421C434D6B}"/>
              </a:ext>
            </a:extLst>
          </p:cNvPr>
          <p:cNvSpPr>
            <a:spLocks noChangeAspect="1"/>
          </p:cNvSpPr>
          <p:nvPr userDrawn="1"/>
        </p:nvSpPr>
        <p:spPr>
          <a:xfrm>
            <a:off x="5891519" y="3193866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5D3BB9-94C2-FF32-2C2B-54FFF375FF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3082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2A5670A-35AE-382E-EAA3-84B51EEE9F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0421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197E11E-D849-BA86-6C40-6AAF5D4C6E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80533" y="3272076"/>
            <a:ext cx="274320" cy="274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2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3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22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9B512-33D1-02A5-CD81-0E7B6CBCAED5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10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ED1266-5CD0-275A-04DD-140FF3ED8507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9" y="296589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6B3440-9B55-7F19-279B-3FBC8425E17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5" y="666548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2D1EF7-A9A0-DE4E-CB88-D47B95AF9960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9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E9D556-58E6-9199-D26B-531EE057E61D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8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57419B-1F51-DE43-7569-A9B8D84DF179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5" y="409101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AC9D20-DF75-01CB-5FE2-CC3F8C04FB25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2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1A52E3-9E14-9647-3C62-65A54A80057F}"/>
              </a:ext>
            </a:extLst>
          </p:cNvPr>
          <p:cNvSpPr>
            <a:spLocks noChangeAspect="1"/>
          </p:cNvSpPr>
          <p:nvPr userDrawn="1"/>
        </p:nvSpPr>
        <p:spPr>
          <a:xfrm>
            <a:off x="48416" y="3295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C8EDCD-AFAC-92B5-D6C0-0C90494FC49B}"/>
              </a:ext>
            </a:extLst>
          </p:cNvPr>
          <p:cNvSpPr>
            <a:spLocks noChangeAspect="1"/>
          </p:cNvSpPr>
          <p:nvPr userDrawn="1"/>
        </p:nvSpPr>
        <p:spPr>
          <a:xfrm>
            <a:off x="749907" y="-236335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9" y="275773"/>
            <a:ext cx="7148286" cy="9506857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4" y="543009"/>
            <a:ext cx="1362076" cy="38673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B3432A-5854-A0CE-2D78-1AA501C35C74}"/>
              </a:ext>
            </a:extLst>
          </p:cNvPr>
          <p:cNvSpPr>
            <a:spLocks noChangeAspect="1"/>
          </p:cNvSpPr>
          <p:nvPr userDrawn="1"/>
        </p:nvSpPr>
        <p:spPr>
          <a:xfrm>
            <a:off x="496193" y="-203686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343CDE-1280-E0BB-89F8-2F4E3E8A8D6A}"/>
              </a:ext>
            </a:extLst>
          </p:cNvPr>
          <p:cNvSpPr>
            <a:spLocks noChangeAspect="1"/>
          </p:cNvSpPr>
          <p:nvPr userDrawn="1"/>
        </p:nvSpPr>
        <p:spPr>
          <a:xfrm>
            <a:off x="471684" y="9530086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FF5F33-D9F9-A981-0F86-04B3F47E0398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91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70EA8B2-BFD7-A5AA-0AB4-1C0008F0274A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42"/>
            <a:ext cx="157842" cy="140322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C64E44-7D9D-B5AB-0392-7651BF72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7"/>
            <a:ext cx="534188" cy="229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5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4" y="475880"/>
            <a:ext cx="1362076" cy="38673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9055685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4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D8272B-2658-1C1C-C4C4-63002F8C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46" y="992270"/>
            <a:ext cx="7123112" cy="78331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1999" b="1">
                <a:solidFill>
                  <a:srgbClr val="D34728"/>
                </a:solidFill>
              </a:defRPr>
            </a:lvl1pPr>
            <a:lvl2pPr marL="388582" indent="0" algn="ctr">
              <a:buNone/>
              <a:defRPr/>
            </a:lvl2pPr>
            <a:lvl3pPr marL="777164" indent="0" algn="ctr">
              <a:buNone/>
              <a:defRPr/>
            </a:lvl3pPr>
            <a:lvl4pPr marL="1165746" indent="0" algn="ctr">
              <a:buNone/>
              <a:defRPr/>
            </a:lvl4pPr>
            <a:lvl5pPr marL="1554328" indent="0" algn="ctr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5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4" y="475880"/>
            <a:ext cx="1362076" cy="38673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9055685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4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C489-6A16-47BE-99C0-97B3C1761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7" r:id="rId3"/>
    <p:sldLayoutId id="2147483668" r:id="rId4"/>
    <p:sldLayoutId id="2147483670" r:id="rId5"/>
    <p:sldLayoutId id="2147483669" r:id="rId6"/>
    <p:sldLayoutId id="2147483664" r:id="rId7"/>
    <p:sldLayoutId id="2147483661" r:id="rId8"/>
    <p:sldLayoutId id="2147483663" r:id="rId9"/>
  </p:sldLayoutIdLst>
  <p:hf hdr="0" ftr="0" dt="0"/>
  <p:txStyles>
    <p:titleStyle>
      <a:lvl1pPr algn="l" defTabSz="777164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291" indent="-194291" algn="l" defTabSz="77716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873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45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037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619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201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783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65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2947" indent="-194291" algn="l" defTabSz="777164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58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16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746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8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2909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492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074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655" algn="l" defTabSz="777164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science.ca/for-educators/#resources" TargetMode="External"/><Relationship Id="rId2" Type="http://schemas.openxmlformats.org/officeDocument/2006/relationships/hyperlink" Target="https://www.edutopia.org/practice/inquiry-based-learning-teacher-guided-student-driven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wind.org/" TargetMode="External"/><Relationship Id="rId2" Type="http://schemas.openxmlformats.org/officeDocument/2006/relationships/hyperlink" Target="https://youthscience.ca/for-educators/#resources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D9A6D0-9C0A-A44F-8577-2BEABFBB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5C574-4C7E-4F1B-FDE2-63C3A953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Wind Blade Design Science Inquiry Project</a:t>
            </a:r>
          </a:p>
          <a:p>
            <a:r>
              <a:rPr lang="en-US" dirty="0"/>
              <a:t>Educator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1F6109-F840-526B-AAD3-8B84386B20B0}"/>
              </a:ext>
            </a:extLst>
          </p:cNvPr>
          <p:cNvSpPr txBox="1"/>
          <p:nvPr/>
        </p:nvSpPr>
        <p:spPr>
          <a:xfrm>
            <a:off x="617039" y="1917955"/>
            <a:ext cx="653832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intent of this project is to follow a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Teacher-Guided Inquiry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methodology that is adapted from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Youth Canada Science’s Smarter Science Framework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Learners will design their own wind turbine blade design using class Wind Kits provided by Centre of Excellence for Energy and NB Power.</a:t>
            </a:r>
          </a:p>
          <a:p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Curricular Connections</a:t>
            </a: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9/10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- Scientific Literacy –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Idea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Investigation -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Descriptors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Plan 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answer questions about relationships between and among variables observed, Collect and represent 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using tools and methods appropriate for investigations.</a:t>
            </a:r>
          </a:p>
          <a:p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Scientific Literacy –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Idea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Sensemaking –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Descriptor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Analyze and interpret qualitative and quantitative data to construct explanations and conclusions.</a:t>
            </a:r>
          </a:p>
          <a:p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Scientific Literacy –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Idea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Communication -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Descripto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r: Communicate procedure, result, and conclusion using a variety of media and working collaboratively</a:t>
            </a:r>
          </a:p>
          <a:p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Learning and Living Sustainably–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 Idea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Responsible and Sustainable Application -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Descriptors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Apply scientific and technological knowledge and an understanding of sustainable practices responsibly, Identify community-based challenges connected to at least two of Sustainable Development Goals 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 </a:t>
            </a:r>
            <a:r>
              <a:rPr lang="en-US" sz="1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apply iterative processes to design solutions.</a:t>
            </a: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You’ll Need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"Wind Blade Design Science Inquiry Project" and print one per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Assuming a student group size of two: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 Kit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x Class Wind Stand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x DC generator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x multimeter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x Wind Turbine Hubs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x Wind Blade Protractor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Wooden Dowels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wires with alligator clips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Blade Materials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Wood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Heavy Card Stock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Cardboard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applicable materials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233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52AF0C-D024-DFC3-138C-5BAB8CFD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8262A-C4C1-233C-83B8-DAB26EDBD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Wind Blade Design Science Inquiry Project</a:t>
            </a:r>
          </a:p>
          <a:p>
            <a:r>
              <a:rPr lang="en-US"/>
              <a:t>Educator Instructions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CF22A-FCF2-1017-DEA3-39D161C47657}"/>
              </a:ext>
            </a:extLst>
          </p:cNvPr>
          <p:cNvSpPr txBox="1"/>
          <p:nvPr/>
        </p:nvSpPr>
        <p:spPr>
          <a:xfrm>
            <a:off x="344425" y="2085405"/>
            <a:ext cx="6826395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Classroom Stationary Items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Scissors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If your school does not have access to a Wind Kit please e-mail the Lead for the Centre of Excellence for Energy (warren.coombs@gnb.ca) and one will be sent.</a:t>
            </a: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600"/>
              </a:spcBef>
            </a:pPr>
            <a:endParaRPr lang="en-US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600"/>
              </a:spcBef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Instructions:</a:t>
            </a:r>
          </a:p>
          <a:p>
            <a:pPr marL="228600" marR="0" indent="-228600">
              <a:spcBef>
                <a:spcPts val="600"/>
              </a:spcBef>
              <a:buFont typeface="+mj-lt"/>
              <a:buAutoNum type="arabi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starting this activity, learners should be able to make graphs and organize data tables.</a:t>
            </a:r>
          </a:p>
          <a:p>
            <a:pPr marL="228600" marR="0" indent="-228600">
              <a:spcBef>
                <a:spcPts val="600"/>
              </a:spcBef>
              <a:buFont typeface="+mj-lt"/>
              <a:buAutoNum type="arabi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the activity by presenting the Wind Kit and materials. Inform learners that they will have to measure the rate the amount of energy they can produce using a multimeter.</a:t>
            </a:r>
          </a:p>
          <a:p>
            <a:pPr marL="228600" marR="0" indent="-228600">
              <a:spcBef>
                <a:spcPts val="600"/>
              </a:spcBef>
              <a:buFont typeface="+mj-lt"/>
              <a:buAutoNum type="arabi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 out the "Wind Blade Design Science Inquiry Project" learner document (attached).</a:t>
            </a:r>
          </a:p>
          <a:p>
            <a:pPr marL="228600" marR="0" indent="-228600">
              <a:spcBef>
                <a:spcPts val="600"/>
              </a:spcBef>
              <a:buFont typeface="+mj-lt"/>
              <a:buAutoNum type="arabi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over the handout and inform students that they tasked with building their own wind blade design and testing it given the presented materials.</a:t>
            </a:r>
          </a:p>
          <a:p>
            <a:pPr marL="228600" marR="0" indent="-228600">
              <a:spcBef>
                <a:spcPts val="600"/>
              </a:spcBef>
              <a:buFont typeface="+mj-lt"/>
              <a:buAutoNum type="arabicParenR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students research their topic and form their own inquiry question.</a:t>
            </a:r>
          </a:p>
          <a:p>
            <a:pPr marR="0">
              <a:spcBef>
                <a:spcPts val="600"/>
              </a:spcBef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600"/>
              </a:spcBef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Ideas:</a:t>
            </a:r>
          </a:p>
          <a:p>
            <a:pPr marL="285750" marR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using a rubric or checklist as learners work through the design process</a:t>
            </a:r>
          </a:p>
          <a:p>
            <a:pPr marL="285750" marR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have the learners write a lab report based on their experimental </a:t>
            </a: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600"/>
              </a:spcBef>
            </a:pPr>
            <a:endParaRPr lang="en-US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600"/>
              </a:spcBef>
            </a:pPr>
            <a:r>
              <a:rPr lang="en-US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Acknowledgments:</a:t>
            </a:r>
          </a:p>
          <a:p>
            <a:pPr marR="0">
              <a:spcBef>
                <a:spcPts val="600"/>
              </a:spcBef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activity was created using the Smarter Science Framework by Youth Science Canada (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https://youthscience.ca/for-educators/#resources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>
              <a:spcBef>
                <a:spcPts val="600"/>
              </a:spcBef>
            </a:pP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activity was adapted from the Wind Energy Challenge by Kidwind (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KidWind — Teaching the World about Renewables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035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etropolis Semi Bold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13297</TotalTime>
  <Words>513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Metropolis</vt:lpstr>
      <vt:lpstr>Calibri</vt:lpstr>
      <vt:lpstr>Metropolis Semi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 Abbasi</dc:creator>
  <cp:lastModifiedBy>Coombs, Warren (EECD/EDPE)</cp:lastModifiedBy>
  <cp:revision>19</cp:revision>
  <dcterms:created xsi:type="dcterms:W3CDTF">2024-07-13T08:32:07Z</dcterms:created>
  <dcterms:modified xsi:type="dcterms:W3CDTF">2024-08-19T00:53:47Z</dcterms:modified>
</cp:coreProperties>
</file>