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57" r:id="rId3"/>
    <p:sldId id="260" r:id="rId4"/>
    <p:sldId id="258" r:id="rId5"/>
    <p:sldId id="261" r:id="rId6"/>
    <p:sldId id="262" r:id="rId7"/>
    <p:sldId id="266" r:id="rId8"/>
    <p:sldId id="263" r:id="rId9"/>
    <p:sldId id="267" r:id="rId10"/>
    <p:sldId id="265" r:id="rId11"/>
    <p:sldId id="268" r:id="rId12"/>
    <p:sldId id="264" r:id="rId13"/>
    <p:sldId id="269" r:id="rId14"/>
  </p:sldIdLst>
  <p:sldSz cx="7772400" cy="100584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Metropolis" panose="020B0604020202020204" charset="0"/>
      <p:regular r:id="rId21"/>
      <p:bold r:id="rId22"/>
      <p:italic r:id="rId23"/>
      <p:boldItalic r:id="rId24"/>
    </p:embeddedFont>
    <p:embeddedFont>
      <p:font typeface="Metropolis Semi Bold" panose="020B0604020202020204" charset="0"/>
      <p:bold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8/18/2024</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dirty="0"/>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4" y="0"/>
            <a:ext cx="7772399" cy="6289841"/>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7"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2"/>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dirty="0"/>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3"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dirty="0"/>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8" y="432874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5"/>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20" y="320362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9"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7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5" y="3738920"/>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10"/>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80"/>
            <a:ext cx="6611046" cy="1684337"/>
          </a:xfrm>
        </p:spPr>
        <p:txBody>
          <a:bodyPr/>
          <a:lstStyle/>
          <a:p>
            <a:endParaRPr lang="en-US" dirty="0"/>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9"/>
            <a:ext cx="3436938" cy="1684337"/>
          </a:xfrm>
        </p:spPr>
        <p:txBody>
          <a:bodyPr/>
          <a:lstStyle/>
          <a:p>
            <a:endParaRPr lang="en-US" dirty="0"/>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7"/>
            <a:ext cx="3436938" cy="1684337"/>
          </a:xfrm>
        </p:spPr>
        <p:txBody>
          <a:bodyPr/>
          <a:lstStyle/>
          <a:p>
            <a:endParaRPr lang="en-US" dirty="0"/>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91"/>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dirty="0"/>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3"/>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30" y="8335300"/>
            <a:ext cx="6628585" cy="580102"/>
          </a:xfrm>
        </p:spPr>
        <p:txBody>
          <a:bodyPr>
            <a:normAutofit/>
          </a:bodyPr>
          <a:lstStyle>
            <a:lvl1pPr marL="0" indent="0">
              <a:lnSpc>
                <a:spcPct val="120000"/>
              </a:lnSpc>
              <a:buNone/>
              <a:defRPr sz="1200" b="0">
                <a:solidFill>
                  <a:schemeClr val="tx1"/>
                </a:solidFill>
                <a:latin typeface="+mn-lt"/>
              </a:defRPr>
            </a:lvl1pPr>
          </a:lstStyle>
          <a:p>
            <a:pPr lvl="0"/>
            <a:endParaRPr lang="en-US" dirty="0"/>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1"/>
            <a:ext cx="2540681" cy="5339604"/>
          </a:xfrm>
        </p:spPr>
        <p:txBody>
          <a:bodyPr/>
          <a:lstStyle/>
          <a:p>
            <a:endParaRPr lang="en-US" dirty="0"/>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92"/>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3"/>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3"/>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8"/>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3"/>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5"/>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80"/>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31"/>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4"/>
            <a:ext cx="274320" cy="274321"/>
          </a:xfrm>
        </p:spPr>
        <p:txBody>
          <a:bodyPr>
            <a:noAutofit/>
          </a:bodyPr>
          <a:lstStyle>
            <a:lvl1pPr marL="0" indent="0">
              <a:buNone/>
              <a:defRPr sz="899"/>
            </a:lvl1pPr>
          </a:lstStyle>
          <a:p>
            <a:endParaRPr lang="en-US" dirty="0"/>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9"/>
            <a:ext cx="274320" cy="274321"/>
          </a:xfrm>
        </p:spPr>
        <p:txBody>
          <a:bodyPr>
            <a:noAutofit/>
          </a:bodyPr>
          <a:lstStyle>
            <a:lvl1pPr marL="0" indent="0">
              <a:buNone/>
              <a:defRPr sz="899"/>
            </a:lvl1pPr>
          </a:lstStyle>
          <a:p>
            <a:endParaRPr lang="en-US" dirty="0"/>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2"/>
            <a:ext cx="274320" cy="274321"/>
          </a:xfrm>
        </p:spPr>
        <p:txBody>
          <a:bodyPr>
            <a:noAutofit/>
          </a:bodyPr>
          <a:lstStyle>
            <a:lvl1pPr marL="0" indent="0">
              <a:buNone/>
              <a:defRPr sz="899"/>
            </a:lvl1pPr>
          </a:lstStyle>
          <a:p>
            <a:endParaRPr lang="en-US" dirty="0"/>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6"/>
            <a:ext cx="274320" cy="274321"/>
          </a:xfrm>
        </p:spPr>
        <p:txBody>
          <a:bodyPr>
            <a:noAutofit/>
          </a:bodyPr>
          <a:lstStyle>
            <a:lvl1pPr marL="0" indent="0">
              <a:buNone/>
              <a:defRPr sz="899"/>
            </a:lvl1pPr>
          </a:lstStyle>
          <a:p>
            <a:endParaRPr lang="en-US" dirty="0"/>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7" y="4744989"/>
            <a:ext cx="6631407" cy="4060182"/>
          </a:xfrm>
        </p:spPr>
        <p:txBody>
          <a:bodyPr/>
          <a:lstStyle/>
          <a:p>
            <a:endParaRPr lang="en-US" dirty="0"/>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dirty="0"/>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1"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7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701"/>
            <a:ext cx="6648166" cy="1878489"/>
          </a:xfrm>
        </p:spPr>
        <p:txBody>
          <a:bodyPr/>
          <a:lstStyle/>
          <a:p>
            <a:endParaRPr lang="en-US" dirty="0"/>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6"/>
            <a:ext cx="274320" cy="274321"/>
          </a:xfrm>
        </p:spPr>
        <p:txBody>
          <a:bodyPr>
            <a:normAutofit/>
          </a:bodyPr>
          <a:lstStyle>
            <a:lvl1pPr marL="0" indent="0">
              <a:buNone/>
              <a:defRPr sz="1200"/>
            </a:lvl1pPr>
          </a:lstStyle>
          <a:p>
            <a:endParaRPr lang="en-US" dirty="0"/>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6"/>
            <a:ext cx="274320" cy="274321"/>
          </a:xfrm>
        </p:spPr>
        <p:txBody>
          <a:bodyPr>
            <a:normAutofit/>
          </a:bodyPr>
          <a:lstStyle>
            <a:lvl1pPr marL="0" indent="0">
              <a:buNone/>
              <a:defRPr sz="1200"/>
            </a:lvl1pPr>
          </a:lstStyle>
          <a:p>
            <a:endParaRPr lang="en-US" dirty="0"/>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6"/>
            <a:ext cx="274320" cy="274321"/>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6" y="992270"/>
            <a:ext cx="7123112" cy="783318"/>
          </a:xfrm>
        </p:spPr>
        <p:txBody>
          <a:bodyPr>
            <a:normAutofit/>
          </a:bodyPr>
          <a:lstStyle>
            <a:lvl1pPr marL="0" indent="0" algn="ctr">
              <a:lnSpc>
                <a:spcPct val="130000"/>
              </a:lnSpc>
              <a:buNone/>
              <a:defRPr sz="19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1"/>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dirty="0"/>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164"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291" indent="-194291" algn="l" defTabSz="777164"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873" indent="-194291" algn="l" defTabSz="777164"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455" indent="-194291" algn="l" defTabSz="777164"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03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619"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201"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783"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365"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294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164" rtl="0" eaLnBrk="1" latinLnBrk="0" hangingPunct="1">
        <a:defRPr sz="1530" kern="1200">
          <a:solidFill>
            <a:schemeClr val="tx1"/>
          </a:solidFill>
          <a:latin typeface="+mn-lt"/>
          <a:ea typeface="+mn-ea"/>
          <a:cs typeface="+mn-cs"/>
        </a:defRPr>
      </a:lvl1pPr>
      <a:lvl2pPr marL="388582" algn="l" defTabSz="777164" rtl="0" eaLnBrk="1" latinLnBrk="0" hangingPunct="1">
        <a:defRPr sz="1530" kern="1200">
          <a:solidFill>
            <a:schemeClr val="tx1"/>
          </a:solidFill>
          <a:latin typeface="+mn-lt"/>
          <a:ea typeface="+mn-ea"/>
          <a:cs typeface="+mn-cs"/>
        </a:defRPr>
      </a:lvl2pPr>
      <a:lvl3pPr marL="777164" algn="l" defTabSz="777164" rtl="0" eaLnBrk="1" latinLnBrk="0" hangingPunct="1">
        <a:defRPr sz="1530" kern="1200">
          <a:solidFill>
            <a:schemeClr val="tx1"/>
          </a:solidFill>
          <a:latin typeface="+mn-lt"/>
          <a:ea typeface="+mn-ea"/>
          <a:cs typeface="+mn-cs"/>
        </a:defRPr>
      </a:lvl3pPr>
      <a:lvl4pPr marL="1165746" algn="l" defTabSz="777164" rtl="0" eaLnBrk="1" latinLnBrk="0" hangingPunct="1">
        <a:defRPr sz="1530" kern="1200">
          <a:solidFill>
            <a:schemeClr val="tx1"/>
          </a:solidFill>
          <a:latin typeface="+mn-lt"/>
          <a:ea typeface="+mn-ea"/>
          <a:cs typeface="+mn-cs"/>
        </a:defRPr>
      </a:lvl4pPr>
      <a:lvl5pPr marL="1554328" algn="l" defTabSz="777164" rtl="0" eaLnBrk="1" latinLnBrk="0" hangingPunct="1">
        <a:defRPr sz="1530" kern="1200">
          <a:solidFill>
            <a:schemeClr val="tx1"/>
          </a:solidFill>
          <a:latin typeface="+mn-lt"/>
          <a:ea typeface="+mn-ea"/>
          <a:cs typeface="+mn-cs"/>
        </a:defRPr>
      </a:lvl5pPr>
      <a:lvl6pPr marL="1942909" algn="l" defTabSz="777164" rtl="0" eaLnBrk="1" latinLnBrk="0" hangingPunct="1">
        <a:defRPr sz="1530" kern="1200">
          <a:solidFill>
            <a:schemeClr val="tx1"/>
          </a:solidFill>
          <a:latin typeface="+mn-lt"/>
          <a:ea typeface="+mn-ea"/>
          <a:cs typeface="+mn-cs"/>
        </a:defRPr>
      </a:lvl6pPr>
      <a:lvl7pPr marL="2331492" algn="l" defTabSz="777164" rtl="0" eaLnBrk="1" latinLnBrk="0" hangingPunct="1">
        <a:defRPr sz="1530" kern="1200">
          <a:solidFill>
            <a:schemeClr val="tx1"/>
          </a:solidFill>
          <a:latin typeface="+mn-lt"/>
          <a:ea typeface="+mn-ea"/>
          <a:cs typeface="+mn-cs"/>
        </a:defRPr>
      </a:lvl7pPr>
      <a:lvl8pPr marL="2720074" algn="l" defTabSz="777164" rtl="0" eaLnBrk="1" latinLnBrk="0" hangingPunct="1">
        <a:defRPr sz="1530" kern="1200">
          <a:solidFill>
            <a:schemeClr val="tx1"/>
          </a:solidFill>
          <a:latin typeface="+mn-lt"/>
          <a:ea typeface="+mn-ea"/>
          <a:cs typeface="+mn-cs"/>
        </a:defRPr>
      </a:lvl8pPr>
      <a:lvl9pPr marL="3108655" algn="l" defTabSz="777164"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i.com/" TargetMode="External"/><Relationship Id="rId2" Type="http://schemas.openxmlformats.org/officeDocument/2006/relationships/hyperlink" Target="https://youthscience.ca/for-educators/" TargetMode="External"/><Relationship Id="rId1" Type="http://schemas.openxmlformats.org/officeDocument/2006/relationships/slideLayout" Target="../slideLayouts/slideLayout8.xml"/><Relationship Id="rId4" Type="http://schemas.openxmlformats.org/officeDocument/2006/relationships/hyperlink" Target="https://uwaterloo.ca/chem13-news-magazine/april-2015/activities/fermentation-sugars-using-yeast-discovery-experi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D9A6D0-9C0A-A44F-8577-2BEABFBB8F06}"/>
              </a:ext>
            </a:extLst>
          </p:cNvPr>
          <p:cNvSpPr>
            <a:spLocks noGrp="1"/>
          </p:cNvSpPr>
          <p:nvPr>
            <p:ph type="sldNum" sz="quarter" idx="4"/>
          </p:nvPr>
        </p:nvSpPr>
        <p:spPr/>
        <p:txBody>
          <a:bodyPr/>
          <a:lstStyle/>
          <a:p>
            <a:fld id="{B460C489-6A16-47BE-99C0-97B3C176101D}" type="slidenum">
              <a:rPr lang="en-US" smtClean="0"/>
              <a:pPr/>
              <a:t>1</a:t>
            </a:fld>
            <a:endParaRPr lang="en-US" dirty="0"/>
          </a:p>
        </p:txBody>
      </p:sp>
      <p:sp>
        <p:nvSpPr>
          <p:cNvPr id="9" name="Text Placeholder 8">
            <a:extLst>
              <a:ext uri="{FF2B5EF4-FFF2-40B4-BE49-F238E27FC236}">
                <a16:creationId xmlns:a16="http://schemas.microsoft.com/office/drawing/2014/main" id="{15B5C574-4C7E-4F1B-FDE2-63C3A953C864}"/>
              </a:ext>
            </a:extLst>
          </p:cNvPr>
          <p:cNvSpPr>
            <a:spLocks noGrp="1"/>
          </p:cNvSpPr>
          <p:nvPr>
            <p:ph type="body" sz="quarter" idx="10"/>
          </p:nvPr>
        </p:nvSpPr>
        <p:spPr/>
        <p:txBody>
          <a:bodyPr/>
          <a:lstStyle/>
          <a:p>
            <a:r>
              <a:rPr lang="en-US" dirty="0"/>
              <a:t>Yeast Fermentation Science Inquiry Project</a:t>
            </a:r>
          </a:p>
        </p:txBody>
      </p:sp>
      <p:sp>
        <p:nvSpPr>
          <p:cNvPr id="2" name="TextBox 1">
            <a:extLst>
              <a:ext uri="{FF2B5EF4-FFF2-40B4-BE49-F238E27FC236}">
                <a16:creationId xmlns:a16="http://schemas.microsoft.com/office/drawing/2014/main" id="{CE1F6109-F840-526B-AAD3-8B84386B20B0}"/>
              </a:ext>
            </a:extLst>
          </p:cNvPr>
          <p:cNvSpPr txBox="1"/>
          <p:nvPr/>
        </p:nvSpPr>
        <p:spPr>
          <a:xfrm>
            <a:off x="535578" y="1998619"/>
            <a:ext cx="3108960" cy="3872920"/>
          </a:xfrm>
          <a:prstGeom prst="rect">
            <a:avLst/>
          </a:prstGeom>
          <a:noFill/>
        </p:spPr>
        <p:txBody>
          <a:bodyPr wrap="square" rtlCol="0">
            <a:spAutoFit/>
          </a:bodyPr>
          <a:lstStyle/>
          <a:p>
            <a:pPr marL="0" marR="0">
              <a:lnSpc>
                <a:spcPct val="107000"/>
              </a:lnSpc>
              <a:spcBef>
                <a:spcPts val="0"/>
              </a:spcBef>
              <a:spcAft>
                <a:spcPts val="800"/>
              </a:spcAft>
            </a:pPr>
            <a:r>
              <a:rPr lang="en-US" sz="1400" b="1" kern="0" dirty="0">
                <a:effectLst/>
                <a:latin typeface="Calibri" panose="020F0502020204030204" pitchFamily="34" charset="0"/>
                <a:ea typeface="Calibri" panose="020F0502020204030204" pitchFamily="34" charset="0"/>
                <a:cs typeface="Calibri" panose="020F0502020204030204" pitchFamily="34" charset="0"/>
              </a:rPr>
              <a:t>Fermentation</a:t>
            </a:r>
            <a:r>
              <a:rPr lang="en-US" sz="1400" kern="0" dirty="0">
                <a:effectLst/>
                <a:latin typeface="Calibri" panose="020F0502020204030204" pitchFamily="34" charset="0"/>
                <a:ea typeface="Calibri" panose="020F0502020204030204" pitchFamily="34" charset="0"/>
                <a:cs typeface="Calibri" panose="020F0502020204030204" pitchFamily="34" charset="0"/>
              </a:rPr>
              <a:t> is a process that has been used by humans for thousands of years. It involves converting sugars into other substances, like </a:t>
            </a:r>
            <a:r>
              <a:rPr lang="en-US" sz="1400" b="1" kern="0" dirty="0">
                <a:effectLst/>
                <a:latin typeface="Calibri" panose="020F0502020204030204" pitchFamily="34" charset="0"/>
                <a:ea typeface="Calibri" panose="020F0502020204030204" pitchFamily="34" charset="0"/>
                <a:cs typeface="Calibri" panose="020F0502020204030204" pitchFamily="34" charset="0"/>
              </a:rPr>
              <a:t>alcohol</a:t>
            </a:r>
            <a:r>
              <a:rPr lang="en-US" sz="1400" kern="0" dirty="0">
                <a:effectLst/>
                <a:latin typeface="Calibri" panose="020F0502020204030204" pitchFamily="34" charset="0"/>
                <a:ea typeface="Calibri" panose="020F0502020204030204" pitchFamily="34" charset="0"/>
                <a:cs typeface="Calibri" panose="020F0502020204030204" pitchFamily="34" charset="0"/>
              </a:rPr>
              <a:t> or </a:t>
            </a:r>
            <a:r>
              <a:rPr lang="en-US" sz="1400" b="1" kern="0" dirty="0">
                <a:effectLst/>
                <a:latin typeface="Calibri" panose="020F0502020204030204" pitchFamily="34" charset="0"/>
                <a:ea typeface="Calibri" panose="020F0502020204030204" pitchFamily="34" charset="0"/>
                <a:cs typeface="Calibri" panose="020F0502020204030204" pitchFamily="34" charset="0"/>
              </a:rPr>
              <a:t>acids</a:t>
            </a:r>
            <a:r>
              <a:rPr lang="en-US" sz="1400" kern="0" dirty="0">
                <a:effectLst/>
                <a:latin typeface="Calibri" panose="020F0502020204030204" pitchFamily="34" charset="0"/>
                <a:ea typeface="Calibri" panose="020F0502020204030204" pitchFamily="34" charset="0"/>
                <a:cs typeface="Calibri" panose="020F0502020204030204" pitchFamily="34" charset="0"/>
              </a:rPr>
              <a:t>, using microorganisms such as yeast or bacteria. This process is not only crucial for making many of the foods and drinks we enjoy, but it's also important in various industries, including energy production.</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0" dirty="0">
                <a:effectLst/>
                <a:latin typeface="Calibri" panose="020F0502020204030204" pitchFamily="34" charset="0"/>
                <a:ea typeface="Calibri" panose="020F0502020204030204" pitchFamily="34" charset="0"/>
                <a:cs typeface="Calibri" panose="020F0502020204030204" pitchFamily="34" charset="0"/>
              </a:rPr>
              <a:t>Fermentation begins with a simple </a:t>
            </a:r>
            <a:r>
              <a:rPr lang="en-US" sz="1400" b="1" kern="0" dirty="0">
                <a:effectLst/>
                <a:latin typeface="Calibri" panose="020F0502020204030204" pitchFamily="34" charset="0"/>
                <a:ea typeface="Calibri" panose="020F0502020204030204" pitchFamily="34" charset="0"/>
                <a:cs typeface="Calibri" panose="020F0502020204030204" pitchFamily="34" charset="0"/>
              </a:rPr>
              <a:t>chemical reaction</a:t>
            </a:r>
            <a:r>
              <a:rPr lang="en-US" sz="1400" kern="0" dirty="0">
                <a:effectLst/>
                <a:latin typeface="Calibri" panose="020F0502020204030204" pitchFamily="34" charset="0"/>
                <a:ea typeface="Calibri" panose="020F0502020204030204" pitchFamily="34" charset="0"/>
                <a:cs typeface="Calibri" panose="020F0502020204030204" pitchFamily="34" charset="0"/>
              </a:rPr>
              <a:t>. For example, when yeast ferments glucose, which is a type of </a:t>
            </a:r>
            <a:r>
              <a:rPr lang="en-US" sz="1400" b="1" kern="0" dirty="0">
                <a:effectLst/>
                <a:latin typeface="Calibri" panose="020F0502020204030204" pitchFamily="34" charset="0"/>
                <a:ea typeface="Calibri" panose="020F0502020204030204" pitchFamily="34" charset="0"/>
                <a:cs typeface="Calibri" panose="020F0502020204030204" pitchFamily="34" charset="0"/>
              </a:rPr>
              <a:t>sugar</a:t>
            </a:r>
            <a:r>
              <a:rPr lang="en-US" sz="1400" kern="0" dirty="0">
                <a:effectLst/>
                <a:latin typeface="Calibri" panose="020F0502020204030204" pitchFamily="34" charset="0"/>
                <a:ea typeface="Calibri" panose="020F0502020204030204" pitchFamily="34" charset="0"/>
                <a:cs typeface="Calibri" panose="020F0502020204030204" pitchFamily="34" charset="0"/>
              </a:rPr>
              <a:t>, it produces </a:t>
            </a:r>
            <a:r>
              <a:rPr lang="en-US" sz="1400" b="1" kern="0" dirty="0">
                <a:effectLst/>
                <a:latin typeface="Calibri" panose="020F0502020204030204" pitchFamily="34" charset="0"/>
                <a:ea typeface="Calibri" panose="020F0502020204030204" pitchFamily="34" charset="0"/>
                <a:cs typeface="Calibri" panose="020F0502020204030204" pitchFamily="34" charset="0"/>
              </a:rPr>
              <a:t>alcohol</a:t>
            </a:r>
            <a:r>
              <a:rPr lang="en-US" sz="1400" kern="0" dirty="0">
                <a:effectLst/>
                <a:latin typeface="Calibri" panose="020F0502020204030204" pitchFamily="34" charset="0"/>
                <a:ea typeface="Calibri" panose="020F0502020204030204" pitchFamily="34" charset="0"/>
                <a:cs typeface="Calibri" panose="020F0502020204030204" pitchFamily="34" charset="0"/>
              </a:rPr>
              <a:t> and </a:t>
            </a:r>
            <a:r>
              <a:rPr lang="en-US" sz="1400" b="1" kern="0" dirty="0">
                <a:effectLst/>
                <a:latin typeface="Calibri" panose="020F0502020204030204" pitchFamily="34" charset="0"/>
                <a:ea typeface="Calibri" panose="020F0502020204030204" pitchFamily="34" charset="0"/>
                <a:cs typeface="Calibri" panose="020F0502020204030204" pitchFamily="34" charset="0"/>
              </a:rPr>
              <a:t>carbon dioxide</a:t>
            </a:r>
            <a:r>
              <a:rPr lang="en-US" sz="1400" kern="0" dirty="0">
                <a:effectLst/>
                <a:latin typeface="Calibri" panose="020F0502020204030204" pitchFamily="34" charset="0"/>
                <a:ea typeface="Calibri" panose="020F0502020204030204" pitchFamily="34" charset="0"/>
                <a:cs typeface="Calibri" panose="020F0502020204030204" pitchFamily="34" charset="0"/>
              </a:rPr>
              <a:t>. The basic chemical equation for this process is:</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9A6E24B-4D5B-4FC2-3B5B-B70C0F49BDA9}"/>
              </a:ext>
            </a:extLst>
          </p:cNvPr>
          <p:cNvPicPr>
            <a:picLocks noChangeAspect="1"/>
          </p:cNvPicPr>
          <p:nvPr/>
        </p:nvPicPr>
        <p:blipFill>
          <a:blip r:embed="rId2"/>
          <a:stretch>
            <a:fillRect/>
          </a:stretch>
        </p:blipFill>
        <p:spPr>
          <a:xfrm>
            <a:off x="3927466" y="2133264"/>
            <a:ext cx="3309356" cy="3380417"/>
          </a:xfrm>
          <a:prstGeom prst="rect">
            <a:avLst/>
          </a:prstGeom>
        </p:spPr>
      </p:pic>
      <p:grpSp>
        <p:nvGrpSpPr>
          <p:cNvPr id="14" name="Group 13">
            <a:extLst>
              <a:ext uri="{FF2B5EF4-FFF2-40B4-BE49-F238E27FC236}">
                <a16:creationId xmlns:a16="http://schemas.microsoft.com/office/drawing/2014/main" id="{6DB0EAA5-EDEC-22D1-FDF3-C035E4A0F20F}"/>
              </a:ext>
            </a:extLst>
          </p:cNvPr>
          <p:cNvGrpSpPr/>
          <p:nvPr/>
        </p:nvGrpSpPr>
        <p:grpSpPr>
          <a:xfrm>
            <a:off x="1639706" y="6123983"/>
            <a:ext cx="3668894" cy="556169"/>
            <a:chOff x="1639706" y="6123983"/>
            <a:chExt cx="3668894" cy="556169"/>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D17D6C-F6AF-E723-33BC-351184597791}"/>
                    </a:ext>
                  </a:extLst>
                </p:cNvPr>
                <p:cNvSpPr txBox="1"/>
                <p:nvPr/>
              </p:nvSpPr>
              <p:spPr>
                <a:xfrm>
                  <a:off x="1639706" y="6123983"/>
                  <a:ext cx="330694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6</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12</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2</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5</m:t>
                            </m:r>
                          </m:sub>
                        </m:sSub>
                        <m:r>
                          <a:rPr lang="en-US" b="0" i="1" smtClean="0">
                            <a:latin typeface="Cambria Math" panose="02040503050406030204" pitchFamily="18" charset="0"/>
                            <a:ea typeface="Cambria Math" panose="02040503050406030204" pitchFamily="18" charset="0"/>
                          </a:rPr>
                          <m:t>𝑂𝐻</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𝐶</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 name="TextBox 6">
                  <a:extLst>
                    <a:ext uri="{FF2B5EF4-FFF2-40B4-BE49-F238E27FC236}">
                      <a16:creationId xmlns:a16="http://schemas.microsoft.com/office/drawing/2014/main" id="{0BD17D6C-F6AF-E723-33BC-351184597791}"/>
                    </a:ext>
                  </a:extLst>
                </p:cNvPr>
                <p:cNvSpPr txBox="1">
                  <a:spLocks noRot="1" noChangeAspect="1" noMove="1" noResize="1" noEditPoints="1" noAdjustHandles="1" noChangeArrowheads="1" noChangeShapeType="1" noTextEdit="1"/>
                </p:cNvSpPr>
                <p:nvPr/>
              </p:nvSpPr>
              <p:spPr>
                <a:xfrm>
                  <a:off x="1639706" y="6123983"/>
                  <a:ext cx="3306944" cy="276999"/>
                </a:xfrm>
                <a:prstGeom prst="rect">
                  <a:avLst/>
                </a:prstGeom>
                <a:blipFill>
                  <a:blip r:embed="rId3"/>
                  <a:stretch>
                    <a:fillRect b="-2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5FA9035-4FF2-2B66-1B69-C5AF04EC226E}"/>
                </a:ext>
              </a:extLst>
            </p:cNvPr>
            <p:cNvSpPr txBox="1"/>
            <p:nvPr/>
          </p:nvSpPr>
          <p:spPr>
            <a:xfrm>
              <a:off x="1848553" y="6391956"/>
              <a:ext cx="895350" cy="276999"/>
            </a:xfrm>
            <a:prstGeom prst="rect">
              <a:avLst/>
            </a:prstGeom>
            <a:noFill/>
          </p:spPr>
          <p:txBody>
            <a:bodyPr wrap="square" rtlCol="0">
              <a:spAutoFit/>
            </a:bodyPr>
            <a:lstStyle/>
            <a:p>
              <a:r>
                <a:rPr lang="en-US" sz="1200" dirty="0"/>
                <a:t>glucose</a:t>
              </a:r>
            </a:p>
          </p:txBody>
        </p:sp>
        <p:sp>
          <p:nvSpPr>
            <p:cNvPr id="11" name="TextBox 10">
              <a:extLst>
                <a:ext uri="{FF2B5EF4-FFF2-40B4-BE49-F238E27FC236}">
                  <a16:creationId xmlns:a16="http://schemas.microsoft.com/office/drawing/2014/main" id="{B9F0DD0C-9D7D-ED33-38C4-69E748F5062C}"/>
                </a:ext>
              </a:extLst>
            </p:cNvPr>
            <p:cNvSpPr txBox="1"/>
            <p:nvPr/>
          </p:nvSpPr>
          <p:spPr>
            <a:xfrm>
              <a:off x="3911600" y="6390271"/>
              <a:ext cx="1397000" cy="276999"/>
            </a:xfrm>
            <a:prstGeom prst="rect">
              <a:avLst/>
            </a:prstGeom>
            <a:noFill/>
          </p:spPr>
          <p:txBody>
            <a:bodyPr wrap="square" rtlCol="0">
              <a:spAutoFit/>
            </a:bodyPr>
            <a:lstStyle/>
            <a:p>
              <a:r>
                <a:rPr lang="en-US" sz="1200" dirty="0"/>
                <a:t>carbon dioxide</a:t>
              </a:r>
            </a:p>
          </p:txBody>
        </p:sp>
        <p:sp>
          <p:nvSpPr>
            <p:cNvPr id="13" name="TextBox 12">
              <a:extLst>
                <a:ext uri="{FF2B5EF4-FFF2-40B4-BE49-F238E27FC236}">
                  <a16:creationId xmlns:a16="http://schemas.microsoft.com/office/drawing/2014/main" id="{2510FEAB-D871-1089-B4CC-7FE6233C9B19}"/>
                </a:ext>
              </a:extLst>
            </p:cNvPr>
            <p:cNvSpPr txBox="1"/>
            <p:nvPr/>
          </p:nvSpPr>
          <p:spPr>
            <a:xfrm>
              <a:off x="3016250" y="6403153"/>
              <a:ext cx="895350" cy="276999"/>
            </a:xfrm>
            <a:prstGeom prst="rect">
              <a:avLst/>
            </a:prstGeom>
            <a:noFill/>
          </p:spPr>
          <p:txBody>
            <a:bodyPr wrap="square" rtlCol="0">
              <a:spAutoFit/>
            </a:bodyPr>
            <a:lstStyle/>
            <a:p>
              <a:r>
                <a:rPr lang="en-US" sz="1200" dirty="0"/>
                <a:t>alcohol</a:t>
              </a:r>
            </a:p>
          </p:txBody>
        </p:sp>
      </p:grpSp>
      <p:sp>
        <p:nvSpPr>
          <p:cNvPr id="15" name="TextBox 14">
            <a:extLst>
              <a:ext uri="{FF2B5EF4-FFF2-40B4-BE49-F238E27FC236}">
                <a16:creationId xmlns:a16="http://schemas.microsoft.com/office/drawing/2014/main" id="{8EC28C78-2FE5-F74D-DAB7-B147B98BFC18}"/>
              </a:ext>
            </a:extLst>
          </p:cNvPr>
          <p:cNvSpPr txBox="1"/>
          <p:nvPr/>
        </p:nvSpPr>
        <p:spPr>
          <a:xfrm>
            <a:off x="4086121" y="5487033"/>
            <a:ext cx="2985297" cy="338554"/>
          </a:xfrm>
          <a:prstGeom prst="rect">
            <a:avLst/>
          </a:prstGeom>
          <a:noFill/>
        </p:spPr>
        <p:txBody>
          <a:bodyPr wrap="square" rtlCol="0">
            <a:spAutoFit/>
          </a:bodyPr>
          <a:lstStyle/>
          <a:p>
            <a:r>
              <a:rPr lang="en-US" sz="800" i="1" dirty="0"/>
              <a:t>Figure 1: Samples of fermented products – A.I. generated by DALL-E</a:t>
            </a:r>
          </a:p>
        </p:txBody>
      </p:sp>
      <p:sp>
        <p:nvSpPr>
          <p:cNvPr id="16" name="TextBox 15">
            <a:extLst>
              <a:ext uri="{FF2B5EF4-FFF2-40B4-BE49-F238E27FC236}">
                <a16:creationId xmlns:a16="http://schemas.microsoft.com/office/drawing/2014/main" id="{11789482-739F-775F-AD60-904BA657EA98}"/>
              </a:ext>
            </a:extLst>
          </p:cNvPr>
          <p:cNvSpPr txBox="1"/>
          <p:nvPr/>
        </p:nvSpPr>
        <p:spPr>
          <a:xfrm>
            <a:off x="647700" y="6788150"/>
            <a:ext cx="6648450" cy="2418611"/>
          </a:xfrm>
          <a:prstGeom prst="rect">
            <a:avLst/>
          </a:prstGeom>
          <a:noFill/>
        </p:spPr>
        <p:txBody>
          <a:bodyPr wrap="square" rtlCol="0">
            <a:spAutoFit/>
          </a:bodyPr>
          <a:lstStyle/>
          <a:p>
            <a:pPr marL="0" marR="0">
              <a:lnSpc>
                <a:spcPct val="107000"/>
              </a:lnSpc>
              <a:spcBef>
                <a:spcPts val="0"/>
              </a:spcBef>
              <a:spcAft>
                <a:spcPts val="800"/>
              </a:spcAft>
            </a:pPr>
            <a:r>
              <a:rPr lang="en-US" sz="1400" kern="0" dirty="0">
                <a:effectLst/>
                <a:latin typeface="Calibri" panose="020F0502020204030204" pitchFamily="34" charset="0"/>
                <a:ea typeface="Calibri" panose="020F0502020204030204" pitchFamily="34" charset="0"/>
                <a:cs typeface="Calibri" panose="020F0502020204030204" pitchFamily="34" charset="0"/>
              </a:rPr>
              <a:t>Fermented products are everywhere in our daily lives. Bread, for instance, rises because of carbon dioxide produced by yeast during fermentation. Beer and wine are made through the fermentation of sugars in grains and grapes, respectively. Even foods like sauerkraut and kimchi are fermented using bacteria that produce acids, giving these foods their tangy taste.</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0" dirty="0">
                <a:effectLst/>
                <a:latin typeface="Calibri" panose="020F0502020204030204" pitchFamily="34" charset="0"/>
                <a:ea typeface="Calibri" panose="020F0502020204030204" pitchFamily="34" charset="0"/>
                <a:cs typeface="Calibri" panose="020F0502020204030204" pitchFamily="34" charset="0"/>
              </a:rPr>
              <a:t>Fermentation is also used to create various chemicals and medicines. For example, antibiotics like penicillin are produced using fermentation. The process helps in producing not only delicious foods and drinks but also important medicines.</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8" name="Rectangle: Rounded Corners 17">
            <a:extLst>
              <a:ext uri="{FF2B5EF4-FFF2-40B4-BE49-F238E27FC236}">
                <a16:creationId xmlns:a16="http://schemas.microsoft.com/office/drawing/2014/main" id="{9DB1FC89-8970-BB81-85E4-8C7135DE1CA0}"/>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0411BC0-65EE-2D51-F60E-D226F2959FCA}"/>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9323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10</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458005" cy="463287"/>
            <a:chOff x="1974758" y="1593945"/>
            <a:chExt cx="44580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658489" y="1685841"/>
              <a:ext cx="3774274" cy="307777"/>
            </a:xfrm>
            <a:prstGeom prst="rect">
              <a:avLst/>
            </a:prstGeom>
            <a:noFill/>
          </p:spPr>
          <p:txBody>
            <a:bodyPr wrap="square" rtlCol="0">
              <a:spAutoFit/>
            </a:bodyPr>
            <a:lstStyle/>
            <a:p>
              <a:r>
                <a:rPr lang="en-US" sz="1400" b="1" dirty="0"/>
                <a:t>Step 8: Graphing your data</a:t>
              </a:r>
            </a:p>
          </p:txBody>
        </p:sp>
      </p:grpSp>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6878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7686D38-31E6-7F87-90EC-DC9B71997926}"/>
              </a:ext>
            </a:extLst>
          </p:cNvPr>
          <p:cNvSpPr txBox="1"/>
          <p:nvPr/>
        </p:nvSpPr>
        <p:spPr>
          <a:xfrm>
            <a:off x="974296" y="2479468"/>
            <a:ext cx="6473462" cy="954107"/>
          </a:xfrm>
          <a:prstGeom prst="rect">
            <a:avLst/>
          </a:prstGeom>
          <a:noFill/>
        </p:spPr>
        <p:txBody>
          <a:bodyPr wrap="square" rtlCol="0">
            <a:spAutoFit/>
          </a:bodyPr>
          <a:lstStyle/>
          <a:p>
            <a:r>
              <a:rPr lang="en-US" sz="1400" dirty="0"/>
              <a:t>Use the graph paper below to graph your data. Make sure to use consistent spacing and pick an appropriate graph for your data (scatter plot graph, bar graph, etc.). Make sure to include a title and label your axis with units where applicable. </a:t>
            </a:r>
          </a:p>
        </p:txBody>
      </p:sp>
      <p:pic>
        <p:nvPicPr>
          <p:cNvPr id="11" name="Picture 10">
            <a:extLst>
              <a:ext uri="{FF2B5EF4-FFF2-40B4-BE49-F238E27FC236}">
                <a16:creationId xmlns:a16="http://schemas.microsoft.com/office/drawing/2014/main" id="{7736C9BB-FB11-86E6-E0BE-DE117DC4658D}"/>
              </a:ext>
            </a:extLst>
          </p:cNvPr>
          <p:cNvPicPr>
            <a:picLocks noChangeAspect="1"/>
          </p:cNvPicPr>
          <p:nvPr/>
        </p:nvPicPr>
        <p:blipFill>
          <a:blip r:embed="rId2"/>
          <a:stretch>
            <a:fillRect/>
          </a:stretch>
        </p:blipFill>
        <p:spPr>
          <a:xfrm>
            <a:off x="1609870" y="3791380"/>
            <a:ext cx="4874925" cy="5047065"/>
          </a:xfrm>
          <a:prstGeom prst="rect">
            <a:avLst/>
          </a:prstGeom>
        </p:spPr>
      </p:pic>
    </p:spTree>
    <p:extLst>
      <p:ext uri="{BB962C8B-B14F-4D97-AF65-F5344CB8AC3E}">
        <p14:creationId xmlns:p14="http://schemas.microsoft.com/office/powerpoint/2010/main" val="25890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11</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458005" cy="463287"/>
            <a:chOff x="1974758" y="1593945"/>
            <a:chExt cx="44580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658489" y="1685841"/>
              <a:ext cx="3774274" cy="307777"/>
            </a:xfrm>
            <a:prstGeom prst="rect">
              <a:avLst/>
            </a:prstGeom>
            <a:noFill/>
          </p:spPr>
          <p:txBody>
            <a:bodyPr wrap="square" rtlCol="0">
              <a:spAutoFit/>
            </a:bodyPr>
            <a:lstStyle/>
            <a:p>
              <a:r>
                <a:rPr lang="en-US" sz="1400" b="1" dirty="0"/>
                <a:t>Step 9: Analyzing your results</a:t>
              </a:r>
            </a:p>
          </p:txBody>
        </p:sp>
      </p:grpSp>
      <p:grpSp>
        <p:nvGrpSpPr>
          <p:cNvPr id="5" name="Group 4">
            <a:extLst>
              <a:ext uri="{FF2B5EF4-FFF2-40B4-BE49-F238E27FC236}">
                <a16:creationId xmlns:a16="http://schemas.microsoft.com/office/drawing/2014/main" id="{1F3EC03D-430C-4F07-1293-AD9D303A49F8}"/>
              </a:ext>
            </a:extLst>
          </p:cNvPr>
          <p:cNvGrpSpPr/>
          <p:nvPr/>
        </p:nvGrpSpPr>
        <p:grpSpPr>
          <a:xfrm>
            <a:off x="646908" y="2317251"/>
            <a:ext cx="6800850" cy="3063402"/>
            <a:chOff x="646908" y="2317251"/>
            <a:chExt cx="6800850" cy="2111058"/>
          </a:xfrm>
        </p:grpSpPr>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80D744-1396-03C2-DF0C-1F6B71713E22}"/>
                </a:ext>
              </a:extLst>
            </p:cNvPr>
            <p:cNvSpPr txBox="1"/>
            <p:nvPr/>
          </p:nvSpPr>
          <p:spPr>
            <a:xfrm>
              <a:off x="771405" y="2405577"/>
              <a:ext cx="6369051" cy="212096"/>
            </a:xfrm>
            <a:prstGeom prst="rect">
              <a:avLst/>
            </a:prstGeom>
            <a:noFill/>
          </p:spPr>
          <p:txBody>
            <a:bodyPr wrap="none" rtlCol="0">
              <a:spAutoFit/>
            </a:bodyPr>
            <a:lstStyle/>
            <a:p>
              <a:r>
                <a:rPr lang="en-US" sz="1400" dirty="0"/>
                <a:t>Looking at your data and graph, what do you notice about your results?</a:t>
              </a:r>
            </a:p>
          </p:txBody>
        </p:sp>
      </p:grpSp>
      <p:grpSp>
        <p:nvGrpSpPr>
          <p:cNvPr id="6" name="Group 5">
            <a:extLst>
              <a:ext uri="{FF2B5EF4-FFF2-40B4-BE49-F238E27FC236}">
                <a16:creationId xmlns:a16="http://schemas.microsoft.com/office/drawing/2014/main" id="{E0167608-2350-5B9D-339C-12F3BA070F4F}"/>
              </a:ext>
            </a:extLst>
          </p:cNvPr>
          <p:cNvGrpSpPr/>
          <p:nvPr/>
        </p:nvGrpSpPr>
        <p:grpSpPr>
          <a:xfrm>
            <a:off x="646908" y="5752044"/>
            <a:ext cx="6800850" cy="3314086"/>
            <a:chOff x="646908" y="2317251"/>
            <a:chExt cx="6800850" cy="2111058"/>
          </a:xfrm>
        </p:grpSpPr>
        <p:sp>
          <p:nvSpPr>
            <p:cNvPr id="7" name="Rectangle: Rounded Corners 6">
              <a:extLst>
                <a:ext uri="{FF2B5EF4-FFF2-40B4-BE49-F238E27FC236}">
                  <a16:creationId xmlns:a16="http://schemas.microsoft.com/office/drawing/2014/main" id="{ECBBDBFB-E7C4-4A3B-E327-4BBB80C14786}"/>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213EDD-4CDE-E79A-E5B8-FD33FA1B6445}"/>
                </a:ext>
              </a:extLst>
            </p:cNvPr>
            <p:cNvSpPr txBox="1"/>
            <p:nvPr/>
          </p:nvSpPr>
          <p:spPr>
            <a:xfrm>
              <a:off x="771405" y="2405577"/>
              <a:ext cx="5974713" cy="272473"/>
            </a:xfrm>
            <a:prstGeom prst="rect">
              <a:avLst/>
            </a:prstGeom>
            <a:noFill/>
          </p:spPr>
          <p:txBody>
            <a:bodyPr wrap="none" rtlCol="0">
              <a:spAutoFit/>
            </a:bodyPr>
            <a:lstStyle/>
            <a:p>
              <a:r>
                <a:rPr lang="en-US" sz="1400" dirty="0"/>
                <a:t>Was your hypothesis correct given your results? Why or why not??</a:t>
              </a:r>
            </a:p>
          </p:txBody>
        </p:sp>
      </p:grpSp>
    </p:spTree>
    <p:extLst>
      <p:ext uri="{BB962C8B-B14F-4D97-AF65-F5344CB8AC3E}">
        <p14:creationId xmlns:p14="http://schemas.microsoft.com/office/powerpoint/2010/main" val="222442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CAD6F9-0059-C1CE-0E8D-73DACCAD34A4}"/>
              </a:ext>
            </a:extLst>
          </p:cNvPr>
          <p:cNvSpPr>
            <a:spLocks noGrp="1"/>
          </p:cNvSpPr>
          <p:nvPr>
            <p:ph type="sldNum" sz="quarter" idx="4"/>
          </p:nvPr>
        </p:nvSpPr>
        <p:spPr/>
        <p:txBody>
          <a:bodyPr/>
          <a:lstStyle/>
          <a:p>
            <a:fld id="{B460C489-6A16-47BE-99C0-97B3C176101D}" type="slidenum">
              <a:rPr lang="en-US" smtClean="0"/>
              <a:pPr/>
              <a:t>12</a:t>
            </a:fld>
            <a:endParaRPr lang="en-US" dirty="0"/>
          </a:p>
        </p:txBody>
      </p:sp>
      <p:sp>
        <p:nvSpPr>
          <p:cNvPr id="3" name="Text Placeholder 2">
            <a:extLst>
              <a:ext uri="{FF2B5EF4-FFF2-40B4-BE49-F238E27FC236}">
                <a16:creationId xmlns:a16="http://schemas.microsoft.com/office/drawing/2014/main" id="{D60307F1-DE98-39BD-2E30-A82AB9ABDEA3}"/>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4" name="Group 3">
            <a:extLst>
              <a:ext uri="{FF2B5EF4-FFF2-40B4-BE49-F238E27FC236}">
                <a16:creationId xmlns:a16="http://schemas.microsoft.com/office/drawing/2014/main" id="{D13E28C6-5A05-932F-5F33-BD1650F8DD67}"/>
              </a:ext>
            </a:extLst>
          </p:cNvPr>
          <p:cNvGrpSpPr/>
          <p:nvPr/>
        </p:nvGrpSpPr>
        <p:grpSpPr>
          <a:xfrm>
            <a:off x="1920086" y="1683692"/>
            <a:ext cx="4458005" cy="463287"/>
            <a:chOff x="1974758" y="1593945"/>
            <a:chExt cx="4458005" cy="463287"/>
          </a:xfrm>
        </p:grpSpPr>
        <p:sp>
          <p:nvSpPr>
            <p:cNvPr id="5" name="Rectangle: Rounded Corners 4">
              <a:extLst>
                <a:ext uri="{FF2B5EF4-FFF2-40B4-BE49-F238E27FC236}">
                  <a16:creationId xmlns:a16="http://schemas.microsoft.com/office/drawing/2014/main" id="{FBA48F73-FD0C-5C28-F681-B31BA693FDCD}"/>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4EB6DC-026D-3ADC-13CD-9B8391DF97D1}"/>
                </a:ext>
              </a:extLst>
            </p:cNvPr>
            <p:cNvSpPr txBox="1"/>
            <p:nvPr/>
          </p:nvSpPr>
          <p:spPr>
            <a:xfrm>
              <a:off x="2658489" y="1685841"/>
              <a:ext cx="3774274" cy="307777"/>
            </a:xfrm>
            <a:prstGeom prst="rect">
              <a:avLst/>
            </a:prstGeom>
            <a:noFill/>
          </p:spPr>
          <p:txBody>
            <a:bodyPr wrap="square" rtlCol="0">
              <a:spAutoFit/>
            </a:bodyPr>
            <a:lstStyle/>
            <a:p>
              <a:r>
                <a:rPr lang="en-US" sz="1400" b="1" dirty="0"/>
                <a:t>Step 10: Evaluating your results</a:t>
              </a:r>
            </a:p>
          </p:txBody>
        </p:sp>
      </p:grpSp>
      <p:grpSp>
        <p:nvGrpSpPr>
          <p:cNvPr id="7" name="Group 6">
            <a:extLst>
              <a:ext uri="{FF2B5EF4-FFF2-40B4-BE49-F238E27FC236}">
                <a16:creationId xmlns:a16="http://schemas.microsoft.com/office/drawing/2014/main" id="{2EF25640-0A1A-0C93-7879-C49DB092AC72}"/>
              </a:ext>
            </a:extLst>
          </p:cNvPr>
          <p:cNvGrpSpPr/>
          <p:nvPr/>
        </p:nvGrpSpPr>
        <p:grpSpPr>
          <a:xfrm>
            <a:off x="646908" y="2317251"/>
            <a:ext cx="6937581" cy="2111058"/>
            <a:chOff x="646908" y="2317251"/>
            <a:chExt cx="6937581" cy="2111058"/>
          </a:xfrm>
        </p:grpSpPr>
        <p:sp>
          <p:nvSpPr>
            <p:cNvPr id="8" name="Rectangle: Rounded Corners 7">
              <a:extLst>
                <a:ext uri="{FF2B5EF4-FFF2-40B4-BE49-F238E27FC236}">
                  <a16:creationId xmlns:a16="http://schemas.microsoft.com/office/drawing/2014/main" id="{1A85B63C-6213-6F47-CF4B-1405D3851B18}"/>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9FE77C6-C29C-E556-2224-DD79A6B4F98D}"/>
                </a:ext>
              </a:extLst>
            </p:cNvPr>
            <p:cNvSpPr txBox="1"/>
            <p:nvPr/>
          </p:nvSpPr>
          <p:spPr>
            <a:xfrm>
              <a:off x="771405" y="2405577"/>
              <a:ext cx="6813084" cy="523220"/>
            </a:xfrm>
            <a:prstGeom prst="rect">
              <a:avLst/>
            </a:prstGeom>
            <a:noFill/>
          </p:spPr>
          <p:txBody>
            <a:bodyPr wrap="none" rtlCol="0">
              <a:spAutoFit/>
            </a:bodyPr>
            <a:lstStyle/>
            <a:p>
              <a:r>
                <a:rPr lang="en-US" sz="1400" dirty="0"/>
                <a:t>What errors were made during your experiment? How could they have been </a:t>
              </a:r>
            </a:p>
            <a:p>
              <a:r>
                <a:rPr lang="en-US" sz="1400" dirty="0"/>
                <a:t>corrected for?</a:t>
              </a:r>
            </a:p>
          </p:txBody>
        </p:sp>
      </p:grpSp>
      <p:grpSp>
        <p:nvGrpSpPr>
          <p:cNvPr id="11" name="Group 10">
            <a:extLst>
              <a:ext uri="{FF2B5EF4-FFF2-40B4-BE49-F238E27FC236}">
                <a16:creationId xmlns:a16="http://schemas.microsoft.com/office/drawing/2014/main" id="{5FD3DD9E-38EB-EEB1-4B44-1ABFBCA5F6FC}"/>
              </a:ext>
            </a:extLst>
          </p:cNvPr>
          <p:cNvGrpSpPr/>
          <p:nvPr/>
        </p:nvGrpSpPr>
        <p:grpSpPr>
          <a:xfrm>
            <a:off x="646908" y="4747736"/>
            <a:ext cx="6800850" cy="2111058"/>
            <a:chOff x="646908" y="2317251"/>
            <a:chExt cx="6800850" cy="2111058"/>
          </a:xfrm>
        </p:grpSpPr>
        <p:sp>
          <p:nvSpPr>
            <p:cNvPr id="12" name="Rectangle: Rounded Corners 11">
              <a:extLst>
                <a:ext uri="{FF2B5EF4-FFF2-40B4-BE49-F238E27FC236}">
                  <a16:creationId xmlns:a16="http://schemas.microsoft.com/office/drawing/2014/main" id="{8EEEDB8D-0ADB-BD25-F3F4-4096C631EF77}"/>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7F8EE1E-684B-56F6-8AFB-03488735CE35}"/>
                </a:ext>
              </a:extLst>
            </p:cNvPr>
            <p:cNvSpPr txBox="1"/>
            <p:nvPr/>
          </p:nvSpPr>
          <p:spPr>
            <a:xfrm>
              <a:off x="771405" y="2405577"/>
              <a:ext cx="6277681" cy="523220"/>
            </a:xfrm>
            <a:prstGeom prst="rect">
              <a:avLst/>
            </a:prstGeom>
            <a:noFill/>
          </p:spPr>
          <p:txBody>
            <a:bodyPr wrap="none" rtlCol="0">
              <a:spAutoFit/>
            </a:bodyPr>
            <a:lstStyle/>
            <a:p>
              <a:r>
                <a:rPr lang="en-US" sz="1400" dirty="0"/>
                <a:t>If you were to conduct this experiment again, what would you change?</a:t>
              </a:r>
            </a:p>
            <a:p>
              <a:r>
                <a:rPr lang="en-US" sz="1400" dirty="0"/>
                <a:t>Would you measure something different?</a:t>
              </a:r>
            </a:p>
          </p:txBody>
        </p:sp>
      </p:grpSp>
      <p:grpSp>
        <p:nvGrpSpPr>
          <p:cNvPr id="14" name="Group 13">
            <a:extLst>
              <a:ext uri="{FF2B5EF4-FFF2-40B4-BE49-F238E27FC236}">
                <a16:creationId xmlns:a16="http://schemas.microsoft.com/office/drawing/2014/main" id="{698B95D1-B9D9-134E-EDA7-177124A488C3}"/>
              </a:ext>
            </a:extLst>
          </p:cNvPr>
          <p:cNvGrpSpPr/>
          <p:nvPr/>
        </p:nvGrpSpPr>
        <p:grpSpPr>
          <a:xfrm>
            <a:off x="646908" y="7129604"/>
            <a:ext cx="6800850" cy="1936526"/>
            <a:chOff x="646908" y="2317251"/>
            <a:chExt cx="6800850" cy="2111058"/>
          </a:xfrm>
        </p:grpSpPr>
        <p:sp>
          <p:nvSpPr>
            <p:cNvPr id="15" name="Rectangle: Rounded Corners 14">
              <a:extLst>
                <a:ext uri="{FF2B5EF4-FFF2-40B4-BE49-F238E27FC236}">
                  <a16:creationId xmlns:a16="http://schemas.microsoft.com/office/drawing/2014/main" id="{4BA5D3E1-BB0B-8053-F2A4-8B5377234954}"/>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8FB8E1C-1CD1-4DA3-8201-276A850F19E3}"/>
                </a:ext>
              </a:extLst>
            </p:cNvPr>
            <p:cNvSpPr txBox="1"/>
            <p:nvPr/>
          </p:nvSpPr>
          <p:spPr>
            <a:xfrm>
              <a:off x="771405" y="2405577"/>
              <a:ext cx="4129657" cy="335516"/>
            </a:xfrm>
            <a:prstGeom prst="rect">
              <a:avLst/>
            </a:prstGeom>
            <a:noFill/>
          </p:spPr>
          <p:txBody>
            <a:bodyPr wrap="none" rtlCol="0">
              <a:spAutoFit/>
            </a:bodyPr>
            <a:lstStyle/>
            <a:p>
              <a:r>
                <a:rPr lang="en-US" sz="1400" dirty="0"/>
                <a:t>What implications does this experiment have?</a:t>
              </a:r>
            </a:p>
          </p:txBody>
        </p:sp>
      </p:grpSp>
    </p:spTree>
    <p:extLst>
      <p:ext uri="{BB962C8B-B14F-4D97-AF65-F5344CB8AC3E}">
        <p14:creationId xmlns:p14="http://schemas.microsoft.com/office/powerpoint/2010/main" val="146485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5521F8-DA05-7FAB-A4DE-7CBBE449AB66}"/>
              </a:ext>
            </a:extLst>
          </p:cNvPr>
          <p:cNvSpPr>
            <a:spLocks noGrp="1"/>
          </p:cNvSpPr>
          <p:nvPr>
            <p:ph type="sldNum" sz="quarter" idx="4"/>
          </p:nvPr>
        </p:nvSpPr>
        <p:spPr/>
        <p:txBody>
          <a:bodyPr/>
          <a:lstStyle/>
          <a:p>
            <a:fld id="{B460C489-6A16-47BE-99C0-97B3C176101D}" type="slidenum">
              <a:rPr lang="en-US" smtClean="0"/>
              <a:pPr/>
              <a:t>13</a:t>
            </a:fld>
            <a:endParaRPr lang="en-US" dirty="0"/>
          </a:p>
        </p:txBody>
      </p:sp>
      <p:sp>
        <p:nvSpPr>
          <p:cNvPr id="3" name="Text Placeholder 2">
            <a:extLst>
              <a:ext uri="{FF2B5EF4-FFF2-40B4-BE49-F238E27FC236}">
                <a16:creationId xmlns:a16="http://schemas.microsoft.com/office/drawing/2014/main" id="{C1B9C74F-4A03-D80E-86E1-158089B23BC5}"/>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4" name="Group 3">
            <a:extLst>
              <a:ext uri="{FF2B5EF4-FFF2-40B4-BE49-F238E27FC236}">
                <a16:creationId xmlns:a16="http://schemas.microsoft.com/office/drawing/2014/main" id="{55087BFF-7F13-0600-8D9E-F295B3A395B1}"/>
              </a:ext>
            </a:extLst>
          </p:cNvPr>
          <p:cNvGrpSpPr/>
          <p:nvPr/>
        </p:nvGrpSpPr>
        <p:grpSpPr>
          <a:xfrm>
            <a:off x="1920086" y="1683692"/>
            <a:ext cx="5267902" cy="463287"/>
            <a:chOff x="1974758" y="1593945"/>
            <a:chExt cx="5267902" cy="463287"/>
          </a:xfrm>
        </p:grpSpPr>
        <p:sp>
          <p:nvSpPr>
            <p:cNvPr id="5" name="Rectangle: Rounded Corners 4">
              <a:extLst>
                <a:ext uri="{FF2B5EF4-FFF2-40B4-BE49-F238E27FC236}">
                  <a16:creationId xmlns:a16="http://schemas.microsoft.com/office/drawing/2014/main" id="{1253A873-6E90-073D-5617-B2CDDB73B124}"/>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60B370-A3EF-6555-E5A2-7087BE06DE61}"/>
                </a:ext>
              </a:extLst>
            </p:cNvPr>
            <p:cNvSpPr txBox="1"/>
            <p:nvPr/>
          </p:nvSpPr>
          <p:spPr>
            <a:xfrm>
              <a:off x="3468386" y="1671699"/>
              <a:ext cx="3774274" cy="307777"/>
            </a:xfrm>
            <a:prstGeom prst="rect">
              <a:avLst/>
            </a:prstGeom>
            <a:noFill/>
          </p:spPr>
          <p:txBody>
            <a:bodyPr wrap="square" rtlCol="0">
              <a:spAutoFit/>
            </a:bodyPr>
            <a:lstStyle/>
            <a:p>
              <a:r>
                <a:rPr lang="en-US" sz="1400" b="1" dirty="0"/>
                <a:t>References</a:t>
              </a:r>
            </a:p>
          </p:txBody>
        </p:sp>
      </p:grpSp>
      <p:sp>
        <p:nvSpPr>
          <p:cNvPr id="8" name="Rectangle: Rounded Corners 7">
            <a:extLst>
              <a:ext uri="{FF2B5EF4-FFF2-40B4-BE49-F238E27FC236}">
                <a16:creationId xmlns:a16="http://schemas.microsoft.com/office/drawing/2014/main" id="{82FEAFA1-60EF-CAFE-1B84-A98D8F3B0616}"/>
              </a:ext>
            </a:extLst>
          </p:cNvPr>
          <p:cNvSpPr/>
          <p:nvPr/>
        </p:nvSpPr>
        <p:spPr>
          <a:xfrm>
            <a:off x="518779" y="2350222"/>
            <a:ext cx="6998829" cy="20693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9E0410E-843E-32F6-E734-CB2BC36283ED}"/>
              </a:ext>
            </a:extLst>
          </p:cNvPr>
          <p:cNvSpPr txBox="1"/>
          <p:nvPr/>
        </p:nvSpPr>
        <p:spPr>
          <a:xfrm>
            <a:off x="656790" y="2632290"/>
            <a:ext cx="6538970" cy="2246769"/>
          </a:xfrm>
          <a:prstGeom prst="rect">
            <a:avLst/>
          </a:prstGeom>
          <a:noFill/>
        </p:spPr>
        <p:txBody>
          <a:bodyPr wrap="none" rtlCol="0">
            <a:spAutoFit/>
          </a:bodyPr>
          <a:lstStyle/>
          <a:p>
            <a:pPr marL="285750" indent="-285750">
              <a:buFont typeface="Arial" panose="020B0604020202020204" pitchFamily="34" charset="0"/>
              <a:buChar char="•"/>
            </a:pPr>
            <a:r>
              <a:rPr lang="en-US" sz="1400" dirty="0"/>
              <a:t>Smarter Science Framework </a:t>
            </a:r>
          </a:p>
          <a:p>
            <a:pPr marL="742950" lvl="1" indent="-285750">
              <a:buFont typeface="Arial" panose="020B0604020202020204" pitchFamily="34" charset="0"/>
              <a:buChar char="•"/>
            </a:pPr>
            <a:r>
              <a:rPr lang="en-US" sz="1400" dirty="0"/>
              <a:t>(</a:t>
            </a:r>
            <a:r>
              <a:rPr lang="en-US" sz="1400" dirty="0">
                <a:hlinkClick r:id="rId2"/>
              </a:rPr>
              <a:t>For Educators - Youth Science Canada | Youth Science Canada</a:t>
            </a:r>
            <a:r>
              <a:rPr lang="en-US" sz="1400" dirty="0"/>
              <a:t>)</a:t>
            </a:r>
          </a:p>
          <a:p>
            <a:pPr marL="285750" indent="-285750">
              <a:buFont typeface="Arial" panose="020B0604020202020204" pitchFamily="34" charset="0"/>
              <a:buChar char="•"/>
            </a:pPr>
            <a:r>
              <a:rPr lang="en-US" sz="1400" dirty="0"/>
              <a:t>Images generated using A.I. powered DALL-E</a:t>
            </a:r>
          </a:p>
          <a:p>
            <a:pPr marL="742950" lvl="1" indent="-285750">
              <a:buFont typeface="Arial" panose="020B0604020202020204" pitchFamily="34" charset="0"/>
              <a:buChar char="•"/>
            </a:pPr>
            <a:r>
              <a:rPr lang="en-US" sz="1400" dirty="0">
                <a:hlinkClick r:id="rId3"/>
              </a:rPr>
              <a:t>https://openai.com/</a:t>
            </a:r>
            <a:endParaRPr lang="en-US" sz="1400" dirty="0"/>
          </a:p>
          <a:p>
            <a:pPr marL="285750" indent="-285750">
              <a:buFont typeface="Arial" panose="020B0604020202020204" pitchFamily="34" charset="0"/>
              <a:buChar char="•"/>
            </a:pPr>
            <a:r>
              <a:rPr lang="en-US" sz="1400" dirty="0"/>
              <a:t>University of Waterloo</a:t>
            </a:r>
          </a:p>
          <a:p>
            <a:pPr marL="742950" lvl="1" indent="-285750">
              <a:buFont typeface="Arial" panose="020B0604020202020204" pitchFamily="34" charset="0"/>
              <a:buChar char="•"/>
            </a:pPr>
            <a:r>
              <a:rPr lang="en-US" sz="1400" dirty="0">
                <a:hlinkClick r:id="rId4"/>
              </a:rPr>
              <a:t>https://uwaterloo.ca/chem13-news-magazine/april-2015/activities</a:t>
            </a:r>
          </a:p>
          <a:p>
            <a:pPr lvl="1"/>
            <a:r>
              <a:rPr lang="en-US" sz="1400" dirty="0">
                <a:hlinkClick r:id="rId4"/>
              </a:rPr>
              <a:t>/fermentation-sugars-using-yeast-discovery-experiment</a:t>
            </a:r>
            <a:endParaRPr lang="en-US" sz="1400" dirty="0"/>
          </a:p>
          <a:p>
            <a:pPr marL="742950" lvl="1"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36287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7EB1-CD2C-D2E0-173E-75C3967D0B5A}"/>
              </a:ext>
            </a:extLst>
          </p:cNvPr>
          <p:cNvSpPr>
            <a:spLocks noGrp="1"/>
          </p:cNvSpPr>
          <p:nvPr>
            <p:ph type="sldNum" sz="quarter" idx="4"/>
          </p:nvPr>
        </p:nvSpPr>
        <p:spPr/>
        <p:txBody>
          <a:bodyPr/>
          <a:lstStyle/>
          <a:p>
            <a:fld id="{B460C489-6A16-47BE-99C0-97B3C176101D}" type="slidenum">
              <a:rPr lang="en-US" smtClean="0"/>
              <a:pPr/>
              <a:t>2</a:t>
            </a:fld>
            <a:endParaRPr lang="en-US" dirty="0"/>
          </a:p>
        </p:txBody>
      </p:sp>
      <p:sp>
        <p:nvSpPr>
          <p:cNvPr id="3" name="Text Placeholder 2">
            <a:extLst>
              <a:ext uri="{FF2B5EF4-FFF2-40B4-BE49-F238E27FC236}">
                <a16:creationId xmlns:a16="http://schemas.microsoft.com/office/drawing/2014/main" id="{81FCF957-5797-EBFC-9DE9-490B1906E6C5}"/>
              </a:ext>
            </a:extLst>
          </p:cNvPr>
          <p:cNvSpPr>
            <a:spLocks noGrp="1"/>
          </p:cNvSpPr>
          <p:nvPr>
            <p:ph type="body" sz="quarter" idx="10"/>
          </p:nvPr>
        </p:nvSpPr>
        <p:spPr/>
        <p:txBody>
          <a:bodyPr/>
          <a:lstStyle/>
          <a:p>
            <a:r>
              <a:rPr lang="en-US" dirty="0"/>
              <a:t>Yeast Fermentation Science Inquiry Project</a:t>
            </a:r>
          </a:p>
          <a:p>
            <a:endParaRPr lang="en-US" dirty="0"/>
          </a:p>
        </p:txBody>
      </p:sp>
      <p:sp>
        <p:nvSpPr>
          <p:cNvPr id="4" name="TextBox 3">
            <a:extLst>
              <a:ext uri="{FF2B5EF4-FFF2-40B4-BE49-F238E27FC236}">
                <a16:creationId xmlns:a16="http://schemas.microsoft.com/office/drawing/2014/main" id="{61762DEC-FEF3-0E17-83AF-F5A6D1FF123B}"/>
              </a:ext>
            </a:extLst>
          </p:cNvPr>
          <p:cNvSpPr txBox="1"/>
          <p:nvPr/>
        </p:nvSpPr>
        <p:spPr>
          <a:xfrm>
            <a:off x="444138" y="2018310"/>
            <a:ext cx="2991394" cy="4897559"/>
          </a:xfrm>
          <a:prstGeom prst="rect">
            <a:avLst/>
          </a:prstGeom>
          <a:noFill/>
        </p:spPr>
        <p:txBody>
          <a:bodyPr wrap="square" rtlCol="0">
            <a:spAutoFit/>
          </a:bodyPr>
          <a:lstStyle/>
          <a:p>
            <a:pPr marL="0" marR="0">
              <a:lnSpc>
                <a:spcPct val="107000"/>
              </a:lnSpc>
              <a:spcBef>
                <a:spcPts val="0"/>
              </a:spcBef>
              <a:spcAft>
                <a:spcPts val="800"/>
              </a:spcAft>
            </a:pPr>
            <a:r>
              <a:rPr lang="en-US" sz="1400" kern="0" dirty="0">
                <a:effectLst/>
                <a:latin typeface="Calibri" panose="020F0502020204030204" pitchFamily="34" charset="0"/>
                <a:ea typeface="Calibri" panose="020F0502020204030204" pitchFamily="34" charset="0"/>
                <a:cs typeface="Calibri" panose="020F0502020204030204" pitchFamily="34" charset="0"/>
              </a:rPr>
              <a:t>Today, fermentation is not only used for food and drink but also in the </a:t>
            </a:r>
            <a:r>
              <a:rPr lang="en-US" sz="1400" b="1" kern="0" dirty="0">
                <a:effectLst/>
                <a:latin typeface="Calibri" panose="020F0502020204030204" pitchFamily="34" charset="0"/>
                <a:ea typeface="Calibri" panose="020F0502020204030204" pitchFamily="34" charset="0"/>
                <a:cs typeface="Calibri" panose="020F0502020204030204" pitchFamily="34" charset="0"/>
              </a:rPr>
              <a:t>energy industry</a:t>
            </a:r>
            <a:r>
              <a:rPr lang="en-US" sz="1400" kern="0" dirty="0">
                <a:effectLst/>
                <a:latin typeface="Calibri" panose="020F0502020204030204" pitchFamily="34" charset="0"/>
                <a:ea typeface="Calibri" panose="020F0502020204030204" pitchFamily="34" charset="0"/>
                <a:cs typeface="Calibri" panose="020F0502020204030204" pitchFamily="34" charset="0"/>
              </a:rPr>
              <a:t>. One major application is the production of biofuels. </a:t>
            </a:r>
            <a:r>
              <a:rPr lang="en-US" sz="1400" b="1" kern="0" dirty="0">
                <a:effectLst/>
                <a:latin typeface="Calibri" panose="020F0502020204030204" pitchFamily="34" charset="0"/>
                <a:ea typeface="Calibri" panose="020F0502020204030204" pitchFamily="34" charset="0"/>
                <a:cs typeface="Calibri" panose="020F0502020204030204" pitchFamily="34" charset="0"/>
              </a:rPr>
              <a:t>Biofuels</a:t>
            </a:r>
            <a:r>
              <a:rPr lang="en-US" sz="1400" kern="0" dirty="0">
                <a:effectLst/>
                <a:latin typeface="Calibri" panose="020F0502020204030204" pitchFamily="34" charset="0"/>
                <a:ea typeface="Calibri" panose="020F0502020204030204" pitchFamily="34" charset="0"/>
                <a:cs typeface="Calibri" panose="020F0502020204030204" pitchFamily="34" charset="0"/>
              </a:rPr>
              <a:t> are fuels made from biological materials, such as crops. Ethanol, a type of biofuel, is produced by fermenting sugars found in plants like corn. This ethanol can then be mixed with gasoline to create a cleaner-burning fuel that reduces emissions.</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kern="0" dirty="0">
                <a:effectLst/>
                <a:latin typeface="Calibri" panose="020F0502020204030204" pitchFamily="34" charset="0"/>
                <a:ea typeface="Calibri" panose="020F0502020204030204" pitchFamily="34" charset="0"/>
                <a:cs typeface="Calibri" panose="020F0502020204030204" pitchFamily="34" charset="0"/>
              </a:rPr>
              <a:t>In addition to ethanol, scientists are also exploring other ways to use fermentation to produce energy. For example, some researchers are investigating how to use fermentation to produce hydrogen gas, which could be a clean alternative to fossil fuels.</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5C9D95-89A0-C550-170E-F23C3FC8B9D8}"/>
              </a:ext>
            </a:extLst>
          </p:cNvPr>
          <p:cNvSpPr txBox="1"/>
          <p:nvPr/>
        </p:nvSpPr>
        <p:spPr>
          <a:xfrm>
            <a:off x="421868" y="6568011"/>
            <a:ext cx="6928664" cy="3315331"/>
          </a:xfrm>
          <a:prstGeom prst="rect">
            <a:avLst/>
          </a:prstGeom>
          <a:noFill/>
        </p:spPr>
        <p:txBody>
          <a:bodyPr wrap="square" rtlCol="0">
            <a:spAutoFit/>
          </a:bodyPr>
          <a:lstStyle/>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For this project you can choose one variable to manipulate. You will be measuring the amount of yeast fermentation using a simple set up provided by your teacher. You will be able to choose which variables to measure or observe and to control. Some of the variables are:</a:t>
            </a:r>
          </a:p>
          <a:p>
            <a:pPr>
              <a:lnSpc>
                <a:spcPct val="107000"/>
              </a:lnSpc>
              <a:spcAft>
                <a:spcPts val="800"/>
              </a:spcAft>
            </a:pPr>
            <a:r>
              <a:rPr lang="en-US" sz="1400" b="1" kern="100" dirty="0">
                <a:latin typeface="Calibri" panose="020F0502020204030204" pitchFamily="34" charset="0"/>
                <a:ea typeface="Calibri" panose="020F0502020204030204" pitchFamily="34" charset="0"/>
                <a:cs typeface="Times New Roman" panose="02020603050405020304" pitchFamily="18" charset="0"/>
              </a:rPr>
              <a:t>Amount of water, Amount of yeast, Amount of Water, Water Temperature, Duration (time), and Sugar Fuel (what your teacher has available -sucrose, glucose, etc.)</a:t>
            </a:r>
          </a:p>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The first thing you should do is to </a:t>
            </a:r>
            <a:r>
              <a:rPr lang="en-US" sz="1400" b="1" kern="100" dirty="0">
                <a:latin typeface="Calibri" panose="020F0502020204030204" pitchFamily="34" charset="0"/>
                <a:ea typeface="Calibri" panose="020F0502020204030204" pitchFamily="34" charset="0"/>
                <a:cs typeface="Times New Roman" panose="02020603050405020304" pitchFamily="18" charset="0"/>
              </a:rPr>
              <a:t>research yeast fermentation</a:t>
            </a:r>
            <a:r>
              <a:rPr lang="en-US" sz="1400" kern="100" dirty="0">
                <a:latin typeface="Calibri" panose="020F0502020204030204" pitchFamily="34" charset="0"/>
                <a:ea typeface="Calibri" panose="020F0502020204030204" pitchFamily="34" charset="0"/>
                <a:cs typeface="Times New Roman" panose="02020603050405020304" pitchFamily="18" charset="0"/>
              </a:rPr>
              <a:t>, to determine what aspects produces the most amount of </a:t>
            </a:r>
            <a:r>
              <a:rPr lang="en-US" sz="1400" b="1" kern="100" dirty="0">
                <a:latin typeface="Calibri" panose="020F0502020204030204" pitchFamily="34" charset="0"/>
                <a:ea typeface="Calibri" panose="020F0502020204030204" pitchFamily="34" charset="0"/>
                <a:cs typeface="Times New Roman" panose="02020603050405020304" pitchFamily="18" charset="0"/>
              </a:rPr>
              <a:t>carbon dioxide.  </a:t>
            </a:r>
            <a:r>
              <a:rPr lang="en-US" sz="1400" kern="100" dirty="0">
                <a:latin typeface="Calibri" panose="020F0502020204030204" pitchFamily="34" charset="0"/>
                <a:ea typeface="Calibri" panose="020F0502020204030204" pitchFamily="34" charset="0"/>
                <a:cs typeface="Times New Roman" panose="02020603050405020304" pitchFamily="18" charset="0"/>
              </a:rPr>
              <a:t>Here are a few key phrases that will help begin your research:</a:t>
            </a:r>
          </a:p>
          <a:p>
            <a:pPr>
              <a:lnSpc>
                <a:spcPct val="107000"/>
              </a:lnSpc>
              <a:spcAft>
                <a:spcPts val="800"/>
              </a:spcAft>
            </a:pPr>
            <a:r>
              <a:rPr lang="en-US" sz="1400" b="1" kern="100" dirty="0">
                <a:latin typeface="Calibri" panose="020F0502020204030204" pitchFamily="34" charset="0"/>
                <a:ea typeface="Calibri" panose="020F0502020204030204" pitchFamily="34" charset="0"/>
                <a:cs typeface="Times New Roman" panose="02020603050405020304" pitchFamily="18" charset="0"/>
              </a:rPr>
              <a:t>Yeast fermentation, how to measure yeast fermentation, factors affecting yeast fermentation</a:t>
            </a:r>
          </a:p>
          <a:p>
            <a:endParaRPr lang="en-US" dirty="0"/>
          </a:p>
        </p:txBody>
      </p:sp>
      <p:sp>
        <p:nvSpPr>
          <p:cNvPr id="7" name="TextBox 6">
            <a:extLst>
              <a:ext uri="{FF2B5EF4-FFF2-40B4-BE49-F238E27FC236}">
                <a16:creationId xmlns:a16="http://schemas.microsoft.com/office/drawing/2014/main" id="{2BBB2EBB-C2B1-599E-F4FE-E4744E1C56E0}"/>
              </a:ext>
            </a:extLst>
          </p:cNvPr>
          <p:cNvSpPr txBox="1"/>
          <p:nvPr/>
        </p:nvSpPr>
        <p:spPr>
          <a:xfrm>
            <a:off x="3512974" y="6224723"/>
            <a:ext cx="3670663" cy="338554"/>
          </a:xfrm>
          <a:prstGeom prst="rect">
            <a:avLst/>
          </a:prstGeom>
          <a:noFill/>
        </p:spPr>
        <p:txBody>
          <a:bodyPr wrap="square" rtlCol="0">
            <a:spAutoFit/>
          </a:bodyPr>
          <a:lstStyle/>
          <a:p>
            <a:r>
              <a:rPr lang="en-US" sz="800" i="1" dirty="0"/>
              <a:t>Figure 2: A gas pump that dispenses biofuel – A.I. generated using DALL-E</a:t>
            </a:r>
          </a:p>
        </p:txBody>
      </p:sp>
      <p:pic>
        <p:nvPicPr>
          <p:cNvPr id="9" name="Picture 8">
            <a:extLst>
              <a:ext uri="{FF2B5EF4-FFF2-40B4-BE49-F238E27FC236}">
                <a16:creationId xmlns:a16="http://schemas.microsoft.com/office/drawing/2014/main" id="{8814315A-4102-8593-DB46-8D879DB6B0C7}"/>
              </a:ext>
            </a:extLst>
          </p:cNvPr>
          <p:cNvPicPr>
            <a:picLocks noChangeAspect="1"/>
          </p:cNvPicPr>
          <p:nvPr/>
        </p:nvPicPr>
        <p:blipFill>
          <a:blip r:embed="rId2"/>
          <a:stretch>
            <a:fillRect/>
          </a:stretch>
        </p:blipFill>
        <p:spPr>
          <a:xfrm>
            <a:off x="3435532" y="2118875"/>
            <a:ext cx="4115374" cy="4105848"/>
          </a:xfrm>
          <a:prstGeom prst="rect">
            <a:avLst/>
          </a:prstGeom>
        </p:spPr>
      </p:pic>
      <p:sp>
        <p:nvSpPr>
          <p:cNvPr id="10" name="Rectangle: Rounded Corners 9">
            <a:extLst>
              <a:ext uri="{FF2B5EF4-FFF2-40B4-BE49-F238E27FC236}">
                <a16:creationId xmlns:a16="http://schemas.microsoft.com/office/drawing/2014/main" id="{BFB1342B-82D5-DFD2-8055-0D1FF3FF4FA3}"/>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E0C3987-FB99-B0CC-B226-3F2AED5F1A2E}"/>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20704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3</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lstStyle/>
          <a:p>
            <a:r>
              <a:rPr lang="en-US" dirty="0"/>
              <a:t>Yeast Fermentation Science Inquiry Project</a:t>
            </a:r>
          </a:p>
        </p:txBody>
      </p:sp>
      <p:grpSp>
        <p:nvGrpSpPr>
          <p:cNvPr id="14" name="Group 13">
            <a:extLst>
              <a:ext uri="{FF2B5EF4-FFF2-40B4-BE49-F238E27FC236}">
                <a16:creationId xmlns:a16="http://schemas.microsoft.com/office/drawing/2014/main" id="{69DD9190-B9B9-44CA-BB74-AD35F405708E}"/>
              </a:ext>
            </a:extLst>
          </p:cNvPr>
          <p:cNvGrpSpPr/>
          <p:nvPr/>
        </p:nvGrpSpPr>
        <p:grpSpPr>
          <a:xfrm>
            <a:off x="600073" y="4703864"/>
            <a:ext cx="6800850" cy="783318"/>
            <a:chOff x="600073" y="4798236"/>
            <a:chExt cx="6800850" cy="783318"/>
          </a:xfrm>
        </p:grpSpPr>
        <p:sp>
          <p:nvSpPr>
            <p:cNvPr id="8" name="Rectangle: Rounded Corners 7">
              <a:extLst>
                <a:ext uri="{FF2B5EF4-FFF2-40B4-BE49-F238E27FC236}">
                  <a16:creationId xmlns:a16="http://schemas.microsoft.com/office/drawing/2014/main" id="{551B4081-5A70-F8B4-A29E-495054545984}"/>
                </a:ext>
              </a:extLst>
            </p:cNvPr>
            <p:cNvSpPr/>
            <p:nvPr/>
          </p:nvSpPr>
          <p:spPr>
            <a:xfrm>
              <a:off x="600073" y="4798236"/>
              <a:ext cx="6800850" cy="7833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86D035-FA6A-3D40-C355-1BB3240137F7}"/>
                </a:ext>
              </a:extLst>
            </p:cNvPr>
            <p:cNvSpPr txBox="1"/>
            <p:nvPr/>
          </p:nvSpPr>
          <p:spPr>
            <a:xfrm>
              <a:off x="679449" y="4903873"/>
              <a:ext cx="6642100" cy="307777"/>
            </a:xfrm>
            <a:prstGeom prst="rect">
              <a:avLst/>
            </a:prstGeom>
            <a:noFill/>
          </p:spPr>
          <p:txBody>
            <a:bodyPr wrap="square" rtlCol="0">
              <a:spAutoFit/>
            </a:bodyPr>
            <a:lstStyle/>
            <a:p>
              <a:r>
                <a:rPr lang="en-US" sz="1400" dirty="0"/>
                <a:t>What will be your </a:t>
              </a:r>
              <a:r>
                <a:rPr lang="en-US" sz="1400" b="1" dirty="0"/>
                <a:t>Inquiry Question</a:t>
              </a:r>
              <a:r>
                <a:rPr lang="en-US" sz="1400" dirty="0"/>
                <a:t>:</a:t>
              </a:r>
            </a:p>
          </p:txBody>
        </p:sp>
      </p:grpSp>
      <p:grpSp>
        <p:nvGrpSpPr>
          <p:cNvPr id="33" name="Group 32">
            <a:extLst>
              <a:ext uri="{FF2B5EF4-FFF2-40B4-BE49-F238E27FC236}">
                <a16:creationId xmlns:a16="http://schemas.microsoft.com/office/drawing/2014/main" id="{09F4B778-2ACD-3806-9ADE-F3AA3563FD7C}"/>
              </a:ext>
            </a:extLst>
          </p:cNvPr>
          <p:cNvGrpSpPr/>
          <p:nvPr/>
        </p:nvGrpSpPr>
        <p:grpSpPr>
          <a:xfrm>
            <a:off x="520699" y="2201451"/>
            <a:ext cx="6800850" cy="2306301"/>
            <a:chOff x="520699" y="2201451"/>
            <a:chExt cx="6800850" cy="2306301"/>
          </a:xfrm>
        </p:grpSpPr>
        <p:sp>
          <p:nvSpPr>
            <p:cNvPr id="17" name="Rectangle: Rounded Corners 16">
              <a:extLst>
                <a:ext uri="{FF2B5EF4-FFF2-40B4-BE49-F238E27FC236}">
                  <a16:creationId xmlns:a16="http://schemas.microsoft.com/office/drawing/2014/main" id="{D16BCD81-AB70-3FC4-E123-C79EA2D1C0EB}"/>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0340AA7-184A-4C14-6502-6D41F0F2D798}"/>
                </a:ext>
              </a:extLst>
            </p:cNvPr>
            <p:cNvSpPr txBox="1"/>
            <p:nvPr/>
          </p:nvSpPr>
          <p:spPr>
            <a:xfrm>
              <a:off x="600073" y="2285333"/>
              <a:ext cx="3268844" cy="307777"/>
            </a:xfrm>
            <a:prstGeom prst="rect">
              <a:avLst/>
            </a:prstGeom>
            <a:noFill/>
          </p:spPr>
          <p:txBody>
            <a:bodyPr wrap="none" rtlCol="0">
              <a:spAutoFit/>
            </a:bodyPr>
            <a:lstStyle/>
            <a:p>
              <a:r>
                <a:rPr lang="en-US" sz="1400" dirty="0"/>
                <a:t>What did you find in your </a:t>
              </a:r>
              <a:r>
                <a:rPr lang="en-US" sz="1400" b="1" dirty="0"/>
                <a:t>research</a:t>
              </a:r>
              <a:r>
                <a:rPr lang="en-US" sz="1400" dirty="0"/>
                <a:t>?</a:t>
              </a:r>
            </a:p>
          </p:txBody>
        </p:sp>
      </p:grpSp>
      <p:grpSp>
        <p:nvGrpSpPr>
          <p:cNvPr id="9" name="Group 8">
            <a:extLst>
              <a:ext uri="{FF2B5EF4-FFF2-40B4-BE49-F238E27FC236}">
                <a16:creationId xmlns:a16="http://schemas.microsoft.com/office/drawing/2014/main" id="{72E88A6A-8F25-C345-D8B2-04D2AC6CF6D1}"/>
              </a:ext>
            </a:extLst>
          </p:cNvPr>
          <p:cNvGrpSpPr/>
          <p:nvPr/>
        </p:nvGrpSpPr>
        <p:grpSpPr>
          <a:xfrm>
            <a:off x="1974758" y="1593945"/>
            <a:ext cx="4168820" cy="463287"/>
            <a:chOff x="1974758" y="1593945"/>
            <a:chExt cx="4168820" cy="463287"/>
          </a:xfrm>
        </p:grpSpPr>
        <p:sp>
          <p:nvSpPr>
            <p:cNvPr id="4" name="Rectangle: Rounded Corners 3">
              <a:extLst>
                <a:ext uri="{FF2B5EF4-FFF2-40B4-BE49-F238E27FC236}">
                  <a16:creationId xmlns:a16="http://schemas.microsoft.com/office/drawing/2014/main" id="{A688E5FB-77AE-340A-F153-ECBD5FD3D45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E6F3BF-EAD7-9847-AAAE-E9B48D8ACEE3}"/>
                </a:ext>
              </a:extLst>
            </p:cNvPr>
            <p:cNvSpPr txBox="1"/>
            <p:nvPr/>
          </p:nvSpPr>
          <p:spPr>
            <a:xfrm>
              <a:off x="2369304" y="1671699"/>
              <a:ext cx="3774274" cy="307777"/>
            </a:xfrm>
            <a:prstGeom prst="rect">
              <a:avLst/>
            </a:prstGeom>
            <a:noFill/>
          </p:spPr>
          <p:txBody>
            <a:bodyPr wrap="square" rtlCol="0">
              <a:spAutoFit/>
            </a:bodyPr>
            <a:lstStyle/>
            <a:p>
              <a:r>
                <a:rPr lang="en-US" sz="1400" b="1" dirty="0"/>
                <a:t>Step 1: Observing &amp; Questioning</a:t>
              </a:r>
            </a:p>
          </p:txBody>
        </p:sp>
      </p:grpSp>
      <p:grpSp>
        <p:nvGrpSpPr>
          <p:cNvPr id="34" name="Group 33">
            <a:extLst>
              <a:ext uri="{FF2B5EF4-FFF2-40B4-BE49-F238E27FC236}">
                <a16:creationId xmlns:a16="http://schemas.microsoft.com/office/drawing/2014/main" id="{9D5307F2-7A16-E8B2-4161-31850BF7B255}"/>
              </a:ext>
            </a:extLst>
          </p:cNvPr>
          <p:cNvGrpSpPr/>
          <p:nvPr/>
        </p:nvGrpSpPr>
        <p:grpSpPr>
          <a:xfrm>
            <a:off x="600073" y="5679384"/>
            <a:ext cx="6800850" cy="3386746"/>
            <a:chOff x="520699" y="2201451"/>
            <a:chExt cx="6800850" cy="2306301"/>
          </a:xfrm>
        </p:grpSpPr>
        <p:sp>
          <p:nvSpPr>
            <p:cNvPr id="35" name="Rectangle: Rounded Corners 34">
              <a:extLst>
                <a:ext uri="{FF2B5EF4-FFF2-40B4-BE49-F238E27FC236}">
                  <a16:creationId xmlns:a16="http://schemas.microsoft.com/office/drawing/2014/main" id="{29621E46-AA0C-4159-3273-E9F98D788FD3}"/>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BCFEE9-2AA5-EB86-35F6-835E8414F255}"/>
                </a:ext>
              </a:extLst>
            </p:cNvPr>
            <p:cNvSpPr txBox="1"/>
            <p:nvPr/>
          </p:nvSpPr>
          <p:spPr>
            <a:xfrm>
              <a:off x="730701" y="2271040"/>
              <a:ext cx="5674951" cy="209590"/>
            </a:xfrm>
            <a:prstGeom prst="rect">
              <a:avLst/>
            </a:prstGeom>
            <a:noFill/>
          </p:spPr>
          <p:txBody>
            <a:bodyPr wrap="none" rtlCol="0">
              <a:spAutoFit/>
            </a:bodyPr>
            <a:lstStyle/>
            <a:p>
              <a:r>
                <a:rPr lang="en-US" sz="1400" dirty="0"/>
                <a:t>Draw a </a:t>
              </a:r>
              <a:r>
                <a:rPr lang="en-US" sz="1400" b="1" dirty="0"/>
                <a:t>labelled diagram </a:t>
              </a:r>
              <a:r>
                <a:rPr lang="en-US" sz="1400" dirty="0"/>
                <a:t>of your design or experimental set-up:</a:t>
              </a:r>
            </a:p>
          </p:txBody>
        </p:sp>
      </p:grpSp>
    </p:spTree>
    <p:extLst>
      <p:ext uri="{BB962C8B-B14F-4D97-AF65-F5344CB8AC3E}">
        <p14:creationId xmlns:p14="http://schemas.microsoft.com/office/powerpoint/2010/main" val="34742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4</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lstStyle/>
          <a:p>
            <a:r>
              <a:rPr lang="en-US" dirty="0"/>
              <a:t>Yeast Fermentation Science Inquiry Project</a:t>
            </a:r>
          </a:p>
        </p:txBody>
      </p:sp>
      <p:grpSp>
        <p:nvGrpSpPr>
          <p:cNvPr id="31" name="Group 30">
            <a:extLst>
              <a:ext uri="{FF2B5EF4-FFF2-40B4-BE49-F238E27FC236}">
                <a16:creationId xmlns:a16="http://schemas.microsoft.com/office/drawing/2014/main" id="{7EFFDC72-A68A-BF90-15C9-37DDC2971368}"/>
              </a:ext>
            </a:extLst>
          </p:cNvPr>
          <p:cNvGrpSpPr/>
          <p:nvPr/>
        </p:nvGrpSpPr>
        <p:grpSpPr>
          <a:xfrm>
            <a:off x="1979682" y="1620793"/>
            <a:ext cx="4319578" cy="463287"/>
            <a:chOff x="1974758" y="1593945"/>
            <a:chExt cx="4319578" cy="463287"/>
          </a:xfrm>
        </p:grpSpPr>
        <p:sp>
          <p:nvSpPr>
            <p:cNvPr id="32" name="Rectangle: Rounded Corners 31">
              <a:extLst>
                <a:ext uri="{FF2B5EF4-FFF2-40B4-BE49-F238E27FC236}">
                  <a16:creationId xmlns:a16="http://schemas.microsoft.com/office/drawing/2014/main" id="{69AA7342-126E-5F84-9542-BEAB880601BC}"/>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4517460-DC51-E9BC-697A-8F16AFA66462}"/>
                </a:ext>
              </a:extLst>
            </p:cNvPr>
            <p:cNvSpPr txBox="1"/>
            <p:nvPr/>
          </p:nvSpPr>
          <p:spPr>
            <a:xfrm>
              <a:off x="2520062" y="1674647"/>
              <a:ext cx="3774274" cy="307777"/>
            </a:xfrm>
            <a:prstGeom prst="rect">
              <a:avLst/>
            </a:prstGeom>
            <a:noFill/>
          </p:spPr>
          <p:txBody>
            <a:bodyPr wrap="square" rtlCol="0">
              <a:spAutoFit/>
            </a:bodyPr>
            <a:lstStyle/>
            <a:p>
              <a:r>
                <a:rPr lang="en-US" sz="1400" b="1" dirty="0"/>
                <a:t>Step 2: What will I change?</a:t>
              </a:r>
            </a:p>
          </p:txBody>
        </p:sp>
      </p:grpSp>
      <p:grpSp>
        <p:nvGrpSpPr>
          <p:cNvPr id="39" name="Group 38">
            <a:extLst>
              <a:ext uri="{FF2B5EF4-FFF2-40B4-BE49-F238E27FC236}">
                <a16:creationId xmlns:a16="http://schemas.microsoft.com/office/drawing/2014/main" id="{35A41F9E-8A71-7AE4-63EF-2683F13DE38C}"/>
              </a:ext>
            </a:extLst>
          </p:cNvPr>
          <p:cNvGrpSpPr/>
          <p:nvPr/>
        </p:nvGrpSpPr>
        <p:grpSpPr>
          <a:xfrm>
            <a:off x="415994" y="2430304"/>
            <a:ext cx="6940414" cy="1748608"/>
            <a:chOff x="415994" y="2430304"/>
            <a:chExt cx="6940414" cy="1748608"/>
          </a:xfrm>
        </p:grpSpPr>
        <p:sp>
          <p:nvSpPr>
            <p:cNvPr id="34" name="Rectangle: Rounded Corners 33">
              <a:extLst>
                <a:ext uri="{FF2B5EF4-FFF2-40B4-BE49-F238E27FC236}">
                  <a16:creationId xmlns:a16="http://schemas.microsoft.com/office/drawing/2014/main" id="{6FFFCEFB-08AA-FF20-E3B1-A3B9014CF0A3}"/>
                </a:ext>
              </a:extLst>
            </p:cNvPr>
            <p:cNvSpPr/>
            <p:nvPr/>
          </p:nvSpPr>
          <p:spPr>
            <a:xfrm>
              <a:off x="415994" y="243445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5AFB456-9967-EF8B-1F0A-ACF8DBDBCB27}"/>
                </a:ext>
              </a:extLst>
            </p:cNvPr>
            <p:cNvSpPr/>
            <p:nvPr/>
          </p:nvSpPr>
          <p:spPr>
            <a:xfrm>
              <a:off x="4229033" y="243030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5AD509AE-EC3D-6252-6697-82066A114F4C}"/>
                </a:ext>
              </a:extLst>
            </p:cNvPr>
            <p:cNvSpPr/>
            <p:nvPr/>
          </p:nvSpPr>
          <p:spPr>
            <a:xfrm>
              <a:off x="3617947" y="3173686"/>
              <a:ext cx="536507" cy="257693"/>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F4FF8-8DC9-A30F-349A-33B9224C78F8}"/>
                </a:ext>
              </a:extLst>
            </p:cNvPr>
            <p:cNvSpPr txBox="1"/>
            <p:nvPr/>
          </p:nvSpPr>
          <p:spPr>
            <a:xfrm>
              <a:off x="495072" y="2516306"/>
              <a:ext cx="2363198" cy="276999"/>
            </a:xfrm>
            <a:prstGeom prst="rect">
              <a:avLst/>
            </a:prstGeom>
            <a:noFill/>
          </p:spPr>
          <p:txBody>
            <a:bodyPr wrap="square" rtlCol="0">
              <a:spAutoFit/>
            </a:bodyPr>
            <a:lstStyle/>
            <a:p>
              <a:r>
                <a:rPr lang="en-US" sz="1200" dirty="0"/>
                <a:t>One variable I will change:</a:t>
              </a:r>
            </a:p>
          </p:txBody>
        </p:sp>
        <p:sp>
          <p:nvSpPr>
            <p:cNvPr id="38" name="TextBox 37">
              <a:extLst>
                <a:ext uri="{FF2B5EF4-FFF2-40B4-BE49-F238E27FC236}">
                  <a16:creationId xmlns:a16="http://schemas.microsoft.com/office/drawing/2014/main" id="{1FA61A86-97B8-E31C-0865-1F2A9D91D3C1}"/>
                </a:ext>
              </a:extLst>
            </p:cNvPr>
            <p:cNvSpPr txBox="1"/>
            <p:nvPr/>
          </p:nvSpPr>
          <p:spPr>
            <a:xfrm>
              <a:off x="4328431" y="2530912"/>
              <a:ext cx="2856139" cy="276999"/>
            </a:xfrm>
            <a:prstGeom prst="rect">
              <a:avLst/>
            </a:prstGeom>
            <a:noFill/>
          </p:spPr>
          <p:txBody>
            <a:bodyPr wrap="square" rtlCol="0">
              <a:spAutoFit/>
            </a:bodyPr>
            <a:lstStyle/>
            <a:p>
              <a:r>
                <a:rPr lang="en-US" sz="1200" dirty="0"/>
                <a:t>I will measure or observe this result:</a:t>
              </a:r>
            </a:p>
          </p:txBody>
        </p:sp>
      </p:grpSp>
      <p:sp>
        <p:nvSpPr>
          <p:cNvPr id="41" name="Rectangle: Rounded Corners 40">
            <a:extLst>
              <a:ext uri="{FF2B5EF4-FFF2-40B4-BE49-F238E27FC236}">
                <a16:creationId xmlns:a16="http://schemas.microsoft.com/office/drawing/2014/main" id="{492BE674-004F-4C9A-1E22-67A9EB4E92ED}"/>
              </a:ext>
            </a:extLst>
          </p:cNvPr>
          <p:cNvSpPr/>
          <p:nvPr/>
        </p:nvSpPr>
        <p:spPr>
          <a:xfrm>
            <a:off x="495073" y="4924697"/>
            <a:ext cx="6952686" cy="41414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3E4CAB2-C1CE-3279-F0A5-CABE2B5F3095}"/>
              </a:ext>
            </a:extLst>
          </p:cNvPr>
          <p:cNvSpPr txBox="1"/>
          <p:nvPr/>
        </p:nvSpPr>
        <p:spPr>
          <a:xfrm>
            <a:off x="809512" y="5110702"/>
            <a:ext cx="6139928" cy="307777"/>
          </a:xfrm>
          <a:prstGeom prst="rect">
            <a:avLst/>
          </a:prstGeom>
          <a:noFill/>
        </p:spPr>
        <p:txBody>
          <a:bodyPr wrap="square" rtlCol="0">
            <a:spAutoFit/>
          </a:bodyPr>
          <a:lstStyle/>
          <a:p>
            <a:r>
              <a:rPr lang="en-US" sz="1400" dirty="0"/>
              <a:t>What will I not change? (List all the variables that will stay the same):</a:t>
            </a:r>
          </a:p>
        </p:txBody>
      </p:sp>
    </p:spTree>
    <p:extLst>
      <p:ext uri="{BB962C8B-B14F-4D97-AF65-F5344CB8AC3E}">
        <p14:creationId xmlns:p14="http://schemas.microsoft.com/office/powerpoint/2010/main" val="314585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DAF8E-D975-126B-4222-2633C3CFD5D7}"/>
              </a:ext>
            </a:extLst>
          </p:cNvPr>
          <p:cNvSpPr>
            <a:spLocks noGrp="1"/>
          </p:cNvSpPr>
          <p:nvPr>
            <p:ph type="sldNum" sz="quarter" idx="4"/>
          </p:nvPr>
        </p:nvSpPr>
        <p:spPr/>
        <p:txBody>
          <a:bodyPr/>
          <a:lstStyle/>
          <a:p>
            <a:fld id="{B460C489-6A16-47BE-99C0-97B3C176101D}" type="slidenum">
              <a:rPr lang="en-US" smtClean="0"/>
              <a:pPr/>
              <a:t>5</a:t>
            </a:fld>
            <a:endParaRPr lang="en-US" dirty="0"/>
          </a:p>
        </p:txBody>
      </p:sp>
      <p:sp>
        <p:nvSpPr>
          <p:cNvPr id="3" name="Text Placeholder 2">
            <a:extLst>
              <a:ext uri="{FF2B5EF4-FFF2-40B4-BE49-F238E27FC236}">
                <a16:creationId xmlns:a16="http://schemas.microsoft.com/office/drawing/2014/main" id="{087E7156-42E6-0049-2198-E8F7538125E9}"/>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7" name="Group 6">
            <a:extLst>
              <a:ext uri="{FF2B5EF4-FFF2-40B4-BE49-F238E27FC236}">
                <a16:creationId xmlns:a16="http://schemas.microsoft.com/office/drawing/2014/main" id="{01A6939E-3D2D-1316-A38C-D5972F153AE9}"/>
              </a:ext>
            </a:extLst>
          </p:cNvPr>
          <p:cNvGrpSpPr/>
          <p:nvPr/>
        </p:nvGrpSpPr>
        <p:grpSpPr>
          <a:xfrm>
            <a:off x="601788" y="5791012"/>
            <a:ext cx="6800850" cy="3275118"/>
            <a:chOff x="600076" y="5277394"/>
            <a:chExt cx="6800850" cy="1149933"/>
          </a:xfrm>
        </p:grpSpPr>
        <p:sp>
          <p:nvSpPr>
            <p:cNvPr id="8" name="Rectangle: Rounded Corners 7">
              <a:extLst>
                <a:ext uri="{FF2B5EF4-FFF2-40B4-BE49-F238E27FC236}">
                  <a16:creationId xmlns:a16="http://schemas.microsoft.com/office/drawing/2014/main" id="{1A0CEC77-031F-21B8-D2DC-757C2234D17C}"/>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0B173E5-7A81-F9FA-91A3-3D4F80E836EB}"/>
                </a:ext>
              </a:extLst>
            </p:cNvPr>
            <p:cNvSpPr txBox="1"/>
            <p:nvPr/>
          </p:nvSpPr>
          <p:spPr>
            <a:xfrm>
              <a:off x="758826" y="5304976"/>
              <a:ext cx="6642100" cy="183709"/>
            </a:xfrm>
            <a:prstGeom prst="rect">
              <a:avLst/>
            </a:prstGeom>
            <a:noFill/>
          </p:spPr>
          <p:txBody>
            <a:bodyPr wrap="square" rtlCol="0">
              <a:spAutoFit/>
            </a:bodyPr>
            <a:lstStyle/>
            <a:p>
              <a:r>
                <a:rPr lang="en-US" sz="1400" dirty="0"/>
                <a:t>What are come variables that could affect the what you’re trying to measure or observe (</a:t>
              </a:r>
              <a:r>
                <a:rPr lang="en-US" sz="1400" b="1" dirty="0"/>
                <a:t>Controlled Variables</a:t>
              </a:r>
              <a:r>
                <a:rPr lang="en-US" sz="1400" dirty="0"/>
                <a:t>)?</a:t>
              </a:r>
            </a:p>
          </p:txBody>
        </p:sp>
      </p:grpSp>
      <p:grpSp>
        <p:nvGrpSpPr>
          <p:cNvPr id="10" name="Group 9">
            <a:extLst>
              <a:ext uri="{FF2B5EF4-FFF2-40B4-BE49-F238E27FC236}">
                <a16:creationId xmlns:a16="http://schemas.microsoft.com/office/drawing/2014/main" id="{61FBFC4D-E726-D2E1-38E9-316F160417B0}"/>
              </a:ext>
            </a:extLst>
          </p:cNvPr>
          <p:cNvGrpSpPr/>
          <p:nvPr/>
        </p:nvGrpSpPr>
        <p:grpSpPr>
          <a:xfrm>
            <a:off x="1979682" y="1620793"/>
            <a:ext cx="3951403" cy="463287"/>
            <a:chOff x="1974758" y="1593945"/>
            <a:chExt cx="3951403" cy="463287"/>
          </a:xfrm>
        </p:grpSpPr>
        <p:sp>
          <p:nvSpPr>
            <p:cNvPr id="11" name="Rectangle: Rounded Corners 10">
              <a:extLst>
                <a:ext uri="{FF2B5EF4-FFF2-40B4-BE49-F238E27FC236}">
                  <a16:creationId xmlns:a16="http://schemas.microsoft.com/office/drawing/2014/main" id="{F90955F9-A354-7299-83CC-BECA74099F3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ABC4B5-28A4-6452-3C0E-6C630C728CB0}"/>
                </a:ext>
              </a:extLst>
            </p:cNvPr>
            <p:cNvSpPr txBox="1"/>
            <p:nvPr/>
          </p:nvSpPr>
          <p:spPr>
            <a:xfrm>
              <a:off x="2151887" y="1680014"/>
              <a:ext cx="3774274" cy="307777"/>
            </a:xfrm>
            <a:prstGeom prst="rect">
              <a:avLst/>
            </a:prstGeom>
            <a:noFill/>
          </p:spPr>
          <p:txBody>
            <a:bodyPr wrap="square" rtlCol="0">
              <a:spAutoFit/>
            </a:bodyPr>
            <a:lstStyle/>
            <a:p>
              <a:r>
                <a:rPr lang="en-US" sz="1400" b="1" dirty="0"/>
                <a:t>Step 3: What can I measure or observe?</a:t>
              </a:r>
            </a:p>
          </p:txBody>
        </p:sp>
      </p:grpSp>
      <p:grpSp>
        <p:nvGrpSpPr>
          <p:cNvPr id="20" name="Group 19">
            <a:extLst>
              <a:ext uri="{FF2B5EF4-FFF2-40B4-BE49-F238E27FC236}">
                <a16:creationId xmlns:a16="http://schemas.microsoft.com/office/drawing/2014/main" id="{9A49200D-2E7F-6D52-B0D4-D66D7CCC3A1B}"/>
              </a:ext>
            </a:extLst>
          </p:cNvPr>
          <p:cNvGrpSpPr/>
          <p:nvPr/>
        </p:nvGrpSpPr>
        <p:grpSpPr>
          <a:xfrm>
            <a:off x="601788" y="3922154"/>
            <a:ext cx="6800850" cy="1551183"/>
            <a:chOff x="760541" y="7322230"/>
            <a:chExt cx="6800850" cy="1385623"/>
          </a:xfrm>
        </p:grpSpPr>
        <p:sp>
          <p:nvSpPr>
            <p:cNvPr id="13" name="Rectangle: Rounded Corners 12">
              <a:extLst>
                <a:ext uri="{FF2B5EF4-FFF2-40B4-BE49-F238E27FC236}">
                  <a16:creationId xmlns:a16="http://schemas.microsoft.com/office/drawing/2014/main" id="{ED537252-ABB2-445E-BFB2-983DAD458447}"/>
                </a:ext>
              </a:extLst>
            </p:cNvPr>
            <p:cNvSpPr/>
            <p:nvPr/>
          </p:nvSpPr>
          <p:spPr>
            <a:xfrm>
              <a:off x="760541" y="7322230"/>
              <a:ext cx="6800850" cy="13856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7FBFE0D-8034-10D1-FCFD-8512647014B6}"/>
                </a:ext>
              </a:extLst>
            </p:cNvPr>
            <p:cNvSpPr txBox="1"/>
            <p:nvPr/>
          </p:nvSpPr>
          <p:spPr>
            <a:xfrm>
              <a:off x="839916" y="7388321"/>
              <a:ext cx="6642100" cy="467376"/>
            </a:xfrm>
            <a:prstGeom prst="rect">
              <a:avLst/>
            </a:prstGeom>
            <a:noFill/>
          </p:spPr>
          <p:txBody>
            <a:bodyPr wrap="square" rtlCol="0">
              <a:spAutoFit/>
            </a:bodyPr>
            <a:lstStyle/>
            <a:p>
              <a:r>
                <a:rPr lang="en-US" sz="1400" dirty="0"/>
                <a:t>What variable will be your </a:t>
              </a:r>
              <a:r>
                <a:rPr lang="en-US" sz="1400" b="1" dirty="0"/>
                <a:t>Dependent Variable</a:t>
              </a:r>
              <a:r>
                <a:rPr lang="en-US" sz="1400" dirty="0"/>
                <a:t>? (think about what you are trying to measure)</a:t>
              </a:r>
            </a:p>
          </p:txBody>
        </p:sp>
      </p:grpSp>
      <p:grpSp>
        <p:nvGrpSpPr>
          <p:cNvPr id="21" name="Group 20">
            <a:extLst>
              <a:ext uri="{FF2B5EF4-FFF2-40B4-BE49-F238E27FC236}">
                <a16:creationId xmlns:a16="http://schemas.microsoft.com/office/drawing/2014/main" id="{9660DD99-6A6E-46C1-E086-DDC65F0F965E}"/>
              </a:ext>
            </a:extLst>
          </p:cNvPr>
          <p:cNvGrpSpPr/>
          <p:nvPr/>
        </p:nvGrpSpPr>
        <p:grpSpPr>
          <a:xfrm>
            <a:off x="601788" y="2177761"/>
            <a:ext cx="6845970" cy="1385623"/>
            <a:chOff x="554959" y="5955000"/>
            <a:chExt cx="6845970" cy="1385623"/>
          </a:xfrm>
        </p:grpSpPr>
        <p:sp>
          <p:nvSpPr>
            <p:cNvPr id="15" name="Rectangle: Rounded Corners 14">
              <a:extLst>
                <a:ext uri="{FF2B5EF4-FFF2-40B4-BE49-F238E27FC236}">
                  <a16:creationId xmlns:a16="http://schemas.microsoft.com/office/drawing/2014/main" id="{23C56CB8-7E9B-98F6-328A-7AE401001C3D}"/>
                </a:ext>
              </a:extLst>
            </p:cNvPr>
            <p:cNvSpPr/>
            <p:nvPr/>
          </p:nvSpPr>
          <p:spPr>
            <a:xfrm>
              <a:off x="554959" y="5955000"/>
              <a:ext cx="6800850" cy="13856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19FB2A-1CF5-7FEE-4B02-24F8E35D5534}"/>
                </a:ext>
              </a:extLst>
            </p:cNvPr>
            <p:cNvSpPr txBox="1"/>
            <p:nvPr/>
          </p:nvSpPr>
          <p:spPr>
            <a:xfrm>
              <a:off x="634333" y="6038882"/>
              <a:ext cx="6766596" cy="523220"/>
            </a:xfrm>
            <a:prstGeom prst="rect">
              <a:avLst/>
            </a:prstGeom>
            <a:noFill/>
          </p:spPr>
          <p:txBody>
            <a:bodyPr wrap="none" rtlCol="0">
              <a:spAutoFit/>
            </a:bodyPr>
            <a:lstStyle/>
            <a:p>
              <a:r>
                <a:rPr lang="en-US" sz="1400" dirty="0"/>
                <a:t>What variable will be your </a:t>
              </a:r>
              <a:r>
                <a:rPr lang="en-US" sz="1400" b="1" dirty="0"/>
                <a:t>Independent Variable</a:t>
              </a:r>
              <a:r>
                <a:rPr lang="en-US" sz="1400" dirty="0"/>
                <a:t>? (think about what you are </a:t>
              </a:r>
            </a:p>
            <a:p>
              <a:r>
                <a:rPr lang="en-US" sz="1400" dirty="0"/>
                <a:t>changing)</a:t>
              </a:r>
            </a:p>
          </p:txBody>
        </p:sp>
      </p:grpSp>
    </p:spTree>
    <p:extLst>
      <p:ext uri="{BB962C8B-B14F-4D97-AF65-F5344CB8AC3E}">
        <p14:creationId xmlns:p14="http://schemas.microsoft.com/office/powerpoint/2010/main" val="287357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6</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600075" y="5204950"/>
            <a:ext cx="6800850" cy="3861179"/>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758826" y="5304975"/>
              <a:ext cx="6642100" cy="208369"/>
            </a:xfrm>
            <a:prstGeom prst="rect">
              <a:avLst/>
            </a:prstGeom>
            <a:noFill/>
          </p:spPr>
          <p:txBody>
            <a:bodyPr wrap="square" rtlCol="0">
              <a:spAutoFit/>
            </a:bodyPr>
            <a:lstStyle/>
            <a:p>
              <a:r>
                <a:rPr lang="en-US" sz="1400" dirty="0"/>
                <a:t>I think this will happen because….</a:t>
              </a:r>
            </a:p>
          </p:txBody>
        </p:sp>
      </p:grpSp>
      <p:grpSp>
        <p:nvGrpSpPr>
          <p:cNvPr id="7" name="Group 6">
            <a:extLst>
              <a:ext uri="{FF2B5EF4-FFF2-40B4-BE49-F238E27FC236}">
                <a16:creationId xmlns:a16="http://schemas.microsoft.com/office/drawing/2014/main" id="{56BB3F3C-D605-3C26-55E3-D678FBF370FB}"/>
              </a:ext>
            </a:extLst>
          </p:cNvPr>
          <p:cNvGrpSpPr/>
          <p:nvPr/>
        </p:nvGrpSpPr>
        <p:grpSpPr>
          <a:xfrm>
            <a:off x="600075" y="2424892"/>
            <a:ext cx="6800850" cy="2469250"/>
            <a:chOff x="485775" y="1880681"/>
            <a:chExt cx="6800850" cy="2469250"/>
          </a:xfrm>
        </p:grpSpPr>
        <p:grpSp>
          <p:nvGrpSpPr>
            <p:cNvPr id="8" name="Group 7">
              <a:extLst>
                <a:ext uri="{FF2B5EF4-FFF2-40B4-BE49-F238E27FC236}">
                  <a16:creationId xmlns:a16="http://schemas.microsoft.com/office/drawing/2014/main" id="{AB1A5522-2CD7-530D-DA32-4CC6A840EE3A}"/>
                </a:ext>
              </a:extLst>
            </p:cNvPr>
            <p:cNvGrpSpPr/>
            <p:nvPr/>
          </p:nvGrpSpPr>
          <p:grpSpPr>
            <a:xfrm>
              <a:off x="485775" y="1880681"/>
              <a:ext cx="6800850" cy="2469250"/>
              <a:chOff x="600076" y="5277394"/>
              <a:chExt cx="6800850" cy="1149933"/>
            </a:xfrm>
          </p:grpSpPr>
          <p:sp>
            <p:nvSpPr>
              <p:cNvPr id="13" name="Rectangle: Rounded Corners 12">
                <a:extLst>
                  <a:ext uri="{FF2B5EF4-FFF2-40B4-BE49-F238E27FC236}">
                    <a16:creationId xmlns:a16="http://schemas.microsoft.com/office/drawing/2014/main" id="{F4C136E1-2B22-30CB-7DC8-4EDE4055E8B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71AC7BC-1ECA-B3A4-2023-899F0841ED3F}"/>
                  </a:ext>
                </a:extLst>
              </p:cNvPr>
              <p:cNvSpPr txBox="1"/>
              <p:nvPr/>
            </p:nvSpPr>
            <p:spPr>
              <a:xfrm>
                <a:off x="758826" y="5433112"/>
                <a:ext cx="6642100" cy="747810"/>
              </a:xfrm>
              <a:prstGeom prst="rect">
                <a:avLst/>
              </a:prstGeom>
              <a:noFill/>
            </p:spPr>
            <p:txBody>
              <a:bodyPr wrap="square" rtlCol="0">
                <a:spAutoFit/>
              </a:bodyPr>
              <a:lstStyle/>
              <a:p>
                <a:r>
                  <a:rPr lang="en-US" sz="1400" dirty="0"/>
                  <a:t>If the ______________________ is ____________________________</a:t>
                </a:r>
              </a:p>
              <a:p>
                <a:endParaRPr lang="en-US" sz="1400" dirty="0"/>
              </a:p>
              <a:p>
                <a:endParaRPr lang="en-US" sz="1400" dirty="0"/>
              </a:p>
              <a:p>
                <a:endParaRPr lang="en-US" sz="1400" dirty="0"/>
              </a:p>
              <a:p>
                <a:endParaRPr lang="en-US" sz="1400" dirty="0"/>
              </a:p>
              <a:p>
                <a:r>
                  <a:rPr lang="en-US" sz="1400" dirty="0"/>
                  <a:t>Then the ______________________ will _________________________</a:t>
                </a:r>
              </a:p>
            </p:txBody>
          </p:sp>
        </p:grpSp>
        <p:sp>
          <p:nvSpPr>
            <p:cNvPr id="9" name="TextBox 8">
              <a:extLst>
                <a:ext uri="{FF2B5EF4-FFF2-40B4-BE49-F238E27FC236}">
                  <a16:creationId xmlns:a16="http://schemas.microsoft.com/office/drawing/2014/main" id="{557735A0-F0DD-2137-CEB5-90282CD955B9}"/>
                </a:ext>
              </a:extLst>
            </p:cNvPr>
            <p:cNvSpPr txBox="1"/>
            <p:nvPr/>
          </p:nvSpPr>
          <p:spPr>
            <a:xfrm>
              <a:off x="1372779" y="2469323"/>
              <a:ext cx="2075815" cy="276999"/>
            </a:xfrm>
            <a:prstGeom prst="rect">
              <a:avLst/>
            </a:prstGeom>
            <a:noFill/>
          </p:spPr>
          <p:txBody>
            <a:bodyPr wrap="square" rtlCol="0">
              <a:spAutoFit/>
            </a:bodyPr>
            <a:lstStyle/>
            <a:p>
              <a:r>
                <a:rPr lang="en-US" sz="1200" dirty="0"/>
                <a:t>Independent variable</a:t>
              </a:r>
            </a:p>
          </p:txBody>
        </p:sp>
        <p:sp>
          <p:nvSpPr>
            <p:cNvPr id="10" name="TextBox 9">
              <a:extLst>
                <a:ext uri="{FF2B5EF4-FFF2-40B4-BE49-F238E27FC236}">
                  <a16:creationId xmlns:a16="http://schemas.microsoft.com/office/drawing/2014/main" id="{1E77E0BC-2198-6521-F4E7-E21047D546E3}"/>
                </a:ext>
              </a:extLst>
            </p:cNvPr>
            <p:cNvSpPr txBox="1"/>
            <p:nvPr/>
          </p:nvSpPr>
          <p:spPr>
            <a:xfrm>
              <a:off x="3965575" y="2492561"/>
              <a:ext cx="2075815" cy="461665"/>
            </a:xfrm>
            <a:prstGeom prst="rect">
              <a:avLst/>
            </a:prstGeom>
            <a:noFill/>
          </p:spPr>
          <p:txBody>
            <a:bodyPr wrap="square" rtlCol="0">
              <a:spAutoFit/>
            </a:bodyPr>
            <a:lstStyle/>
            <a:p>
              <a:r>
                <a:rPr lang="en-US" sz="1200" dirty="0"/>
                <a:t>How will the independent variable change?</a:t>
              </a:r>
            </a:p>
          </p:txBody>
        </p:sp>
        <p:sp>
          <p:nvSpPr>
            <p:cNvPr id="11" name="TextBox 10">
              <a:extLst>
                <a:ext uri="{FF2B5EF4-FFF2-40B4-BE49-F238E27FC236}">
                  <a16:creationId xmlns:a16="http://schemas.microsoft.com/office/drawing/2014/main" id="{0F1AA39C-D0B8-7EAA-6BB2-A74DAFFA4D20}"/>
                </a:ext>
              </a:extLst>
            </p:cNvPr>
            <p:cNvSpPr txBox="1"/>
            <p:nvPr/>
          </p:nvSpPr>
          <p:spPr>
            <a:xfrm>
              <a:off x="1706063" y="3520670"/>
              <a:ext cx="2075815" cy="276999"/>
            </a:xfrm>
            <a:prstGeom prst="rect">
              <a:avLst/>
            </a:prstGeom>
            <a:noFill/>
          </p:spPr>
          <p:txBody>
            <a:bodyPr wrap="square" rtlCol="0">
              <a:spAutoFit/>
            </a:bodyPr>
            <a:lstStyle/>
            <a:p>
              <a:r>
                <a:rPr lang="en-US" sz="1200" dirty="0"/>
                <a:t>Dependent variable</a:t>
              </a:r>
            </a:p>
          </p:txBody>
        </p:sp>
        <p:sp>
          <p:nvSpPr>
            <p:cNvPr id="12" name="TextBox 11">
              <a:extLst>
                <a:ext uri="{FF2B5EF4-FFF2-40B4-BE49-F238E27FC236}">
                  <a16:creationId xmlns:a16="http://schemas.microsoft.com/office/drawing/2014/main" id="{CDF855B3-2A6D-3A2D-E186-229D36249BFE}"/>
                </a:ext>
              </a:extLst>
            </p:cNvPr>
            <p:cNvSpPr txBox="1"/>
            <p:nvPr/>
          </p:nvSpPr>
          <p:spPr>
            <a:xfrm>
              <a:off x="4214132" y="3518751"/>
              <a:ext cx="2075815" cy="461665"/>
            </a:xfrm>
            <a:prstGeom prst="rect">
              <a:avLst/>
            </a:prstGeom>
            <a:noFill/>
          </p:spPr>
          <p:txBody>
            <a:bodyPr wrap="square" rtlCol="0">
              <a:spAutoFit/>
            </a:bodyPr>
            <a:lstStyle/>
            <a:p>
              <a:r>
                <a:rPr lang="en-US" sz="1200" dirty="0"/>
                <a:t>How will the dependent variable be affected</a:t>
              </a:r>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235604" cy="463287"/>
            <a:chOff x="1974758" y="1593945"/>
            <a:chExt cx="4235604"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436088" y="1698000"/>
              <a:ext cx="3774274" cy="307777"/>
            </a:xfrm>
            <a:prstGeom prst="rect">
              <a:avLst/>
            </a:prstGeom>
            <a:noFill/>
          </p:spPr>
          <p:txBody>
            <a:bodyPr wrap="square" rtlCol="0">
              <a:spAutoFit/>
            </a:bodyPr>
            <a:lstStyle/>
            <a:p>
              <a:r>
                <a:rPr lang="en-US" sz="1400" b="1" dirty="0"/>
                <a:t>Step 4: What is my hypothesis?</a:t>
              </a:r>
            </a:p>
          </p:txBody>
        </p:sp>
      </p:grpSp>
    </p:spTree>
    <p:extLst>
      <p:ext uri="{BB962C8B-B14F-4D97-AF65-F5344CB8AC3E}">
        <p14:creationId xmlns:p14="http://schemas.microsoft.com/office/powerpoint/2010/main" val="6472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7</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920086" y="1683692"/>
            <a:ext cx="4112241" cy="463287"/>
            <a:chOff x="1974758" y="1593945"/>
            <a:chExt cx="4112241"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312725" y="1685841"/>
              <a:ext cx="3774274" cy="307777"/>
            </a:xfrm>
            <a:prstGeom prst="rect">
              <a:avLst/>
            </a:prstGeom>
            <a:noFill/>
          </p:spPr>
          <p:txBody>
            <a:bodyPr wrap="square" rtlCol="0">
              <a:spAutoFit/>
            </a:bodyPr>
            <a:lstStyle/>
            <a:p>
              <a:r>
                <a:rPr lang="en-US" sz="1400" b="1" dirty="0"/>
                <a:t>Step 5: Planning your experiment</a:t>
              </a:r>
            </a:p>
          </p:txBody>
        </p:sp>
      </p:grpSp>
      <p:grpSp>
        <p:nvGrpSpPr>
          <p:cNvPr id="11" name="Group 10">
            <a:extLst>
              <a:ext uri="{FF2B5EF4-FFF2-40B4-BE49-F238E27FC236}">
                <a16:creationId xmlns:a16="http://schemas.microsoft.com/office/drawing/2014/main" id="{6D2961A8-A361-E56D-2C4A-9AB5758295EE}"/>
              </a:ext>
            </a:extLst>
          </p:cNvPr>
          <p:cNvGrpSpPr/>
          <p:nvPr/>
        </p:nvGrpSpPr>
        <p:grpSpPr>
          <a:xfrm>
            <a:off x="646908" y="3824570"/>
            <a:ext cx="6800850" cy="1314245"/>
            <a:chOff x="600076" y="5277394"/>
            <a:chExt cx="6800850" cy="1149933"/>
          </a:xfrm>
        </p:grpSpPr>
        <p:sp>
          <p:nvSpPr>
            <p:cNvPr id="12" name="Rectangle: Rounded Corners 11">
              <a:extLst>
                <a:ext uri="{FF2B5EF4-FFF2-40B4-BE49-F238E27FC236}">
                  <a16:creationId xmlns:a16="http://schemas.microsoft.com/office/drawing/2014/main" id="{E933EEC1-CE9F-6A8E-93B5-4B9F7F5FB433}"/>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27A9E37-7A45-9AD8-339E-0E8208A1369B}"/>
                </a:ext>
              </a:extLst>
            </p:cNvPr>
            <p:cNvSpPr txBox="1"/>
            <p:nvPr/>
          </p:nvSpPr>
          <p:spPr>
            <a:xfrm>
              <a:off x="928643" y="5335139"/>
              <a:ext cx="6472283" cy="225578"/>
            </a:xfrm>
            <a:prstGeom prst="rect">
              <a:avLst/>
            </a:prstGeom>
            <a:noFill/>
          </p:spPr>
          <p:txBody>
            <a:bodyPr wrap="square" rtlCol="0">
              <a:spAutoFit/>
            </a:bodyPr>
            <a:lstStyle/>
            <a:p>
              <a:r>
                <a:rPr lang="en-US" sz="1400" dirty="0"/>
                <a:t>How will you measure or observe your </a:t>
              </a:r>
              <a:r>
                <a:rPr lang="en-US" sz="1400" b="1" dirty="0"/>
                <a:t>Dependent Variable</a:t>
              </a:r>
              <a:r>
                <a:rPr lang="en-US" sz="1400" dirty="0"/>
                <a:t>?</a:t>
              </a:r>
            </a:p>
          </p:txBody>
        </p:sp>
      </p:grpSp>
      <p:grpSp>
        <p:nvGrpSpPr>
          <p:cNvPr id="14" name="Group 13">
            <a:extLst>
              <a:ext uri="{FF2B5EF4-FFF2-40B4-BE49-F238E27FC236}">
                <a16:creationId xmlns:a16="http://schemas.microsoft.com/office/drawing/2014/main" id="{5A89F5D4-20B1-B7A5-F764-C7091BEE0F38}"/>
              </a:ext>
            </a:extLst>
          </p:cNvPr>
          <p:cNvGrpSpPr/>
          <p:nvPr/>
        </p:nvGrpSpPr>
        <p:grpSpPr>
          <a:xfrm>
            <a:off x="646908" y="2388554"/>
            <a:ext cx="6800850" cy="1164544"/>
            <a:chOff x="608809" y="5040839"/>
            <a:chExt cx="6800850" cy="1149933"/>
          </a:xfrm>
        </p:grpSpPr>
        <p:sp>
          <p:nvSpPr>
            <p:cNvPr id="20" name="Rectangle: Rounded Corners 19">
              <a:extLst>
                <a:ext uri="{FF2B5EF4-FFF2-40B4-BE49-F238E27FC236}">
                  <a16:creationId xmlns:a16="http://schemas.microsoft.com/office/drawing/2014/main" id="{3B23CBD0-9588-73BB-C25A-03B405C2FEA9}"/>
                </a:ext>
              </a:extLst>
            </p:cNvPr>
            <p:cNvSpPr/>
            <p:nvPr/>
          </p:nvSpPr>
          <p:spPr>
            <a:xfrm>
              <a:off x="608809" y="5040839"/>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BE87CE-1157-2528-280D-D89C364DE79F}"/>
                </a:ext>
              </a:extLst>
            </p:cNvPr>
            <p:cNvSpPr txBox="1"/>
            <p:nvPr/>
          </p:nvSpPr>
          <p:spPr>
            <a:xfrm>
              <a:off x="928642" y="5079660"/>
              <a:ext cx="6472283" cy="225578"/>
            </a:xfrm>
            <a:prstGeom prst="rect">
              <a:avLst/>
            </a:prstGeom>
            <a:noFill/>
          </p:spPr>
          <p:txBody>
            <a:bodyPr wrap="square" rtlCol="0">
              <a:spAutoFit/>
            </a:bodyPr>
            <a:lstStyle/>
            <a:p>
              <a:r>
                <a:rPr lang="en-US" sz="1400" dirty="0"/>
                <a:t>How will you measure or observe your </a:t>
              </a:r>
              <a:r>
                <a:rPr lang="en-US" sz="1400" b="1" dirty="0"/>
                <a:t>Independent Variable</a:t>
              </a:r>
              <a:r>
                <a:rPr lang="en-US" sz="1400" dirty="0"/>
                <a:t>?</a:t>
              </a:r>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5410287"/>
            <a:ext cx="6800850" cy="3655843"/>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928643" y="5335139"/>
              <a:ext cx="6472283" cy="225578"/>
            </a:xfrm>
            <a:prstGeom prst="rect">
              <a:avLst/>
            </a:prstGeom>
            <a:noFill/>
          </p:spPr>
          <p:txBody>
            <a:bodyPr wrap="square" rtlCol="0">
              <a:spAutoFit/>
            </a:bodyPr>
            <a:lstStyle/>
            <a:p>
              <a:r>
                <a:rPr lang="en-US" sz="1400" dirty="0"/>
                <a:t>What materials do you need to conduct your experiment?</a:t>
              </a:r>
            </a:p>
          </p:txBody>
        </p:sp>
      </p:grpSp>
    </p:spTree>
    <p:extLst>
      <p:ext uri="{BB962C8B-B14F-4D97-AF65-F5344CB8AC3E}">
        <p14:creationId xmlns:p14="http://schemas.microsoft.com/office/powerpoint/2010/main" val="94135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8</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485775" y="2324902"/>
            <a:ext cx="6800850" cy="5388935"/>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1069993" y="5313296"/>
              <a:ext cx="5941498" cy="157622"/>
            </a:xfrm>
            <a:prstGeom prst="rect">
              <a:avLst/>
            </a:prstGeom>
            <a:noFill/>
          </p:spPr>
          <p:txBody>
            <a:bodyPr wrap="square" rtlCol="0">
              <a:spAutoFit/>
            </a:bodyPr>
            <a:lstStyle/>
            <a:p>
              <a:r>
                <a:rPr lang="en-US" sz="1400" dirty="0"/>
                <a:t>Write down a </a:t>
              </a:r>
              <a:r>
                <a:rPr lang="en-US" sz="1400" b="1" dirty="0"/>
                <a:t>procedure</a:t>
              </a:r>
              <a:r>
                <a:rPr lang="en-US" sz="1400" dirty="0"/>
                <a:t> for your experiment. This should be exactly what you will do so that someone else could perform the experiment the same way.</a:t>
              </a:r>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283571" cy="463287"/>
            <a:chOff x="1974758" y="1593945"/>
            <a:chExt cx="4283571"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1974758" y="1671699"/>
              <a:ext cx="4283571" cy="307777"/>
            </a:xfrm>
            <a:prstGeom prst="rect">
              <a:avLst/>
            </a:prstGeom>
            <a:noFill/>
          </p:spPr>
          <p:txBody>
            <a:bodyPr wrap="square" rtlCol="0">
              <a:spAutoFit/>
            </a:bodyPr>
            <a:lstStyle/>
            <a:p>
              <a:r>
                <a:rPr lang="en-US" sz="1400" b="1" dirty="0"/>
                <a:t>Step 6: How will you do your experiment?</a:t>
              </a:r>
            </a:p>
          </p:txBody>
        </p:sp>
      </p:grpSp>
      <p:sp>
        <p:nvSpPr>
          <p:cNvPr id="23" name="Rectangle: Rounded Corners 22">
            <a:extLst>
              <a:ext uri="{FF2B5EF4-FFF2-40B4-BE49-F238E27FC236}">
                <a16:creationId xmlns:a16="http://schemas.microsoft.com/office/drawing/2014/main" id="{817C5236-4AD3-9974-50CC-81CC39859DC1}"/>
              </a:ext>
            </a:extLst>
          </p:cNvPr>
          <p:cNvSpPr/>
          <p:nvPr/>
        </p:nvSpPr>
        <p:spPr>
          <a:xfrm>
            <a:off x="646908" y="8007472"/>
            <a:ext cx="6800850" cy="9405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FE76B5B-905C-7B9B-815D-FD24132044D3}"/>
              </a:ext>
            </a:extLst>
          </p:cNvPr>
          <p:cNvSpPr txBox="1"/>
          <p:nvPr/>
        </p:nvSpPr>
        <p:spPr>
          <a:xfrm>
            <a:off x="1076584" y="8113098"/>
            <a:ext cx="5941498" cy="738664"/>
          </a:xfrm>
          <a:prstGeom prst="rect">
            <a:avLst/>
          </a:prstGeom>
          <a:noFill/>
        </p:spPr>
        <p:txBody>
          <a:bodyPr wrap="square" rtlCol="0">
            <a:spAutoFit/>
          </a:bodyPr>
          <a:lstStyle/>
          <a:p>
            <a:r>
              <a:rPr lang="en-US" sz="1400" b="1" dirty="0"/>
              <a:t>Congratulations! At this point you should be ready to conduct your experiment. Please do so with teacher supervision and make sure to record any observations or measurements.</a:t>
            </a:r>
          </a:p>
        </p:txBody>
      </p:sp>
    </p:spTree>
    <p:extLst>
      <p:ext uri="{BB962C8B-B14F-4D97-AF65-F5344CB8AC3E}">
        <p14:creationId xmlns:p14="http://schemas.microsoft.com/office/powerpoint/2010/main" val="281506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9</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Yeast Fermentation Science Inquiry Project</a:t>
            </a:r>
          </a:p>
          <a:p>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920086" y="1683692"/>
            <a:ext cx="4710202" cy="463287"/>
            <a:chOff x="1974758" y="1593945"/>
            <a:chExt cx="4710202"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910686" y="1654379"/>
              <a:ext cx="3774274" cy="307777"/>
            </a:xfrm>
            <a:prstGeom prst="rect">
              <a:avLst/>
            </a:prstGeom>
            <a:noFill/>
          </p:spPr>
          <p:txBody>
            <a:bodyPr wrap="square" rtlCol="0">
              <a:spAutoFit/>
            </a:bodyPr>
            <a:lstStyle/>
            <a:p>
              <a:r>
                <a:rPr lang="en-US" sz="1400" b="1" dirty="0"/>
                <a:t>Step 7: Gathering Data</a:t>
              </a:r>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2443148"/>
            <a:ext cx="6800850" cy="6622982"/>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1171989" y="5325370"/>
              <a:ext cx="5906671" cy="128253"/>
            </a:xfrm>
            <a:prstGeom prst="rect">
              <a:avLst/>
            </a:prstGeom>
            <a:noFill/>
          </p:spPr>
          <p:txBody>
            <a:bodyPr wrap="square" rtlCol="0">
              <a:spAutoFit/>
            </a:bodyPr>
            <a:lstStyle/>
            <a:p>
              <a:r>
                <a:rPr lang="en-US" sz="1400" dirty="0"/>
                <a:t>Gather your data and record it in a table format. Depending on what you chose to measure your data table may look different from other classmates. </a:t>
              </a:r>
            </a:p>
          </p:txBody>
        </p:sp>
      </p:grpSp>
      <p:graphicFrame>
        <p:nvGraphicFramePr>
          <p:cNvPr id="4" name="Table 4">
            <a:extLst>
              <a:ext uri="{FF2B5EF4-FFF2-40B4-BE49-F238E27FC236}">
                <a16:creationId xmlns:a16="http://schemas.microsoft.com/office/drawing/2014/main" id="{14FE9580-B0BA-E186-EEF0-B58C3C0B96D1}"/>
              </a:ext>
            </a:extLst>
          </p:cNvPr>
          <p:cNvGraphicFramePr>
            <a:graphicFrameLocks noGrp="1"/>
          </p:cNvGraphicFramePr>
          <p:nvPr/>
        </p:nvGraphicFramePr>
        <p:xfrm>
          <a:off x="1295399" y="3653039"/>
          <a:ext cx="5732418" cy="4628813"/>
        </p:xfrm>
        <a:graphic>
          <a:graphicData uri="http://schemas.openxmlformats.org/drawingml/2006/table">
            <a:tbl>
              <a:tblPr firstRow="1" bandRow="1">
                <a:tableStyleId>{5C22544A-7EE6-4342-B048-85BDC9FD1C3A}</a:tableStyleId>
              </a:tblPr>
              <a:tblGrid>
                <a:gridCol w="1910806">
                  <a:extLst>
                    <a:ext uri="{9D8B030D-6E8A-4147-A177-3AD203B41FA5}">
                      <a16:colId xmlns:a16="http://schemas.microsoft.com/office/drawing/2014/main" val="2962337389"/>
                    </a:ext>
                  </a:extLst>
                </a:gridCol>
                <a:gridCol w="1910806">
                  <a:extLst>
                    <a:ext uri="{9D8B030D-6E8A-4147-A177-3AD203B41FA5}">
                      <a16:colId xmlns:a16="http://schemas.microsoft.com/office/drawing/2014/main" val="1524736421"/>
                    </a:ext>
                  </a:extLst>
                </a:gridCol>
                <a:gridCol w="1910806">
                  <a:extLst>
                    <a:ext uri="{9D8B030D-6E8A-4147-A177-3AD203B41FA5}">
                      <a16:colId xmlns:a16="http://schemas.microsoft.com/office/drawing/2014/main" val="411072399"/>
                    </a:ext>
                  </a:extLst>
                </a:gridCol>
              </a:tblGrid>
              <a:tr h="661259">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8818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14201"/>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373685"/>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17480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19621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7623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80711027"/>
                  </a:ext>
                </a:extLst>
              </a:tr>
            </a:tbl>
          </a:graphicData>
        </a:graphic>
      </p:graphicFrame>
    </p:spTree>
    <p:extLst>
      <p:ext uri="{BB962C8B-B14F-4D97-AF65-F5344CB8AC3E}">
        <p14:creationId xmlns:p14="http://schemas.microsoft.com/office/powerpoint/2010/main" val="1034317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11958</TotalTime>
  <Words>1087</Words>
  <Application>Microsoft Office PowerPoint</Application>
  <PresentationFormat>Custom</PresentationFormat>
  <Paragraphs>98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Metropolis</vt:lpstr>
      <vt:lpstr>Calibri</vt:lpstr>
      <vt:lpstr>Metropolis Semi Bold</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lastModifiedBy>Coombs, Warren (EECD/EDPE)</cp:lastModifiedBy>
  <cp:revision>17</cp:revision>
  <dcterms:created xsi:type="dcterms:W3CDTF">2024-07-13T08:32:07Z</dcterms:created>
  <dcterms:modified xsi:type="dcterms:W3CDTF">2024-08-19T02:39:53Z</dcterms:modified>
</cp:coreProperties>
</file>