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9" r:id="rId4"/>
    <p:sldId id="290" r:id="rId5"/>
    <p:sldId id="278" r:id="rId6"/>
    <p:sldId id="288" r:id="rId7"/>
    <p:sldId id="291" r:id="rId8"/>
    <p:sldId id="287" r:id="rId9"/>
    <p:sldId id="260" r:id="rId10"/>
    <p:sldId id="277" r:id="rId11"/>
    <p:sldId id="280" r:id="rId12"/>
    <p:sldId id="292" r:id="rId13"/>
    <p:sldId id="282" r:id="rId14"/>
    <p:sldId id="283" r:id="rId15"/>
    <p:sldId id="284" r:id="rId16"/>
    <p:sldId id="285" r:id="rId17"/>
    <p:sldId id="286" r:id="rId18"/>
  </p:sldIdLst>
  <p:sldSz cx="18288000" cy="10287000"/>
  <p:notesSz cx="6858000" cy="9144000"/>
  <p:embeddedFontLst>
    <p:embeddedFont>
      <p:font typeface="Canva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94622" autoAdjust="0"/>
  </p:normalViewPr>
  <p:slideViewPr>
    <p:cSldViewPr>
      <p:cViewPr varScale="1">
        <p:scale>
          <a:sx n="28" d="100"/>
          <a:sy n="28" d="100"/>
        </p:scale>
        <p:origin x="68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545A2-65A8-4A0F-8855-2BA1C3AACF53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598E-27A9-45EA-9009-145E7F1241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50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97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Ipad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Warren Ipad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58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Warren Ipad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42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Warren Ipad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8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9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1598E-27A9-45EA-9009-145E7F1241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8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1598E-27A9-45EA-9009-145E7F1241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41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6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1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9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1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1598E-27A9-45EA-9009-145E7F1241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s://htwins.net/scale2/#google_vignette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svg"/><Relationship Id="rId9" Type="http://schemas.openxmlformats.org/officeDocument/2006/relationships/hyperlink" Target="https://app.whiteboard.microsoft.com/me/whiteboards/p/c3BvOmh0dHBzOi8vZ25iZy1teS5zaGFyZXBvaW50LmNvbS9wZXJzb25hbC93YXJyZW5fY29vbWJzX2duYl9jYQ%3D%3D/b!53Zdh8oSfkWbsRRhU3Do8I9K58EFGcNLsfueEmWjW_pBPWjT4TObQKxsKEiYSog8/01TR7V7CEHOSPD7PWYORCKRTJD4JEMSYB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3.jpeg"/><Relationship Id="rId4" Type="http://schemas.openxmlformats.org/officeDocument/2006/relationships/image" Target="../media/image2.sv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4.jpg"/><Relationship Id="rId4" Type="http://schemas.openxmlformats.org/officeDocument/2006/relationships/image" Target="../media/image2.svg"/><Relationship Id="rId9" Type="http://schemas.openxmlformats.org/officeDocument/2006/relationships/hyperlink" Target="https://www.youtube.com/watch?time_continue=1&amp;v=brzksg36J2Y&amp;embeds_referring_euri=https%3A%2F%2Fwww.bing.com%2F&amp;embeds_referring_origin=https%3A%2F%2Fwww.bing.com&amp;source_ve_path=Mjg2Nj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0807325" y="2803486"/>
            <a:ext cx="7031120" cy="4678891"/>
          </a:xfrm>
          <a:custGeom>
            <a:avLst/>
            <a:gdLst/>
            <a:ahLst/>
            <a:cxnLst/>
            <a:rect l="l" t="t" r="r" b="b"/>
            <a:pathLst>
              <a:path w="7031120" h="4678891">
                <a:moveTo>
                  <a:pt x="0" y="0"/>
                </a:moveTo>
                <a:lnTo>
                  <a:pt x="7031121" y="0"/>
                </a:lnTo>
                <a:lnTo>
                  <a:pt x="7031121" y="4678891"/>
                </a:lnTo>
                <a:lnTo>
                  <a:pt x="0" y="46788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816573" y="3539626"/>
            <a:ext cx="9210154" cy="485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chemeClr val="bg1"/>
                </a:solidFill>
                <a:latin typeface="Canva Sans Bold" panose="020B0604020202020204" charset="0"/>
                <a:ea typeface="Canva Sans Bold"/>
                <a:cs typeface="Canva Sans Bold"/>
                <a:sym typeface="Canva Sans Bold"/>
              </a:rPr>
              <a:t>C’est</a:t>
            </a:r>
            <a:r>
              <a:rPr lang="en-US" sz="9200" b="1" dirty="0">
                <a:solidFill>
                  <a:schemeClr val="bg1"/>
                </a:solidFill>
                <a:latin typeface="Canva Sans Bold" panose="020B0604020202020204" charset="0"/>
                <a:ea typeface="Canva Sans Bold"/>
                <a:cs typeface="Canva Sans Bold"/>
                <a:sym typeface="Canva Sans Bold"/>
              </a:rPr>
              <a:t> quoi
</a:t>
            </a:r>
            <a:r>
              <a:rPr lang="en-US" sz="9200" b="1" dirty="0" err="1">
                <a:solidFill>
                  <a:schemeClr val="bg1"/>
                </a:solidFill>
                <a:latin typeface="Canva Sans Bold" panose="020B0604020202020204" charset="0"/>
                <a:ea typeface="Canva Sans Bold"/>
                <a:cs typeface="Canva Sans Bold"/>
                <a:sym typeface="Canva Sans Bold"/>
              </a:rPr>
              <a:t>l’</a:t>
            </a:r>
            <a:r>
              <a:rPr lang="en-US" sz="9600" dirty="0" err="1">
                <a:solidFill>
                  <a:schemeClr val="bg1"/>
                </a:solidFill>
                <a:latin typeface="Canva Sans Bold" panose="020B0604020202020204" charset="0"/>
              </a:rPr>
              <a:t>é</a:t>
            </a:r>
            <a:r>
              <a:rPr lang="en-US" sz="9200" b="1" dirty="0" err="1">
                <a:solidFill>
                  <a:schemeClr val="bg1"/>
                </a:solidFill>
                <a:latin typeface="Canva Sans Bold" panose="020B0604020202020204" charset="0"/>
                <a:ea typeface="Canva Sans Bold"/>
                <a:cs typeface="Canva Sans Bold"/>
                <a:sym typeface="Canva Sans Bold"/>
              </a:rPr>
              <a:t>nergie</a:t>
            </a:r>
            <a:r>
              <a:rPr lang="en-US" sz="9200" b="1" dirty="0">
                <a:solidFill>
                  <a:schemeClr val="bg1"/>
                </a:solidFill>
                <a:latin typeface="Canva Sans Bold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9200" b="1" dirty="0" err="1">
                <a:solidFill>
                  <a:schemeClr val="bg1"/>
                </a:solidFill>
                <a:latin typeface="Canva Sans Bold" panose="020B0604020202020204" charset="0"/>
                <a:ea typeface="Canva Sans Bold"/>
                <a:cs typeface="Canva Sans Bold"/>
                <a:sym typeface="Canva Sans Bold"/>
              </a:rPr>
              <a:t>nucléaire</a:t>
            </a:r>
            <a:r>
              <a:rPr lang="en-US" sz="9200" b="1" dirty="0">
                <a:solidFill>
                  <a:schemeClr val="bg1"/>
                </a:solidFill>
                <a:latin typeface="Canva Sans Bold" panose="020B0604020202020204" charset="0"/>
                <a:ea typeface="Canva Sans Bold"/>
                <a:cs typeface="Canva Sans Bold"/>
                <a:sym typeface="Canva Sans Bold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3464935" y="3808782"/>
            <a:ext cx="5080000" cy="4114800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5531798" y="1501351"/>
            <a:ext cx="7537475" cy="145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6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PAUSE DU CORPS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58043" y="5213357"/>
            <a:ext cx="8915400" cy="2083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4"/>
              </a:lnSpc>
            </a:pPr>
            <a:r>
              <a:rPr lang="en-US" sz="5400" b="1" dirty="0" err="1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Faisons</a:t>
            </a:r>
            <a:r>
              <a:rPr lang="en-US" sz="54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semblant des 
neutrons!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125128"/>
            <a:ext cx="15917529" cy="5193219"/>
            <a:chOff x="0" y="-38100"/>
            <a:chExt cx="4192271" cy="13677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457200" y="1501351"/>
            <a:ext cx="17533551" cy="145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fr-FR" sz="66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Quelle est la taille des atomes ?</a:t>
            </a:r>
            <a:endParaRPr lang="en-US" sz="66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32509" y="3542401"/>
            <a:ext cx="10166784" cy="3733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4"/>
              </a:lnSpc>
            </a:pPr>
            <a:r>
              <a:rPr lang="fr-FR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Pour comprendre d’où vient l’énergie nucléaire, il faut comprendre les atomes!</a:t>
            </a:r>
          </a:p>
          <a:p>
            <a:pPr>
              <a:lnSpc>
                <a:spcPts val="5884"/>
              </a:lnSpc>
            </a:pP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884"/>
              </a:lnSpc>
            </a:pPr>
            <a:r>
              <a:rPr lang="en-US" sz="4203" b="1" dirty="0" err="1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1"/>
              </a:rPr>
              <a:t>Voir</a:t>
            </a: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1"/>
              </a:rPr>
              <a:t> comment petits les </a:t>
            </a:r>
            <a:r>
              <a:rPr lang="en-US" sz="4203" b="1" dirty="0" err="1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1"/>
              </a:rPr>
              <a:t>atomes</a:t>
            </a: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1"/>
              </a:rPr>
              <a:t> </a:t>
            </a:r>
            <a:r>
              <a:rPr lang="en-US" sz="4203" b="1" dirty="0" err="1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1"/>
              </a:rPr>
              <a:t>sont</a:t>
            </a:r>
            <a:r>
              <a:rPr lang="en-US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1"/>
              </a:rPr>
              <a:t>!</a:t>
            </a: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457200" y="1501351"/>
            <a:ext cx="17533551" cy="147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Construisez</a:t>
            </a:r>
            <a:r>
              <a:rPr lang="en-US" sz="7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vos</a:t>
            </a:r>
            <a:r>
              <a:rPr lang="en-US" sz="7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propres</a:t>
            </a:r>
            <a:r>
              <a:rPr lang="en-US" sz="7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atomes</a:t>
            </a:r>
            <a:r>
              <a:rPr lang="en-US" sz="7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2510" y="3542401"/>
            <a:ext cx="9859490" cy="4489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4"/>
              </a:lnSpc>
            </a:pPr>
            <a:r>
              <a:rPr lang="fr-FR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Pour mieux comprendre les atomes, construisons nos propres atomes
Pour cela, nous utiliserons des informations du tableau périodique des éléments et quelques mathématiques pour nous aider!</a:t>
            </a: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41588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47548" y="3469966"/>
            <a:ext cx="4270538" cy="4648205"/>
          </a:xfrm>
          <a:custGeom>
            <a:avLst/>
            <a:gdLst/>
            <a:ahLst/>
            <a:cxnLst/>
            <a:rect l="l" t="t" r="r" b="b"/>
            <a:pathLst>
              <a:path w="4270538" h="4648205">
                <a:moveTo>
                  <a:pt x="0" y="0"/>
                </a:moveTo>
                <a:lnTo>
                  <a:pt x="4270538" y="0"/>
                </a:lnTo>
                <a:lnTo>
                  <a:pt x="4270538" y="4648204"/>
                </a:lnTo>
                <a:lnTo>
                  <a:pt x="0" y="46482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7010400" y="1501351"/>
            <a:ext cx="4709661" cy="1532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Atomes</a:t>
            </a:r>
            <a:endParaRPr lang="en-US" sz="92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32510" y="3532876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5235"/>
              </a:lnSpc>
            </a:pPr>
            <a:r>
              <a:rPr lang="en-US" sz="3739" b="1" dirty="0" err="1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Électrons</a:t>
            </a:r>
            <a:endParaRPr lang="en-US" sz="3739" b="1" dirty="0">
              <a:solidFill>
                <a:srgbClr val="FDB5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808317" y="3948470"/>
            <a:ext cx="7461952" cy="14404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AutoShape 15"/>
          <p:cNvSpPr/>
          <p:nvPr/>
        </p:nvSpPr>
        <p:spPr>
          <a:xfrm flipV="1">
            <a:off x="4808421" y="5871395"/>
            <a:ext cx="7098985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AutoShape 16"/>
          <p:cNvSpPr/>
          <p:nvPr/>
        </p:nvSpPr>
        <p:spPr>
          <a:xfrm flipV="1">
            <a:off x="5019393" y="7297415"/>
            <a:ext cx="5618693" cy="63432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192271" cy="1377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8870" y="1548976"/>
            <a:ext cx="17963331" cy="101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fr-FR" sz="4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Combien de protons, de neutrons et d’électrons? Comptons!</a:t>
            </a:r>
            <a:endParaRPr lang="en-US" sz="44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0807325" y="3436034"/>
            <a:ext cx="4270538" cy="4648205"/>
          </a:xfrm>
          <a:custGeom>
            <a:avLst/>
            <a:gdLst/>
            <a:ahLst/>
            <a:cxnLst/>
            <a:rect l="l" t="t" r="r" b="b"/>
            <a:pathLst>
              <a:path w="4270538" h="4648205">
                <a:moveTo>
                  <a:pt x="0" y="0"/>
                </a:moveTo>
                <a:lnTo>
                  <a:pt x="4270538" y="0"/>
                </a:lnTo>
                <a:lnTo>
                  <a:pt x="4270538" y="4648205"/>
                </a:lnTo>
                <a:lnTo>
                  <a:pt x="0" y="46482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2332510" y="3532876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5235"/>
              </a:lnSpc>
            </a:pPr>
            <a:r>
              <a:rPr lang="en-US" sz="3739" b="1" dirty="0" err="1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Électrons</a:t>
            </a:r>
            <a:endParaRPr lang="en-US" sz="3739" b="1" dirty="0">
              <a:solidFill>
                <a:srgbClr val="FDB5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04706" y="3532876"/>
            <a:ext cx="280615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5"/>
              </a:lnSpc>
              <a:spcBef>
                <a:spcPct val="0"/>
              </a:spcBef>
            </a:pPr>
            <a:r>
              <a:rPr lang="en-US" sz="373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97264" y="5504551"/>
            <a:ext cx="295498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5"/>
              </a:lnSpc>
              <a:spcBef>
                <a:spcPct val="0"/>
              </a:spcBef>
            </a:pPr>
            <a:r>
              <a:rPr lang="en-US" sz="373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4706" y="7476226"/>
            <a:ext cx="280615" cy="64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5"/>
              </a:lnSpc>
              <a:spcBef>
                <a:spcPct val="0"/>
              </a:spcBef>
            </a:pPr>
            <a:r>
              <a:rPr lang="en-US" sz="373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192271" cy="1377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8870" y="1548976"/>
            <a:ext cx="17963331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fr-FR" sz="5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Combien de protons, de neutrons et d’électrons?</a:t>
            </a:r>
            <a:endParaRPr lang="en-US" sz="54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8" name="Freeform 18">
            <a:hlinkClick r:id="rId9" tooltip="https://app.whiteboard.microsoft.com/me/whiteboards/p/c3BvOmh0dHBzOi8vZ25iZy1teS5zaGFyZXBvaW50LmNvbS9wZXJzb25hbC93YXJyZW5fY29vbWJzX2duYl9jYQ%3D%3D/b!53Zdh8oSfkWbsRRhU3Do8I9K58EFGcNLsfueEmWjW_pBPWjT4TObQKxsKEiYSog8/01TR7V7CEHOSPD7PWYORCKRTJD4JEMSYB4"/>
          </p:cNvPr>
          <p:cNvSpPr/>
          <p:nvPr/>
        </p:nvSpPr>
        <p:spPr>
          <a:xfrm>
            <a:off x="12200028" y="3405228"/>
            <a:ext cx="4270538" cy="4648205"/>
          </a:xfrm>
          <a:custGeom>
            <a:avLst/>
            <a:gdLst/>
            <a:ahLst/>
            <a:cxnLst/>
            <a:rect l="l" t="t" r="r" b="b"/>
            <a:pathLst>
              <a:path w="4270538" h="4648205">
                <a:moveTo>
                  <a:pt x="0" y="0"/>
                </a:moveTo>
                <a:lnTo>
                  <a:pt x="4270538" y="0"/>
                </a:lnTo>
                <a:lnTo>
                  <a:pt x="4270538" y="4648204"/>
                </a:lnTo>
                <a:lnTo>
                  <a:pt x="0" y="46482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1777515" y="3512312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5235"/>
              </a:lnSpc>
            </a:pPr>
            <a:r>
              <a:rPr lang="en-US" sz="3739" b="1" dirty="0" err="1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Électrons</a:t>
            </a:r>
            <a:endParaRPr lang="en-US" sz="3739" b="1" dirty="0">
              <a:solidFill>
                <a:srgbClr val="FDB5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20727-EED5-5E4A-D6C2-2BF2234FC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7661" y="3771900"/>
            <a:ext cx="3892678" cy="4032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436456" y="2683266"/>
            <a:ext cx="17611497" cy="5849343"/>
            <a:chOff x="0" y="0"/>
            <a:chExt cx="4638419" cy="15405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38419" cy="1540568"/>
            </a:xfrm>
            <a:custGeom>
              <a:avLst/>
              <a:gdLst/>
              <a:ahLst/>
              <a:cxnLst/>
              <a:rect l="l" t="t" r="r" b="b"/>
              <a:pathLst>
                <a:path w="4638419" h="1540568">
                  <a:moveTo>
                    <a:pt x="22419" y="0"/>
                  </a:moveTo>
                  <a:lnTo>
                    <a:pt x="4616000" y="0"/>
                  </a:lnTo>
                  <a:cubicBezTo>
                    <a:pt x="4628381" y="0"/>
                    <a:pt x="4638419" y="10037"/>
                    <a:pt x="4638419" y="22419"/>
                  </a:cubicBezTo>
                  <a:lnTo>
                    <a:pt x="4638419" y="1518148"/>
                  </a:lnTo>
                  <a:cubicBezTo>
                    <a:pt x="4638419" y="1530530"/>
                    <a:pt x="4628381" y="1540568"/>
                    <a:pt x="4616000" y="1540568"/>
                  </a:cubicBezTo>
                  <a:lnTo>
                    <a:pt x="22419" y="1540568"/>
                  </a:lnTo>
                  <a:cubicBezTo>
                    <a:pt x="16473" y="1540568"/>
                    <a:pt x="10771" y="1538206"/>
                    <a:pt x="6566" y="1534001"/>
                  </a:cubicBezTo>
                  <a:cubicBezTo>
                    <a:pt x="2362" y="1529797"/>
                    <a:pt x="0" y="1524094"/>
                    <a:pt x="0" y="1518148"/>
                  </a:cubicBezTo>
                  <a:lnTo>
                    <a:pt x="0" y="22419"/>
                  </a:lnTo>
                  <a:cubicBezTo>
                    <a:pt x="0" y="16473"/>
                    <a:pt x="2362" y="10771"/>
                    <a:pt x="6566" y="6566"/>
                  </a:cubicBezTo>
                  <a:cubicBezTo>
                    <a:pt x="10771" y="2362"/>
                    <a:pt x="16473" y="0"/>
                    <a:pt x="2241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638419" cy="1588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36874" y="1549373"/>
            <a:ext cx="18758156" cy="1011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fr-FR" sz="4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Vous essayez! Combien de protons, de neutrons et d’électrons?</a:t>
            </a:r>
            <a:endParaRPr lang="en-US" sz="44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52015" y="3390812"/>
            <a:ext cx="4944391" cy="4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85BDF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85BDF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r>
              <a:rPr lang="en-US" sz="3739" b="1" dirty="0">
                <a:solidFill>
                  <a:srgbClr val="F05B78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Neutrons</a:t>
            </a: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5235"/>
              </a:lnSpc>
            </a:pPr>
            <a:endParaRPr lang="en-US" sz="3739" b="1" dirty="0">
              <a:solidFill>
                <a:srgbClr val="F05B78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5235"/>
              </a:lnSpc>
            </a:pPr>
            <a:r>
              <a:rPr lang="en-US" sz="3739" b="1" dirty="0" err="1">
                <a:solidFill>
                  <a:srgbClr val="FDB5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Électrons</a:t>
            </a:r>
            <a:endParaRPr lang="en-US" sz="3739" b="1" dirty="0">
              <a:solidFill>
                <a:srgbClr val="FDB5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2928481" y="3355144"/>
            <a:ext cx="4748373" cy="474837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517520" y="3944183"/>
            <a:ext cx="3570295" cy="35702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279357" y="4706020"/>
            <a:ext cx="2046619" cy="204661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29A1445-47EA-969A-A97A-B8CB7D68B4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0227" y="3223669"/>
            <a:ext cx="4479945" cy="46947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0807325" y="2803486"/>
            <a:ext cx="7031120" cy="4678891"/>
          </a:xfrm>
          <a:custGeom>
            <a:avLst/>
            <a:gdLst/>
            <a:ahLst/>
            <a:cxnLst/>
            <a:rect l="l" t="t" r="r" b="b"/>
            <a:pathLst>
              <a:path w="7031120" h="4678891">
                <a:moveTo>
                  <a:pt x="0" y="0"/>
                </a:moveTo>
                <a:lnTo>
                  <a:pt x="7031121" y="0"/>
                </a:lnTo>
                <a:lnTo>
                  <a:pt x="7031121" y="4678891"/>
                </a:lnTo>
                <a:lnTo>
                  <a:pt x="0" y="46788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429273" y="3944370"/>
            <a:ext cx="9617442" cy="214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Merci!!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2599400" y="1501351"/>
            <a:ext cx="13402270" cy="1439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Qu’est-ce</a:t>
            </a:r>
            <a:r>
              <a:rPr lang="en-US" sz="6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que </a:t>
            </a:r>
            <a:r>
              <a:rPr lang="en-US" sz="6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l’énergie</a:t>
            </a:r>
            <a:r>
              <a:rPr lang="en-US" sz="6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nucléaire</a:t>
            </a:r>
            <a:r>
              <a:rPr lang="en-US" sz="6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69586" y="3502498"/>
            <a:ext cx="10679614" cy="4469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4"/>
              </a:lnSpc>
            </a:pPr>
            <a:r>
              <a:rPr lang="fr-FR" sz="36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Nous avons besoin d’électricité pour alimenter toutes les choses dans notre maison!</a:t>
            </a:r>
          </a:p>
          <a:p>
            <a:pPr>
              <a:lnSpc>
                <a:spcPts val="5884"/>
              </a:lnSpc>
            </a:pPr>
            <a:r>
              <a:rPr lang="fr-FR" sz="36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
L’une des façons dont nous pouvons produire de l’électricité est d’utiliser la puissance des atomes!</a:t>
            </a:r>
            <a:endParaRPr lang="en-US" sz="3600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99400" y="1501351"/>
            <a:ext cx="1340227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2880"/>
              </a:lnSpc>
              <a:defRPr/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 </a:t>
            </a:r>
            <a:r>
              <a:rPr lang="en-US" sz="88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sont</a:t>
            </a: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les </a:t>
            </a:r>
            <a:r>
              <a:rPr lang="en-US" sz="88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atomes</a:t>
            </a: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40847" y="3847681"/>
            <a:ext cx="10166783" cy="3733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884"/>
              </a:lnSpc>
              <a:defRPr/>
            </a:pPr>
            <a:r>
              <a:rPr lang="fr-FR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Les atomes sont les plus petits morceaux dans tout ce qui existe</a:t>
            </a:r>
          </a:p>
          <a:p>
            <a:pPr lvl="0">
              <a:lnSpc>
                <a:spcPts val="5884"/>
              </a:lnSpc>
              <a:defRPr/>
            </a:pPr>
            <a:r>
              <a:rPr lang="fr-FR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
En divisant certains atomes, nous pouvons libérer de l’énergie!</a:t>
            </a:r>
            <a:endParaRPr kumimoji="0" lang="en-US" sz="4203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9962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499293" y="3465954"/>
            <a:ext cx="4253023" cy="4114800"/>
          </a:xfrm>
          <a:custGeom>
            <a:avLst/>
            <a:gdLst/>
            <a:ahLst/>
            <a:cxnLst/>
            <a:rect l="l" t="t" r="r" b="b"/>
            <a:pathLst>
              <a:path w="4253023" h="4114800">
                <a:moveTo>
                  <a:pt x="0" y="0"/>
                </a:moveTo>
                <a:lnTo>
                  <a:pt x="4253024" y="0"/>
                </a:lnTo>
                <a:lnTo>
                  <a:pt x="4253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99400" y="1501351"/>
            <a:ext cx="13402270" cy="1386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880"/>
              </a:lnSpc>
              <a:defRPr/>
            </a:pPr>
            <a:r>
              <a:rPr lang="fr-FR" sz="4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Comment utilisons-nous l’énergie des atomes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32510" y="3542401"/>
            <a:ext cx="10392890" cy="4469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884"/>
              </a:lnSpc>
              <a:defRPr/>
            </a:pPr>
            <a:r>
              <a:rPr lang="fr-FR" sz="36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Nous transformons l’énergie de la division des atomes en électricité à l’aide d’une centrale </a:t>
            </a:r>
            <a:r>
              <a:rPr lang="fr-FR" sz="3600" b="1" dirty="0" err="1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nucleaire</a:t>
            </a:r>
            <a:endParaRPr lang="fr-FR" sz="3600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lvl="0">
              <a:lnSpc>
                <a:spcPts val="5884"/>
              </a:lnSpc>
              <a:defRPr/>
            </a:pPr>
            <a:r>
              <a:rPr lang="fr-FR" sz="3600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
Il y a une centrale nucléaire ici même, au Nouveau-Brunswick. Savez-vous où?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75443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6414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341771" y="3269789"/>
            <a:ext cx="15917529" cy="5048558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014735" y="3831196"/>
            <a:ext cx="5928042" cy="3830786"/>
          </a:xfrm>
          <a:custGeom>
            <a:avLst/>
            <a:gdLst/>
            <a:ahLst/>
            <a:cxnLst/>
            <a:rect l="l" t="t" r="r" b="b"/>
            <a:pathLst>
              <a:path w="5928042" h="3830786">
                <a:moveTo>
                  <a:pt x="0" y="0"/>
                </a:moveTo>
                <a:lnTo>
                  <a:pt x="5928042" y="0"/>
                </a:lnTo>
                <a:lnTo>
                  <a:pt x="5928042" y="3830787"/>
                </a:lnTo>
                <a:lnTo>
                  <a:pt x="0" y="38307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770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5292483" y="1501351"/>
            <a:ext cx="801610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Point Lepreau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5032" y="3494923"/>
            <a:ext cx="8266557" cy="297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4"/>
              </a:lnSpc>
            </a:pPr>
            <a:r>
              <a:rPr lang="fr-FR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Ici, au Nouveau-Brunswick, nous avons notre propre centrale nucléaire située à </a:t>
            </a:r>
            <a:r>
              <a:rPr lang="fr-FR" sz="4203" b="1" dirty="0" err="1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Lepreau</a:t>
            </a:r>
            <a:r>
              <a:rPr lang="fr-FR" sz="4203" b="1" dirty="0">
                <a:solidFill>
                  <a:srgbClr val="D754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pas loin de Saint-Jean</a:t>
            </a:r>
            <a:endParaRPr lang="en-US" sz="4203" b="1" dirty="0">
              <a:solidFill>
                <a:srgbClr val="D7544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5292483" y="1501351"/>
            <a:ext cx="801610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Point Lepreau</a:t>
            </a:r>
          </a:p>
        </p:txBody>
      </p:sp>
      <p:pic>
        <p:nvPicPr>
          <p:cNvPr id="1034" name="Picture 10" descr="Point Lepreau Nuclear Generating Station">
            <a:extLst>
              <a:ext uri="{FF2B5EF4-FFF2-40B4-BE49-F238E27FC236}">
                <a16:creationId xmlns:a16="http://schemas.microsoft.com/office/drawing/2014/main" id="{CE6B0CAE-A554-43C8-3A9C-E988C227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35017"/>
            <a:ext cx="7569878" cy="42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int Lepreau Nuclear Generating Station">
            <a:extLst>
              <a:ext uri="{FF2B5EF4-FFF2-40B4-BE49-F238E27FC236}">
                <a16:creationId xmlns:a16="http://schemas.microsoft.com/office/drawing/2014/main" id="{17EC9795-DA18-7F2E-2D86-35F2E0A6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535017"/>
            <a:ext cx="8077200" cy="42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4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8" name="Group 8"/>
          <p:cNvGrpSpPr/>
          <p:nvPr/>
        </p:nvGrpSpPr>
        <p:grpSpPr>
          <a:xfrm>
            <a:off x="1066801" y="1728253"/>
            <a:ext cx="16192500" cy="6590094"/>
            <a:chOff x="0" y="0"/>
            <a:chExt cx="4192271" cy="132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2271" cy="1329661"/>
            </a:xfrm>
            <a:custGeom>
              <a:avLst/>
              <a:gdLst/>
              <a:ahLst/>
              <a:cxnLst/>
              <a:rect l="l" t="t" r="r" b="b"/>
              <a:pathLst>
                <a:path w="4192271" h="1329661">
                  <a:moveTo>
                    <a:pt x="24805" y="0"/>
                  </a:moveTo>
                  <a:lnTo>
                    <a:pt x="4167466" y="0"/>
                  </a:lnTo>
                  <a:cubicBezTo>
                    <a:pt x="4174044" y="0"/>
                    <a:pt x="4180354" y="2613"/>
                    <a:pt x="4185005" y="7265"/>
                  </a:cubicBezTo>
                  <a:cubicBezTo>
                    <a:pt x="4189657" y="11917"/>
                    <a:pt x="4192271" y="18226"/>
                    <a:pt x="4192271" y="24805"/>
                  </a:cubicBezTo>
                  <a:lnTo>
                    <a:pt x="4192271" y="1304856"/>
                  </a:lnTo>
                  <a:cubicBezTo>
                    <a:pt x="4192271" y="1311435"/>
                    <a:pt x="4189657" y="1317744"/>
                    <a:pt x="4185005" y="1322396"/>
                  </a:cubicBezTo>
                  <a:cubicBezTo>
                    <a:pt x="4180354" y="1327048"/>
                    <a:pt x="4174044" y="1329661"/>
                    <a:pt x="4167466" y="1329661"/>
                  </a:cubicBezTo>
                  <a:lnTo>
                    <a:pt x="24805" y="1329661"/>
                  </a:lnTo>
                  <a:cubicBezTo>
                    <a:pt x="11106" y="1329661"/>
                    <a:pt x="0" y="1318556"/>
                    <a:pt x="0" y="1304856"/>
                  </a:cubicBezTo>
                  <a:lnTo>
                    <a:pt x="0" y="24805"/>
                  </a:lnTo>
                  <a:cubicBezTo>
                    <a:pt x="0" y="18226"/>
                    <a:pt x="2613" y="11917"/>
                    <a:pt x="7265" y="7265"/>
                  </a:cubicBezTo>
                  <a:cubicBezTo>
                    <a:pt x="11917" y="2613"/>
                    <a:pt x="18226" y="0"/>
                    <a:pt x="2480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92271" cy="136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342644A-2C72-CDE2-555D-ACF0DBAFB307}"/>
              </a:ext>
            </a:extLst>
          </p:cNvPr>
          <p:cNvSpPr txBox="1"/>
          <p:nvPr/>
        </p:nvSpPr>
        <p:spPr>
          <a:xfrm>
            <a:off x="1828315" y="1967517"/>
            <a:ext cx="14631369" cy="706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</a:pPr>
            <a:r>
              <a:rPr lang="en-US" sz="4203" b="1" dirty="0" err="1">
                <a:solidFill>
                  <a:schemeClr val="accent6">
                    <a:lumMod val="7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L'énergie</a:t>
            </a:r>
            <a:r>
              <a:rPr lang="en-US" sz="4203" b="1" dirty="0">
                <a:solidFill>
                  <a:schemeClr val="accent6">
                    <a:lumMod val="7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203" b="1" dirty="0" err="1">
                <a:solidFill>
                  <a:schemeClr val="accent6">
                    <a:lumMod val="7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nucléaire</a:t>
            </a:r>
            <a:endParaRPr lang="en-US" sz="4203" b="1" dirty="0">
              <a:solidFill>
                <a:schemeClr val="accent6">
                  <a:lumMod val="75000"/>
                </a:schemeClr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17" name="Picture 16" descr="A group of nuclear power plants&#10;&#10;AI-generated content may be incorrect.">
            <a:extLst>
              <a:ext uri="{FF2B5EF4-FFF2-40B4-BE49-F238E27FC236}">
                <a16:creationId xmlns:a16="http://schemas.microsoft.com/office/drawing/2014/main" id="{DF544A1C-C1BD-AD83-F6C8-FB26B9805B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21" y="3190901"/>
            <a:ext cx="8257758" cy="46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Nucléaire : les SMR, des réacteurs miniatures pour mieux répartir la ...">
            <a:extLst>
              <a:ext uri="{FF2B5EF4-FFF2-40B4-BE49-F238E27FC236}">
                <a16:creationId xmlns:a16="http://schemas.microsoft.com/office/drawing/2014/main" id="{DD2BC049-36BA-C4A7-7AED-A08DEF7F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8" y="1620063"/>
            <a:ext cx="12754523" cy="70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5955" y="8814956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75955" y="-6469927"/>
            <a:ext cx="19239910" cy="7940835"/>
          </a:xfrm>
          <a:custGeom>
            <a:avLst/>
            <a:gdLst/>
            <a:ahLst/>
            <a:cxnLst/>
            <a:rect l="l" t="t" r="r" b="b"/>
            <a:pathLst>
              <a:path w="19239910" h="7940835">
                <a:moveTo>
                  <a:pt x="0" y="0"/>
                </a:moveTo>
                <a:lnTo>
                  <a:pt x="19239910" y="0"/>
                </a:lnTo>
                <a:lnTo>
                  <a:pt x="19239910" y="7940835"/>
                </a:lnTo>
                <a:lnTo>
                  <a:pt x="0" y="7940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6721907" y="201651"/>
            <a:ext cx="4085419" cy="1159971"/>
          </a:xfrm>
          <a:custGeom>
            <a:avLst/>
            <a:gdLst/>
            <a:ahLst/>
            <a:cxnLst/>
            <a:rect l="l" t="t" r="r" b="b"/>
            <a:pathLst>
              <a:path w="4085419" h="1159971">
                <a:moveTo>
                  <a:pt x="0" y="0"/>
                </a:moveTo>
                <a:lnTo>
                  <a:pt x="4085418" y="0"/>
                </a:lnTo>
                <a:lnTo>
                  <a:pt x="4085418" y="1159971"/>
                </a:lnTo>
                <a:lnTo>
                  <a:pt x="0" y="1159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52015" y="9057956"/>
            <a:ext cx="2180715" cy="1096900"/>
          </a:xfrm>
          <a:custGeom>
            <a:avLst/>
            <a:gdLst/>
            <a:ahLst/>
            <a:cxnLst/>
            <a:rect l="l" t="t" r="r" b="b"/>
            <a:pathLst>
              <a:path w="2180715" h="1096900">
                <a:moveTo>
                  <a:pt x="0" y="0"/>
                </a:moveTo>
                <a:lnTo>
                  <a:pt x="2180715" y="0"/>
                </a:lnTo>
                <a:lnTo>
                  <a:pt x="2180715" y="1096900"/>
                </a:lnTo>
                <a:lnTo>
                  <a:pt x="0" y="1096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4759242" y="9072301"/>
            <a:ext cx="2674147" cy="1082555"/>
          </a:xfrm>
          <a:custGeom>
            <a:avLst/>
            <a:gdLst/>
            <a:ahLst/>
            <a:cxnLst/>
            <a:rect l="l" t="t" r="r" b="b"/>
            <a:pathLst>
              <a:path w="2674147" h="1082555">
                <a:moveTo>
                  <a:pt x="0" y="0"/>
                </a:moveTo>
                <a:lnTo>
                  <a:pt x="2674147" y="0"/>
                </a:lnTo>
                <a:lnTo>
                  <a:pt x="2674147" y="1082555"/>
                </a:lnTo>
                <a:lnTo>
                  <a:pt x="0" y="10825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7932820" y="9009144"/>
            <a:ext cx="2618768" cy="1145711"/>
          </a:xfrm>
          <a:custGeom>
            <a:avLst/>
            <a:gdLst/>
            <a:ahLst/>
            <a:cxnLst/>
            <a:rect l="l" t="t" r="r" b="b"/>
            <a:pathLst>
              <a:path w="2618768" h="1145711">
                <a:moveTo>
                  <a:pt x="0" y="0"/>
                </a:moveTo>
                <a:lnTo>
                  <a:pt x="2618769" y="0"/>
                </a:lnTo>
                <a:lnTo>
                  <a:pt x="2618769" y="1145712"/>
                </a:lnTo>
                <a:lnTo>
                  <a:pt x="0" y="11457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5870620" y="1814909"/>
            <a:ext cx="6546760" cy="6546760"/>
          </a:xfrm>
          <a:custGeom>
            <a:avLst/>
            <a:gdLst/>
            <a:ahLst/>
            <a:cxnLst/>
            <a:rect l="l" t="t" r="r" b="b"/>
            <a:pathLst>
              <a:path w="6546760" h="6546760">
                <a:moveTo>
                  <a:pt x="0" y="0"/>
                </a:moveTo>
                <a:lnTo>
                  <a:pt x="6546760" y="0"/>
                </a:lnTo>
                <a:lnTo>
                  <a:pt x="6546760" y="6546760"/>
                </a:lnTo>
                <a:lnTo>
                  <a:pt x="0" y="65467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CA08F-9867-5ED9-4BE7-CD0F4E33FDC4}"/>
              </a:ext>
            </a:extLst>
          </p:cNvPr>
          <p:cNvSpPr txBox="1"/>
          <p:nvPr/>
        </p:nvSpPr>
        <p:spPr>
          <a:xfrm>
            <a:off x="7311386" y="8403646"/>
            <a:ext cx="386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Livre disponible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anglais</a:t>
            </a:r>
            <a:r>
              <a:rPr lang="en-US" dirty="0"/>
              <a:t> </a:t>
            </a:r>
            <a:r>
              <a:rPr lang="en-US" dirty="0" err="1"/>
              <a:t>seulement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296</Words>
  <Application>Microsoft Office PowerPoint</Application>
  <PresentationFormat>Custom</PresentationFormat>
  <Paragraphs>93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Canva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&amp; Nuclear Power</dc:title>
  <dc:creator>Coombs, Warren (EECD/EDPE)</dc:creator>
  <cp:lastModifiedBy>Cull, Emmelie (EECD/EDPE)</cp:lastModifiedBy>
  <cp:revision>10</cp:revision>
  <dcterms:created xsi:type="dcterms:W3CDTF">2006-08-16T00:00:00Z</dcterms:created>
  <dcterms:modified xsi:type="dcterms:W3CDTF">2025-08-01T13:10:56Z</dcterms:modified>
  <dc:identifier>DAGKvec-au0</dc:identifier>
</cp:coreProperties>
</file>