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68" r:id="rId6"/>
    <p:sldId id="257" r:id="rId7"/>
    <p:sldId id="271" r:id="rId8"/>
    <p:sldId id="258" r:id="rId9"/>
    <p:sldId id="261" r:id="rId10"/>
    <p:sldId id="269" r:id="rId11"/>
    <p:sldId id="272" r:id="rId12"/>
    <p:sldId id="270" r:id="rId13"/>
    <p:sldId id="260" r:id="rId14"/>
    <p:sldId id="279" r:id="rId15"/>
    <p:sldId id="273" r:id="rId16"/>
    <p:sldId id="274" r:id="rId17"/>
    <p:sldId id="278" r:id="rId18"/>
    <p:sldId id="275" r:id="rId19"/>
    <p:sldId id="276" r:id="rId20"/>
    <p:sldId id="277" r:id="rId21"/>
    <p:sldId id="262" r:id="rId22"/>
    <p:sldId id="263" r:id="rId23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51E"/>
    <a:srgbClr val="D34929"/>
    <a:srgbClr val="E67050"/>
    <a:srgbClr val="F68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70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BB0070-BD9A-40A3-AED0-385EC11DC5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2D8E3-3A02-4B50-8EB4-029CFA6F2B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27954-9275-4586-8897-7D9575298E52}" type="datetimeFigureOut">
              <a:rPr lang="en-CA" smtClean="0"/>
              <a:t>2025-01-28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371D49-EABB-4FF2-9D76-679A3CBA56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B4F49-FC3A-4F2C-BC24-985940E70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4D0B1-5BD9-490E-BB75-226A4CF8D64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220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4AB5E-BF4F-44DB-BC56-1D9EE310CB25}" type="datetimeFigureOut">
              <a:rPr lang="en-CA" smtClean="0"/>
              <a:t>2025-01-28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E774C-42F2-4BD3-BE70-CC03B86DE42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4243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040E1F-9EE8-4FFC-AA60-6AF4975F8C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4383995" cy="13715997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A8D7F7D-2FA8-44EF-9482-EC2C7B90CF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600" y="10241280"/>
            <a:ext cx="14630400" cy="237744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4800" i="0" kern="1200" dirty="0" smtClean="0">
                <a:solidFill>
                  <a:srgbClr val="D245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706DA5E-5623-47C8-A5A1-D2FDA3D1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0" y="6949440"/>
            <a:ext cx="14630400" cy="3262789"/>
          </a:xfrm>
          <a:prstGeom prst="roundRect">
            <a:avLst>
              <a:gd name="adj" fmla="val 0"/>
            </a:avLst>
          </a:prstGeom>
          <a:noFill/>
          <a:effectLst>
            <a:softEdge rad="0"/>
          </a:effectLst>
        </p:spPr>
        <p:txBody>
          <a:bodyPr wrap="square" lIns="365760" tIns="365760" rIns="365760" bIns="365760" anchor="b" anchorCtr="0">
            <a:spAutoFit/>
          </a:bodyPr>
          <a:lstStyle>
            <a:lvl1pPr marL="0" algn="ctr" defTabSz="1828800" rtl="0" eaLnBrk="1" latinLnBrk="0" hangingPunct="1">
              <a:lnSpc>
                <a:spcPts val="9600"/>
              </a:lnSpc>
              <a:defRPr lang="en-CA" sz="9600" b="1" kern="1200" cap="all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846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Slid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1D8A8B-C916-43F7-81BD-44D9599228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24383995" cy="13715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684957-6839-4D46-A897-CD3A9BA0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0200" y="1143000"/>
            <a:ext cx="10241280" cy="2011680"/>
          </a:xfrm>
        </p:spPr>
        <p:txBody>
          <a:bodyPr lIns="0" tIns="0" rIns="0" bIns="0" anchor="b" anchorCtr="0">
            <a:noAutofit/>
          </a:bodyPr>
          <a:lstStyle>
            <a:lvl1pPr>
              <a:defRPr sz="7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529D08-E158-4087-A8D4-A7BAD0C1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2499848"/>
            <a:ext cx="18288000" cy="1216152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SLIDESHOW TITLE  |  Centre of Excellence for Energy  |  Partners in NB Education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DE48B-CDD8-49F4-B126-5BCFB78C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" y="12499848"/>
            <a:ext cx="914400" cy="1216152"/>
          </a:xfrm>
        </p:spPr>
        <p:txBody>
          <a:bodyPr lIns="0" tIns="0" rIns="0" bIns="0"/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2D2DCC53-359D-4AC0-B579-A2E51425B465}" type="slidenum">
              <a:rPr lang="en-CA" smtClean="0"/>
              <a:pPr algn="l"/>
              <a:t>‹#›</a:t>
            </a:fld>
            <a:endParaRPr lang="en-C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12F182-08F4-4DC5-9080-ECB941EA8B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30200" y="3657600"/>
            <a:ext cx="10241280" cy="7696200"/>
          </a:xfr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70EA0D-BB06-4849-86FB-FA8FF628B9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12499848"/>
          </a:xfrm>
          <a:solidFill>
            <a:schemeClr val="bg1">
              <a:lumMod val="75000"/>
            </a:schemeClr>
          </a:solidFill>
        </p:spPr>
        <p:txBody>
          <a:bodyPr lIns="914400" tIns="822960" rIns="91440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0773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4F4032-AA6A-48AC-84E0-661424394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4383995" cy="13715998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56A45B2-6CC2-45DC-9464-CDA0942A2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7132320"/>
            <a:ext cx="18288000" cy="18288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4800" i="0" kern="1200" dirty="0" smtClean="0">
                <a:solidFill>
                  <a:srgbClr val="D245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4B89092-E122-4237-98C2-5BF6F34D5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1887200"/>
            <a:ext cx="18288000" cy="1216152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SLIDESHOW TITLE  |  Centre of Excellence for Energy  |  Partners in NB Education</a:t>
            </a:r>
            <a:endParaRPr lang="en-CA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4E822F3-51C2-4F81-8156-FE187286D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" y="11887200"/>
            <a:ext cx="914400" cy="1216152"/>
          </a:xfrm>
        </p:spPr>
        <p:txBody>
          <a:bodyPr lIns="0" tIns="0" rIns="0" bIns="0"/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2D2DCC53-359D-4AC0-B579-A2E51425B465}" type="slidenum">
              <a:rPr lang="en-CA" smtClean="0"/>
              <a:pPr algn="l"/>
              <a:t>‹#›</a:t>
            </a:fld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954B9C-1858-4A3A-B088-B5BD5F86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2194560"/>
            <a:ext cx="18288000" cy="4937760"/>
          </a:xfrm>
        </p:spPr>
        <p:txBody>
          <a:bodyPr lIns="0" tIns="0" rIns="0" bIns="365760" anchor="b" anchorCtr="0">
            <a:normAutofit/>
          </a:bodyPr>
          <a:lstStyle>
            <a:lvl1pPr algn="ctr">
              <a:lnSpc>
                <a:spcPct val="80000"/>
              </a:lnSpc>
              <a:defRPr lang="en-CA" sz="9600" b="1" kern="1200" cap="all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5945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7D7C1A-5281-4B28-A059-3960617A1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24383993" cy="137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2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(Sol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4F4032-AA6A-48AC-84E0-661424394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4383996" cy="13715998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56A45B2-6CC2-45DC-9464-CDA0942A2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7132320"/>
            <a:ext cx="18288000" cy="18288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4800" i="0" kern="1200" dirty="0" smtClean="0">
                <a:solidFill>
                  <a:srgbClr val="D245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4B89092-E122-4237-98C2-5BF6F34D5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1887200"/>
            <a:ext cx="18288000" cy="1216152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SLIDESHOW TITLE  |  Centre of Excellence for Energy  |  Partners in NB Education</a:t>
            </a:r>
            <a:endParaRPr lang="en-CA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4E822F3-51C2-4F81-8156-FE187286D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" y="11887200"/>
            <a:ext cx="914400" cy="1216152"/>
          </a:xfrm>
        </p:spPr>
        <p:txBody>
          <a:bodyPr lIns="0" tIns="0" rIns="0" bIns="0"/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2D2DCC53-359D-4AC0-B579-A2E51425B465}" type="slidenum">
              <a:rPr lang="en-CA" smtClean="0"/>
              <a:pPr algn="l"/>
              <a:t>‹#›</a:t>
            </a:fld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954B9C-1858-4A3A-B088-B5BD5F86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2194560"/>
            <a:ext cx="18288000" cy="4937760"/>
          </a:xfrm>
        </p:spPr>
        <p:txBody>
          <a:bodyPr lIns="0" tIns="0" rIns="0" bIns="365760" anchor="b" anchorCtr="0">
            <a:normAutofit/>
          </a:bodyPr>
          <a:lstStyle>
            <a:lvl1pPr algn="ctr">
              <a:lnSpc>
                <a:spcPct val="80000"/>
              </a:lnSpc>
              <a:defRPr lang="en-CA" sz="9600" b="1" kern="1200" cap="all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122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(Bus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4F4032-AA6A-48AC-84E0-661424394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4383995" cy="13715998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56A45B2-6CC2-45DC-9464-CDA0942A2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7132320"/>
            <a:ext cx="18288000" cy="18288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4800" i="0" kern="1200" dirty="0" smtClean="0">
                <a:solidFill>
                  <a:srgbClr val="D245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4B89092-E122-4237-98C2-5BF6F34D5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1887200"/>
            <a:ext cx="18288000" cy="1216152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SLIDESHOW TITLE  |  Centre of Excellence for Energy  |  Partners in NB Education</a:t>
            </a:r>
            <a:endParaRPr lang="en-CA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4E822F3-51C2-4F81-8156-FE187286D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" y="11887200"/>
            <a:ext cx="914400" cy="1216152"/>
          </a:xfrm>
        </p:spPr>
        <p:txBody>
          <a:bodyPr lIns="0" tIns="0" rIns="0" bIns="0"/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2D2DCC53-359D-4AC0-B579-A2E51425B465}" type="slidenum">
              <a:rPr lang="en-CA" smtClean="0"/>
              <a:pPr algn="l"/>
              <a:t>‹#›</a:t>
            </a:fld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954B9C-1858-4A3A-B088-B5BD5F86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2194560"/>
            <a:ext cx="18288000" cy="4937760"/>
          </a:xfrm>
        </p:spPr>
        <p:txBody>
          <a:bodyPr lIns="0" tIns="0" rIns="0" bIns="365760" anchor="b" anchorCtr="0">
            <a:normAutofit/>
          </a:bodyPr>
          <a:lstStyle>
            <a:lvl1pPr algn="ctr">
              <a:lnSpc>
                <a:spcPct val="80000"/>
              </a:lnSpc>
              <a:defRPr lang="en-CA" sz="9600" b="1" kern="1200" cap="all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3547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(Nucl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4F4032-AA6A-48AC-84E0-661424394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4383995" cy="13715998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56A45B2-6CC2-45DC-9464-CDA0942A2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7132320"/>
            <a:ext cx="18288000" cy="18288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4800" i="0" kern="1200" dirty="0" smtClean="0">
                <a:solidFill>
                  <a:srgbClr val="D245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4B89092-E122-4237-98C2-5BF6F34D5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1887200"/>
            <a:ext cx="18288000" cy="1216152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SLIDESHOW TITLE  |  Centre of Excellence for Energy  |  Partners in NB Education</a:t>
            </a:r>
            <a:endParaRPr lang="en-CA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4E822F3-51C2-4F81-8156-FE187286D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" y="11887200"/>
            <a:ext cx="914400" cy="1216152"/>
          </a:xfrm>
        </p:spPr>
        <p:txBody>
          <a:bodyPr lIns="0" tIns="0" rIns="0" bIns="0"/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2D2DCC53-359D-4AC0-B579-A2E51425B465}" type="slidenum">
              <a:rPr lang="en-CA" smtClean="0"/>
              <a:pPr algn="l"/>
              <a:t>‹#›</a:t>
            </a:fld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954B9C-1858-4A3A-B088-B5BD5F86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2194560"/>
            <a:ext cx="18288000" cy="4937760"/>
          </a:xfrm>
        </p:spPr>
        <p:txBody>
          <a:bodyPr lIns="0" tIns="0" rIns="0" bIns="365760" anchor="b" anchorCtr="0">
            <a:normAutofit/>
          </a:bodyPr>
          <a:lstStyle>
            <a:lvl1pPr algn="ctr">
              <a:lnSpc>
                <a:spcPct val="80000"/>
              </a:lnSpc>
              <a:defRPr lang="en-CA" sz="9600" b="1" kern="1200" cap="all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6293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(Solar Hou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4F4032-AA6A-48AC-84E0-661424394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4383995" cy="13715997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56A45B2-6CC2-45DC-9464-CDA0942A2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7132320"/>
            <a:ext cx="18288000" cy="18288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4800" i="0" kern="1200" dirty="0" smtClean="0">
                <a:solidFill>
                  <a:srgbClr val="D245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4B89092-E122-4237-98C2-5BF6F34D5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1887200"/>
            <a:ext cx="18288000" cy="1216152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r>
              <a:rPr lang="en-US" dirty="0"/>
              <a:t>INSERT SLIDESHOW TITLE  |  Centre of Excellence for Energy  |  Partners in NB Education</a:t>
            </a:r>
            <a:endParaRPr lang="en-CA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4E822F3-51C2-4F81-8156-FE187286D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" y="11887200"/>
            <a:ext cx="914400" cy="1216152"/>
          </a:xfrm>
        </p:spPr>
        <p:txBody>
          <a:bodyPr lIns="0" tIns="0" rIns="0" bIns="0"/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2D2DCC53-359D-4AC0-B579-A2E51425B465}" type="slidenum">
              <a:rPr lang="en-CA" smtClean="0"/>
              <a:pPr algn="l"/>
              <a:t>‹#›</a:t>
            </a:fld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954B9C-1858-4A3A-B088-B5BD5F86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2194560"/>
            <a:ext cx="18288000" cy="4937760"/>
          </a:xfrm>
        </p:spPr>
        <p:txBody>
          <a:bodyPr lIns="0" tIns="0" rIns="0" bIns="365760" anchor="b" anchorCtr="0">
            <a:normAutofit/>
          </a:bodyPr>
          <a:lstStyle>
            <a:lvl1pPr algn="ctr">
              <a:lnSpc>
                <a:spcPct val="80000"/>
              </a:lnSpc>
              <a:defRPr lang="en-CA" sz="9600" b="1" kern="1200" cap="all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376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(Offshore Wi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4F4032-AA6A-48AC-84E0-661424394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4383995" cy="13715997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56A45B2-6CC2-45DC-9464-CDA0942A2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7132320"/>
            <a:ext cx="18288000" cy="18288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4800" i="0" kern="1200" dirty="0" smtClean="0">
                <a:solidFill>
                  <a:srgbClr val="D245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4B89092-E122-4237-98C2-5BF6F34D5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1887200"/>
            <a:ext cx="18288000" cy="1216152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SLIDESHOW TITLE  |  Centre of Excellence for Energy  |  Partners in NB Education</a:t>
            </a:r>
            <a:endParaRPr lang="en-CA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4E822F3-51C2-4F81-8156-FE187286D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" y="11887200"/>
            <a:ext cx="914400" cy="1216152"/>
          </a:xfrm>
        </p:spPr>
        <p:txBody>
          <a:bodyPr lIns="0" tIns="0" rIns="0" bIns="0"/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2D2DCC53-359D-4AC0-B579-A2E51425B465}" type="slidenum">
              <a:rPr lang="en-CA" smtClean="0"/>
              <a:pPr algn="l"/>
              <a:t>‹#›</a:t>
            </a:fld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954B9C-1858-4A3A-B088-B5BD5F86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2194560"/>
            <a:ext cx="18288000" cy="4937760"/>
          </a:xfrm>
        </p:spPr>
        <p:txBody>
          <a:bodyPr lIns="0" tIns="0" rIns="0" bIns="365760" anchor="b" anchorCtr="0">
            <a:normAutofit/>
          </a:bodyPr>
          <a:lstStyle>
            <a:lvl1pPr algn="ctr">
              <a:lnSpc>
                <a:spcPct val="80000"/>
              </a:lnSpc>
              <a:defRPr lang="en-CA" sz="9600" b="1" kern="1200" cap="all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6171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1D8A8B-C916-43F7-81BD-44D9599228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4383995" cy="13715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684957-6839-4D46-A897-CD3A9BA0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378" y="1143000"/>
            <a:ext cx="16086221" cy="2011680"/>
          </a:xfrm>
        </p:spPr>
        <p:txBody>
          <a:bodyPr lIns="0" tIns="0" rIns="0" bIns="0" anchor="b" anchorCtr="0">
            <a:noAutofit/>
          </a:bodyPr>
          <a:lstStyle>
            <a:lvl1pPr>
              <a:defRPr sz="7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529D08-E158-4087-A8D4-A7BAD0C1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2499848"/>
            <a:ext cx="18288000" cy="1216152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SLIDESHOW TITLE  |  Centre of Excellence for Energy  |  Partners in NB Education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DE48B-CDD8-49F4-B126-5BCFB78C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" y="12499848"/>
            <a:ext cx="914400" cy="1216152"/>
          </a:xfrm>
        </p:spPr>
        <p:txBody>
          <a:bodyPr lIns="0" tIns="0" rIns="0" bIns="0"/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2D2DCC53-359D-4AC0-B579-A2E51425B465}" type="slidenum">
              <a:rPr lang="en-CA" smtClean="0"/>
              <a:pPr algn="l"/>
              <a:t>‹#›</a:t>
            </a:fld>
            <a:endParaRPr lang="en-C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12F182-08F4-4DC5-9080-ECB941EA8B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2378" y="3657600"/>
            <a:ext cx="16086221" cy="7696200"/>
          </a:xfr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593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1D8A8B-C916-43F7-81BD-44D9599228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4383995" cy="13715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684957-6839-4D46-A897-CD3A9BA0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43000"/>
            <a:ext cx="16002000" cy="2011680"/>
          </a:xfrm>
        </p:spPr>
        <p:txBody>
          <a:bodyPr lIns="0" tIns="0" rIns="0" bIns="0" anchor="b" anchorCtr="0">
            <a:noAutofit/>
          </a:bodyPr>
          <a:lstStyle>
            <a:lvl1pPr>
              <a:defRPr sz="7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529D08-E158-4087-A8D4-A7BAD0C1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2499848"/>
            <a:ext cx="18288000" cy="1216152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SLIDESHOW TITLE  |  Centre of Excellence for Energy  |  Partners in NB Education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DE48B-CDD8-49F4-B126-5BCFB78C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" y="12499848"/>
            <a:ext cx="914400" cy="1216152"/>
          </a:xfrm>
        </p:spPr>
        <p:txBody>
          <a:bodyPr lIns="0" tIns="0" rIns="0" bIns="0"/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2D2DCC53-359D-4AC0-B579-A2E51425B465}" type="slidenum">
              <a:rPr lang="en-CA" smtClean="0"/>
              <a:pPr algn="l"/>
              <a:t>‹#›</a:t>
            </a:fld>
            <a:endParaRPr lang="en-C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12F182-08F4-4DC5-9080-ECB941EA8B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3657600"/>
            <a:ext cx="16002000" cy="7696200"/>
          </a:xfr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678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Slid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1D8A8B-C916-43F7-81BD-44D9599228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4383995" cy="13715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684957-6839-4D46-A897-CD3A9BA0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43000"/>
            <a:ext cx="10241280" cy="2011680"/>
          </a:xfrm>
        </p:spPr>
        <p:txBody>
          <a:bodyPr lIns="0" tIns="0" rIns="0" bIns="0" anchor="b" anchorCtr="0">
            <a:noAutofit/>
          </a:bodyPr>
          <a:lstStyle>
            <a:lvl1pPr>
              <a:defRPr sz="7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529D08-E158-4087-A8D4-A7BAD0C1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2499848"/>
            <a:ext cx="18288000" cy="1216152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SLIDESHOW TITLE  |  Centre of Excellence for Energy  |  Partners in NB Education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DE48B-CDD8-49F4-B126-5BCFB78C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" y="12499848"/>
            <a:ext cx="914400" cy="1216152"/>
          </a:xfrm>
        </p:spPr>
        <p:txBody>
          <a:bodyPr lIns="0" tIns="0" rIns="0" bIns="0"/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2D2DCC53-359D-4AC0-B579-A2E51425B465}" type="slidenum">
              <a:rPr lang="en-CA" smtClean="0"/>
              <a:pPr algn="l"/>
              <a:t>‹#›</a:t>
            </a:fld>
            <a:endParaRPr lang="en-C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12F182-08F4-4DC5-9080-ECB941EA8B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3657600"/>
            <a:ext cx="10241280" cy="7696200"/>
          </a:xfrm>
        </p:spPr>
        <p:txBody>
          <a:bodyPr lIns="0" tIns="0" rIns="0" bIns="0">
            <a:noAutofit/>
          </a:bodyPr>
          <a:lstStyle>
            <a:lvl1pPr>
              <a:defRPr sz="5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70EA0D-BB06-4849-86FB-FA8FF628B9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96800" y="1828800"/>
            <a:ext cx="11887200" cy="8915400"/>
          </a:xfrm>
          <a:solidFill>
            <a:schemeClr val="bg1">
              <a:lumMod val="75000"/>
            </a:schemeClr>
          </a:solidFill>
        </p:spPr>
        <p:txBody>
          <a:bodyPr lIns="914400" tIns="822960" rIns="91440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197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568BC-3F9E-4190-A233-797382D20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CB806-A5C8-4248-893B-9F81E833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E7557-D3AC-441E-9EBF-007D2AC9A3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8122F-CC17-4125-B466-8FDA59CE8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AC818-3B2A-4862-839B-A9DA8684C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</a:lstStyle>
          <a:p>
            <a:fld id="{2D2DCC53-359D-4AC0-B579-A2E51425B46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830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3" r:id="rId3"/>
    <p:sldLayoutId id="2147483684" r:id="rId4"/>
    <p:sldLayoutId id="2147483686" r:id="rId5"/>
    <p:sldLayoutId id="2147483687" r:id="rId6"/>
    <p:sldLayoutId id="2147483660" r:id="rId7"/>
    <p:sldLayoutId id="2147483681" r:id="rId8"/>
    <p:sldLayoutId id="2147483679" r:id="rId9"/>
    <p:sldLayoutId id="2147483680" r:id="rId10"/>
    <p:sldLayoutId id="2147483685" r:id="rId11"/>
    <p:sldLayoutId id="2147483655" r:id="rId12"/>
  </p:sldLayoutIdLst>
  <p:hf hd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9600" b="1" kern="1200">
          <a:solidFill>
            <a:schemeClr val="tx1"/>
          </a:solidFill>
          <a:latin typeface="Montserrat" panose="02000505000000020004" pitchFamily="2" charset="0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Montserrat" panose="02000505000000020004" pitchFamily="2" charset="0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Montserrat" panose="02000505000000020004" pitchFamily="2" charset="0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zSqhrn2dDM?feature=oembed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Hb1rj6oF6s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zSqhrn2dDM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xy9nj94xvKA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E6006-7CC5-431C-802F-518529BF2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975" y="6125528"/>
            <a:ext cx="16059150" cy="3200876"/>
          </a:xfrm>
        </p:spPr>
        <p:txBody>
          <a:bodyPr/>
          <a:lstStyle/>
          <a:p>
            <a:r>
              <a:rPr lang="en-CA" dirty="0"/>
              <a:t>WIND ENERGY IN </a:t>
            </a:r>
            <a:br>
              <a:rPr lang="en-CA" dirty="0"/>
            </a:br>
            <a:r>
              <a:rPr lang="en-CA" dirty="0"/>
              <a:t>NEW BRUSNWICK</a:t>
            </a:r>
          </a:p>
        </p:txBody>
      </p:sp>
      <p:pic>
        <p:nvPicPr>
          <p:cNvPr id="7" name="Picture 6" descr="A logo with green letters and a flower&#10;&#10;Description automatically generated">
            <a:extLst>
              <a:ext uri="{FF2B5EF4-FFF2-40B4-BE49-F238E27FC236}">
                <a16:creationId xmlns:a16="http://schemas.microsoft.com/office/drawing/2014/main" id="{7CE2F31E-7221-449E-07C5-25AB6A472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94" y="11379334"/>
            <a:ext cx="4457612" cy="1804271"/>
          </a:xfrm>
          <a:prstGeom prst="rect">
            <a:avLst/>
          </a:prstGeom>
        </p:spPr>
      </p:pic>
      <p:pic>
        <p:nvPicPr>
          <p:cNvPr id="9" name="Picture 8" descr="A black and white background with white text&#10;&#10;Description automatically generated">
            <a:extLst>
              <a:ext uri="{FF2B5EF4-FFF2-40B4-BE49-F238E27FC236}">
                <a16:creationId xmlns:a16="http://schemas.microsoft.com/office/drawing/2014/main" id="{21978C34-6D92-9B80-A97E-D8323B679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2" y="11150734"/>
            <a:ext cx="7840223" cy="156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15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8460-4B80-464A-8BFB-DD39E4976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are some of the disadvantages of wind energy?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FF567-C654-4CAD-B313-080C0470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9CD93-341D-46B1-83E5-D21C4C76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10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F84AA-924B-47A2-9316-1D9D0525AF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4E0BFB-5D37-4372-8576-A2B9DA976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069314"/>
              </p:ext>
            </p:extLst>
          </p:nvPr>
        </p:nvGraphicFramePr>
        <p:xfrm>
          <a:off x="467032" y="3657600"/>
          <a:ext cx="16677968" cy="8368979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169492">
                  <a:extLst>
                    <a:ext uri="{9D8B030D-6E8A-4147-A177-3AD203B41FA5}">
                      <a16:colId xmlns:a16="http://schemas.microsoft.com/office/drawing/2014/main" val="3250665716"/>
                    </a:ext>
                  </a:extLst>
                </a:gridCol>
                <a:gridCol w="4169492">
                  <a:extLst>
                    <a:ext uri="{9D8B030D-6E8A-4147-A177-3AD203B41FA5}">
                      <a16:colId xmlns:a16="http://schemas.microsoft.com/office/drawing/2014/main" val="1767698937"/>
                    </a:ext>
                  </a:extLst>
                </a:gridCol>
                <a:gridCol w="4169492">
                  <a:extLst>
                    <a:ext uri="{9D8B030D-6E8A-4147-A177-3AD203B41FA5}">
                      <a16:colId xmlns:a16="http://schemas.microsoft.com/office/drawing/2014/main" val="3134296217"/>
                    </a:ext>
                  </a:extLst>
                </a:gridCol>
                <a:gridCol w="4169492">
                  <a:extLst>
                    <a:ext uri="{9D8B030D-6E8A-4147-A177-3AD203B41FA5}">
                      <a16:colId xmlns:a16="http://schemas.microsoft.com/office/drawing/2014/main" val="264841736"/>
                    </a:ext>
                  </a:extLst>
                </a:gridCol>
              </a:tblGrid>
              <a:tr h="1571939">
                <a:tc>
                  <a:txBody>
                    <a:bodyPr/>
                    <a:lstStyle/>
                    <a:p>
                      <a:pPr algn="ctr"/>
                      <a:r>
                        <a:rPr lang="en-CA" sz="40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Aesthetics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Wildlife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Noise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Locations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634049"/>
                  </a:ext>
                </a:extLst>
              </a:tr>
              <a:tr h="6362693">
                <a:tc>
                  <a:txBody>
                    <a:bodyPr/>
                    <a:lstStyle/>
                    <a:p>
                      <a:pPr algn="ctr"/>
                      <a:r>
                        <a:rPr lang="en-CA" sz="4000" b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While wind turbines and farms don't pollute the environment, many people do not like to look at them. This limits where they can be placed.</a:t>
                      </a:r>
                      <a:endParaRPr lang="en-US" sz="4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b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Wind turbines can cause a threat to wildlife. Most notably, if placed in the path of migrating birds.</a:t>
                      </a:r>
                      <a:endParaRPr lang="en-US" sz="4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b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While actually very minor, many critiques of wind turbines and farms comes from the low-level noise they emit.</a:t>
                      </a:r>
                      <a:endParaRPr lang="en-US" sz="4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b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Unfortunately, generation of significant wind energy requires placement in very specific locations. This often means wind farms can't be located where they are most needed.</a:t>
                      </a:r>
                      <a:endParaRPr lang="en-US" sz="4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444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7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79816-C53F-BED5-FCF7-EACC91DE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Wind?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6CE169-3BDA-FCCF-43A1-2979582D9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E38E2-6840-5BF8-514B-9DAF980E2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11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6142A8-BFD9-EE91-F699-F330A5E81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Online Media 5" title="What is Wind?">
            <a:hlinkClick r:id="" action="ppaction://media"/>
            <a:extLst>
              <a:ext uri="{FF2B5EF4-FFF2-40B4-BE49-F238E27FC236}">
                <a16:creationId xmlns:a16="http://schemas.microsoft.com/office/drawing/2014/main" id="{8D063028-2997-35FA-5A62-406A6D72EB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95172" y="3281967"/>
            <a:ext cx="15300632" cy="864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4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51F7-5D92-467B-90F5-17748C49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WInD Energy in New BRUNSWICK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A5B82-BD91-42D8-B55E-536CE0574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12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B47E6-006C-4E6A-B1E2-0DB298BED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New Brunswick has currently has eight wind farms operating</a:t>
            </a:r>
          </a:p>
          <a:p>
            <a:pPr lvl="1"/>
            <a:r>
              <a:rPr lang="en-CA" sz="4000" dirty="0"/>
              <a:t>Kent Hills Wind Farm (55 Turbines, 167 MW)</a:t>
            </a:r>
          </a:p>
          <a:p>
            <a:pPr lvl="1"/>
            <a:r>
              <a:rPr lang="en-CA" sz="4000" dirty="0"/>
              <a:t>Caribou Wind Park (33 Turbines, 99 MW )</a:t>
            </a:r>
          </a:p>
          <a:p>
            <a:pPr lvl="1"/>
            <a:r>
              <a:rPr lang="en-CA" sz="4000" dirty="0"/>
              <a:t>Lamèque Wind Farm (30 Turbines, 45 MW)</a:t>
            </a:r>
          </a:p>
          <a:p>
            <a:pPr lvl="1"/>
            <a:r>
              <a:rPr lang="en-CA" sz="4000" dirty="0"/>
              <a:t>Wisokolamson Energy Project (5 Turbines, 18 MW)</a:t>
            </a:r>
          </a:p>
          <a:p>
            <a:pPr lvl="1"/>
            <a:r>
              <a:rPr lang="en-CA" sz="4000" dirty="0"/>
              <a:t>Wocawson Energy Project (5 Turbines, 20 MW)</a:t>
            </a:r>
          </a:p>
          <a:p>
            <a:pPr lvl="1"/>
            <a:r>
              <a:rPr lang="en-CA" sz="4000" dirty="0"/>
              <a:t>Oinpegitjoig (Richibucto) Wind Project (1 Turbine, 3.8 MW)</a:t>
            </a:r>
          </a:p>
          <a:p>
            <a:pPr lvl="1"/>
            <a:r>
              <a:rPr lang="en-CA" sz="4000" dirty="0"/>
              <a:t>Cap-Pelé Wind (1, 2.35 MW)</a:t>
            </a:r>
          </a:p>
          <a:p>
            <a:pPr lvl="1"/>
            <a:r>
              <a:rPr lang="en-CA" sz="4000" dirty="0"/>
              <a:t>Burchill Wind Project (10 Turbines, 42 MW)</a:t>
            </a:r>
          </a:p>
          <a:p>
            <a:endParaRPr lang="en-CA" sz="4800" dirty="0"/>
          </a:p>
          <a:p>
            <a:pPr marL="914400" lvl="1" indent="0">
              <a:buNone/>
            </a:pPr>
            <a:endParaRPr lang="en-CA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F031705-083A-FAA0-E3F9-98091B9F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2499848"/>
            <a:ext cx="18288000" cy="1216152"/>
          </a:xfrm>
        </p:spPr>
        <p:txBody>
          <a:bodyPr/>
          <a:lstStyle/>
          <a:p>
            <a:r>
              <a:rPr lang="en-US" dirty="0"/>
              <a:t>Wind Turbine Challenge  |  Centre of Excellence for Energy  |  Partners in NB Education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94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8097C-6C1D-DB84-1277-E3F42A40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WInD</a:t>
            </a:r>
            <a:r>
              <a:rPr lang="en-CA" dirty="0"/>
              <a:t> Energy in New BRUNSWICK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90812-E8B9-6A19-12B7-34882E944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E0549-B187-50FF-4C5C-917CEFD1C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13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1773A6-EACA-8C1E-5C08-524F9091BA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New Brunswick has currently has eight wind farms operating</a:t>
            </a:r>
          </a:p>
          <a:p>
            <a:pPr lvl="1"/>
            <a:r>
              <a:rPr lang="en-CA" sz="4000" dirty="0"/>
              <a:t>Kent Hills Wind Farm (55 Turbines, 167 MW)</a:t>
            </a:r>
          </a:p>
          <a:p>
            <a:pPr lvl="1"/>
            <a:r>
              <a:rPr lang="en-CA" sz="4000" dirty="0"/>
              <a:t>Caribou Wind Park (33 Turbines, 99 MW )</a:t>
            </a:r>
          </a:p>
          <a:p>
            <a:pPr lvl="1"/>
            <a:r>
              <a:rPr lang="en-CA" sz="4000" dirty="0"/>
              <a:t>Lamèque Wind Farm (30 Turbines, 45 MW)</a:t>
            </a:r>
          </a:p>
          <a:p>
            <a:pPr lvl="1"/>
            <a:r>
              <a:rPr lang="en-CA" sz="4000" dirty="0" err="1"/>
              <a:t>Wisokolamson</a:t>
            </a:r>
            <a:r>
              <a:rPr lang="en-CA" sz="4000" dirty="0"/>
              <a:t> Energy Project (5 Turbines, 18 MW)</a:t>
            </a:r>
          </a:p>
          <a:p>
            <a:pPr lvl="1"/>
            <a:r>
              <a:rPr lang="en-CA" sz="4000" dirty="0" err="1"/>
              <a:t>Wocawson</a:t>
            </a:r>
            <a:r>
              <a:rPr lang="en-CA" sz="4000" dirty="0"/>
              <a:t> Energy Project (5 Turbines, 20 MW)</a:t>
            </a:r>
          </a:p>
          <a:p>
            <a:pPr lvl="1"/>
            <a:r>
              <a:rPr lang="en-CA" sz="4000" dirty="0" err="1"/>
              <a:t>Oinpegitjoig</a:t>
            </a:r>
            <a:r>
              <a:rPr lang="en-CA" sz="4000" dirty="0"/>
              <a:t> (</a:t>
            </a:r>
            <a:r>
              <a:rPr lang="en-CA" sz="4000" dirty="0" err="1"/>
              <a:t>Richibucto</a:t>
            </a:r>
            <a:r>
              <a:rPr lang="en-CA" sz="4000" dirty="0"/>
              <a:t>) Wind Project (1 Turbine, 3.8 MW)</a:t>
            </a:r>
          </a:p>
          <a:p>
            <a:pPr lvl="1"/>
            <a:r>
              <a:rPr lang="en-CA" sz="4000" dirty="0"/>
              <a:t>Cap-Pelé Wind (1, 2.35 MW)</a:t>
            </a:r>
          </a:p>
          <a:p>
            <a:pPr lvl="1"/>
            <a:r>
              <a:rPr lang="en-CA" sz="4000" dirty="0"/>
              <a:t>Burchill Wind Project (10 Turbines, 42 MW)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03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AC156-511A-AA7C-0918-790C9993C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Burchill WIND PROJECT – Saint John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81D0C1-4D29-83CC-E6ED-751318B08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2B16C-EB65-EA98-BE72-183182E5F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14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71F3C9-E29E-2DCC-AE8F-9537B7C79B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CA9EA9-0661-ED85-D5DA-5805234A1E5D}"/>
              </a:ext>
            </a:extLst>
          </p:cNvPr>
          <p:cNvSpPr/>
          <p:nvPr/>
        </p:nvSpPr>
        <p:spPr>
          <a:xfrm>
            <a:off x="7515225" y="3754374"/>
            <a:ext cx="14658974" cy="817245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580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E972A-5A6A-F7A2-5D30-D63594A11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- KENT HILLS WIND Farm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39874-937B-F785-DDB0-1387081CE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708E2-BC8C-5C07-3F8F-0E74D4391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15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83CBF2-A168-749D-3D44-8750D4B78E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Online Media 5" title="Kent Hills Wind Farm">
            <a:hlinkClick r:id="" action="ppaction://media"/>
            <a:extLst>
              <a:ext uri="{FF2B5EF4-FFF2-40B4-BE49-F238E27FC236}">
                <a16:creationId xmlns:a16="http://schemas.microsoft.com/office/drawing/2014/main" id="{92848C0C-2192-7D9A-E48A-5DA2215F00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02378" y="3657600"/>
            <a:ext cx="15057522" cy="85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9A73-8786-E2E1-7BE1-CCE796143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Wind Turbine Challenge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79BC1-0D65-2534-97EE-2F4D27F9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CC82D-0761-D408-4D55-A893BE21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16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F079A-BEB9-B90F-BE52-514E9580B7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Today you will be designing your own Wind Turbine Blades</a:t>
            </a:r>
          </a:p>
          <a:p>
            <a:r>
              <a:rPr lang="en-CA" dirty="0"/>
              <a:t>The challenge in your groups is to make a design that produces the most amount of energy!</a:t>
            </a:r>
          </a:p>
          <a:p>
            <a:r>
              <a:rPr lang="en-CA" dirty="0"/>
              <a:t>Choose your shape, materials, and number of blades and test them.</a:t>
            </a:r>
          </a:p>
          <a:p>
            <a:endParaRPr lang="en-US" dirty="0"/>
          </a:p>
        </p:txBody>
      </p:sp>
      <p:pic>
        <p:nvPicPr>
          <p:cNvPr id="9" name="Picture Placeholder 8" descr="A toy made out of pvc pipes&#10;&#10;Description automatically generated">
            <a:extLst>
              <a:ext uri="{FF2B5EF4-FFF2-40B4-BE49-F238E27FC236}">
                <a16:creationId xmlns:a16="http://schemas.microsoft.com/office/drawing/2014/main" id="{B7FDC216-4070-6FC6-0089-4DA0EE4F3D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586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8097C-6C1D-DB84-1277-E3F42A40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Sources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90812-E8B9-6A19-12B7-34882E944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E0549-B187-50FF-4C5C-917CEFD1C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17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1773A6-EACA-8C1E-5C08-524F9091BA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https://www.eia.gov/energyexplained/wind/where-wind-power-is-harnessed.php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https://novascotia.ca/nse/ea/nine-mile-river/Nine-Mile-Registration_Part4.pdf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https://www.power-technology.com/analysis/wind-energy-by-country/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https://www.energy.gov/eere/wind/advantages-and-challenges-wind-energy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https://www.acciona.com/renewable-energy/wind-energy/?_adin=02021864894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https://www.nrcan.gc.ca/energy/energy-sources-distribution/renewables/wind-energy/7299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https://www.cbc.ca/news/business/wind-power-cost-1.4979213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https://windexchange.energy.gov/what-is-wind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https://education.nationalgeographic.org/resource/wind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https://www.ducksters.com/science/earth_science/wind.php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https://www.eia.gov/energyexplained/wind/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https://centresofexcellencenb.ca/energy/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https://www.simscale.com/blog/2019/09/wind-turbine-blade-design/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https://www.youtube.com/watch?v=xy9nj94xvKA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https://www.youtube.com/watch?v=RzSqhrn2dDM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http://www.hydroquebec.com/learning/eolienne/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https://education.nationalgeographic.org/?q=&amp;page[number]=1&amp;page[size]=25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https://www.vox.com/energy-and-environment/2018/3/8/17084158/wind-turbine-power-energy-blades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https://www.naturalforces.ca/projects.html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https://www.scientificamerican.com/article/world-rsquo-s-largest-wind-turbine-would-be-taller-than-the-empire-state-building/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https://www.cbc.ca/news/business/wind-power-cost-1.4979213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https://www.windpowerengineering.com/wind-offers-lowest-cost-of-new-electricity-in-canada/</a:t>
            </a:r>
            <a:endParaRPr lang="en-CA" sz="800" dirty="0">
              <a:solidFill>
                <a:schemeClr val="tx2"/>
              </a:solidFill>
            </a:endParaRPr>
          </a:p>
          <a:p>
            <a:pPr algn="l"/>
            <a:r>
              <a:rPr lang="en-CA" sz="800" b="1" dirty="0">
                <a:solidFill>
                  <a:schemeClr val="tx2"/>
                </a:solidFill>
              </a:rPr>
              <a:t>https://www.naturalforces.ca/wocawson-energy-project.html</a:t>
            </a:r>
            <a:endParaRPr lang="en-CA" sz="8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486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788271-66ED-4696-971D-AE3AE059FE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E686F2-8006-47A4-BE11-E37E663E9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INSERT SLIDESHOW TITLE 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0D97E-0EC4-434E-A5F5-16CFD23E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18</a:t>
            </a:fld>
            <a:endParaRPr lang="en-C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8E0545-8DCB-41CA-81AF-CEE823E88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56026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670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7BC1-DAC6-4B23-9C98-FCFE5DF1F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F90D30-9A9B-487F-82E6-6D65028A0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591DD-B2F8-4828-A96C-4B0F775A6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2</a:t>
            </a:fld>
            <a:endParaRPr lang="en-C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388B99-6C4F-47BA-B710-B6E59789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638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51F7-5D92-467B-90F5-17748C49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Wind?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8E764-08E7-46F7-9812-E4DB7CB6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INSERT SLIDESHOW TITLE 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A5B82-BD91-42D8-B55E-536CE0574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3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B47E6-006C-4E6A-B1E2-0DB298BED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Wind is the natural movement of air around Earth. This movement is caused by the uneven heating of the Earth’s surface</a:t>
            </a:r>
          </a:p>
          <a:p>
            <a:r>
              <a:rPr lang="en-CA" dirty="0"/>
              <a:t>Hot air rises and moves toward the poles. This is a low-pressure system</a:t>
            </a:r>
          </a:p>
          <a:p>
            <a:r>
              <a:rPr lang="en-CA" dirty="0"/>
              <a:t>Cool air sinks and moves toward the equator. This is a high-pressure system.</a:t>
            </a:r>
          </a:p>
          <a:p>
            <a:r>
              <a:rPr lang="en-CA" dirty="0"/>
              <a:t>There is enough wind every day to generate around 35 times the amount of energy we need everyday.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637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79816-C53F-BED5-FCF7-EACC91DE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Wind?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6CE169-3BDA-FCCF-43A1-2979582D9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E38E2-6840-5BF8-514B-9DAF980E2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4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6142A8-BFD9-EE91-F699-F330A5E81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Online Media 5" title="What is Wind?">
            <a:hlinkClick r:id="" action="ppaction://media"/>
            <a:extLst>
              <a:ext uri="{FF2B5EF4-FFF2-40B4-BE49-F238E27FC236}">
                <a16:creationId xmlns:a16="http://schemas.microsoft.com/office/drawing/2014/main" id="{8D063028-2997-35FA-5A62-406A6D72EB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95172" y="3281967"/>
            <a:ext cx="15300632" cy="864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8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DA84-063A-413E-8281-71B8430B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Where can we get wind Energy?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701C07-97FB-49F3-A700-83EFF10E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E0F45-C26D-496F-9B5A-3D219DB8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5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EB86-0D01-4E1A-B466-22433C3653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Power can be generated from individual wind mills.</a:t>
            </a:r>
          </a:p>
          <a:p>
            <a:r>
              <a:rPr lang="en-CA" dirty="0"/>
              <a:t>Most of our wind energy comes from large scale wind farms.</a:t>
            </a:r>
          </a:p>
          <a:p>
            <a:r>
              <a:rPr lang="en-CA" dirty="0"/>
              <a:t>Wind farms are where multiple very large wind turbines are placed in one area to generate lots of power.</a:t>
            </a:r>
          </a:p>
        </p:txBody>
      </p:sp>
      <p:pic>
        <p:nvPicPr>
          <p:cNvPr id="8" name="Picture Placeholder 7" descr="A wind turbine with clouds in the sky&#10;&#10;Description automatically generated">
            <a:extLst>
              <a:ext uri="{FF2B5EF4-FFF2-40B4-BE49-F238E27FC236}">
                <a16:creationId xmlns:a16="http://schemas.microsoft.com/office/drawing/2014/main" id="{9B937FAF-7B04-6A0B-5268-8AB8458DBDF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r="12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364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86BB-105C-4EF1-8EE1-516CE7C0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Where Is Best for Wind Energy?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DA372-E032-4E35-BBC7-DD29FB829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C51BB-E4D0-4C47-B6FF-2DE176F4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6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75D238-2283-42D0-A25E-EF8B3BF8B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The placement of wind farms is strategic.</a:t>
            </a:r>
          </a:p>
          <a:p>
            <a:pPr lvl="1"/>
            <a:r>
              <a:rPr lang="en-CA" dirty="0"/>
              <a:t>Built at the top of smooth hills</a:t>
            </a:r>
          </a:p>
          <a:p>
            <a:pPr lvl="1"/>
            <a:r>
              <a:rPr lang="en-CA" dirty="0"/>
              <a:t>Open plains</a:t>
            </a:r>
          </a:p>
          <a:p>
            <a:pPr lvl="1"/>
            <a:r>
              <a:rPr lang="en-CA" dirty="0"/>
              <a:t>Water</a:t>
            </a:r>
          </a:p>
          <a:p>
            <a:pPr lvl="1"/>
            <a:r>
              <a:rPr lang="en-CA" dirty="0"/>
              <a:t>Valleys</a:t>
            </a:r>
          </a:p>
          <a:p>
            <a:pPr lvl="1"/>
            <a:r>
              <a:rPr lang="en-CA" dirty="0"/>
              <a:t>Higher elevations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7F520A8-07E3-E736-566B-06B7115E820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983" r="298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6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86BB-105C-4EF1-8EE1-516CE7C0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Does Wind Energy Work?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DA372-E032-4E35-BBC7-DD29FB829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C51BB-E4D0-4C47-B6FF-2DE176F4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7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75D238-2283-42D0-A25E-EF8B3BF8B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Wind energy is turned into electricity by using wind turbines.</a:t>
            </a:r>
          </a:p>
          <a:p>
            <a:r>
              <a:rPr lang="en-CA" dirty="0"/>
              <a:t>The kinetic energy of the wind is transformed to  rotational energy of the turbine which is in turn transformed into electrical energy.</a:t>
            </a:r>
          </a:p>
          <a:p>
            <a:r>
              <a:rPr lang="en-CA" dirty="0"/>
              <a:t>One large turbine can produce enough power for 750 homes.</a:t>
            </a:r>
          </a:p>
        </p:txBody>
      </p:sp>
      <p:pic>
        <p:nvPicPr>
          <p:cNvPr id="9" name="Online Media 8" title="How do wind turbines work? - Rebecca J. Barthelmie and Sara C. Pryor">
            <a:hlinkClick r:id="" action="ppaction://media"/>
            <a:extLst>
              <a:ext uri="{FF2B5EF4-FFF2-40B4-BE49-F238E27FC236}">
                <a16:creationId xmlns:a16="http://schemas.microsoft.com/office/drawing/2014/main" id="{6F4B9916-68E2-309E-2F23-94C8B6E49F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3154680"/>
            <a:ext cx="11406399" cy="64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5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9A73-8786-E2E1-7BE1-CCE796143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Wind Turbine constraints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79BC1-0D65-2534-97EE-2F4D27F9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CC82D-0761-D408-4D55-A893BE21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8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F079A-BEB9-B90F-BE52-514E9580B7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Wind turbine require a minimum height and speed to work well.</a:t>
            </a:r>
          </a:p>
          <a:p>
            <a:r>
              <a:rPr lang="en-CA" dirty="0"/>
              <a:t>Speed:</a:t>
            </a:r>
          </a:p>
          <a:p>
            <a:pPr lvl="1"/>
            <a:r>
              <a:rPr lang="en-CA" dirty="0"/>
              <a:t>Minimum speed is 12-14 km/h</a:t>
            </a:r>
          </a:p>
          <a:p>
            <a:pPr lvl="1"/>
            <a:r>
              <a:rPr lang="en-CA" dirty="0"/>
              <a:t>50-60 km/h are optimal</a:t>
            </a:r>
          </a:p>
          <a:p>
            <a:pPr lvl="1"/>
            <a:r>
              <a:rPr lang="en-CA" dirty="0"/>
              <a:t>Usually cannot exceed 90 km/h</a:t>
            </a:r>
          </a:p>
          <a:p>
            <a:r>
              <a:rPr lang="en-CA" dirty="0"/>
              <a:t>Height:</a:t>
            </a:r>
          </a:p>
          <a:p>
            <a:pPr lvl="1"/>
            <a:r>
              <a:rPr lang="en-CA" dirty="0"/>
              <a:t>30 m – 275 m</a:t>
            </a:r>
          </a:p>
          <a:p>
            <a:endParaRPr lang="en-US" dirty="0"/>
          </a:p>
        </p:txBody>
      </p:sp>
      <p:pic>
        <p:nvPicPr>
          <p:cNvPr id="10" name="Picture Placeholder 9" descr="A close-up of a wind turbine&#10;&#10;Description automatically generated">
            <a:extLst>
              <a:ext uri="{FF2B5EF4-FFF2-40B4-BE49-F238E27FC236}">
                <a16:creationId xmlns:a16="http://schemas.microsoft.com/office/drawing/2014/main" id="{C1C69FFD-C3F2-32F0-82FA-C06BFA33D8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4" r="134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7843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2117D-16EE-6AC5-76CC-D4B98D186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are The Benefits of WIND Power?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E53E8-F060-B0FD-B276-186159D6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Wind Turbine Challenge  |  Centre of Excellence for Energy  |  Partners in NB Education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1B6F2-E08C-EAEF-FB08-8188A149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D2DCC53-359D-4AC0-B579-A2E51425B465}" type="slidenum">
              <a:rPr lang="en-CA" smtClean="0"/>
              <a:pPr algn="l"/>
              <a:t>9</a:t>
            </a:fld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C192F-FCE1-E43D-2BBC-E8717C089D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C16E27-92A8-1F2A-2BD9-7FD127BC0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027537"/>
              </p:ext>
            </p:extLst>
          </p:nvPr>
        </p:nvGraphicFramePr>
        <p:xfrm>
          <a:off x="1142999" y="3727704"/>
          <a:ext cx="16002000" cy="8421377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000500">
                  <a:extLst>
                    <a:ext uri="{9D8B030D-6E8A-4147-A177-3AD203B41FA5}">
                      <a16:colId xmlns:a16="http://schemas.microsoft.com/office/drawing/2014/main" val="187752109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394696289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1260359780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1814531475"/>
                    </a:ext>
                  </a:extLst>
                </a:gridCol>
              </a:tblGrid>
              <a:tr h="1624337">
                <a:tc>
                  <a:txBody>
                    <a:bodyPr/>
                    <a:lstStyle/>
                    <a:p>
                      <a:pPr algn="ctr"/>
                      <a:r>
                        <a:rPr lang="en-CA" sz="40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Environment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Infinite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Cost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Jobs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800342"/>
                  </a:ext>
                </a:extLst>
              </a:tr>
              <a:tr h="6574783">
                <a:tc>
                  <a:txBody>
                    <a:bodyPr/>
                    <a:lstStyle/>
                    <a:p>
                      <a:pPr algn="ctr"/>
                      <a:r>
                        <a:rPr lang="en-CA" sz="4000" b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Wind energy does not produce any toxic by-products, it does not use other resources  for cooling (like  nuclear energy) or damage the environment.</a:t>
                      </a:r>
                      <a:endParaRPr lang="en-US" sz="4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b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Wind is a renewable resource. There is no limit to the amount of wind that can be used to create energy.</a:t>
                      </a:r>
                      <a:endParaRPr lang="en-US" sz="4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b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Wind can be one of the lowest-priced energy sources available. Some projects source it at only 2-4 cents per kWh.</a:t>
                      </a:r>
                      <a:endParaRPr lang="en-US" sz="4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000" b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The wind energy industry is very fast growing and employment in the sector is increasingly rapidly.</a:t>
                      </a:r>
                      <a:endParaRPr lang="en-US" sz="4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41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50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605135b-eb71-4ae3-ad38-b479baa4584a" xsi:nil="true"/>
    <lcf76f155ced4ddcb4097134ff3c332f xmlns="0c2d4777-5e7e-4e34-b250-7b54e94331c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0BFE479C6DD4458D9A7B35B6F4B21E" ma:contentTypeVersion="15" ma:contentTypeDescription="Create a new document." ma:contentTypeScope="" ma:versionID="32ec225c060c3a388f06746bcb3cdbc6">
  <xsd:schema xmlns:xsd="http://www.w3.org/2001/XMLSchema" xmlns:xs="http://www.w3.org/2001/XMLSchema" xmlns:p="http://schemas.microsoft.com/office/2006/metadata/properties" xmlns:ns2="0c2d4777-5e7e-4e34-b250-7b54e94331ca" xmlns:ns3="d605135b-eb71-4ae3-ad38-b479baa4584a" targetNamespace="http://schemas.microsoft.com/office/2006/metadata/properties" ma:root="true" ma:fieldsID="436a9119499173e922606dbecd7b5f97" ns2:_="" ns3:_="">
    <xsd:import namespace="0c2d4777-5e7e-4e34-b250-7b54e94331ca"/>
    <xsd:import namespace="d605135b-eb71-4ae3-ad38-b479baa458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2d4777-5e7e-4e34-b250-7b54e94331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95d1645-1b78-4f08-b297-5a94c230cb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5135b-eb71-4ae3-ad38-b479baa4584a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b4bdc96a-b8d8-44e7-ab20-1c5003b6b50c}" ma:internalName="TaxCatchAll" ma:showField="CatchAllData" ma:web="d605135b-eb71-4ae3-ad38-b479baa458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E422A3-B1F7-41C4-AD0E-5B1100C0D573}">
  <ds:schemaRefs>
    <ds:schemaRef ds:uri="http://schemas.microsoft.com/office/2006/metadata/properties"/>
    <ds:schemaRef ds:uri="http://schemas.microsoft.com/office/infopath/2007/PartnerControls"/>
    <ds:schemaRef ds:uri="d605135b-eb71-4ae3-ad38-b479baa4584a"/>
    <ds:schemaRef ds:uri="0c2d4777-5e7e-4e34-b250-7b54e94331ca"/>
  </ds:schemaRefs>
</ds:datastoreItem>
</file>

<file path=customXml/itemProps2.xml><?xml version="1.0" encoding="utf-8"?>
<ds:datastoreItem xmlns:ds="http://schemas.openxmlformats.org/officeDocument/2006/customXml" ds:itemID="{089658E3-44FA-4AEE-8941-4A0098C8DF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2d4777-5e7e-4e34-b250-7b54e94331ca"/>
    <ds:schemaRef ds:uri="d605135b-eb71-4ae3-ad38-b479baa458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37A2C5-9961-4E67-92FE-415B493B94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2174</TotalTime>
  <Words>1283</Words>
  <Application>Microsoft Office PowerPoint</Application>
  <PresentationFormat>Custom</PresentationFormat>
  <Paragraphs>134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Montserrat</vt:lpstr>
      <vt:lpstr>Office Theme</vt:lpstr>
      <vt:lpstr>WIND ENERGY IN  NEW BRUSNWICK</vt:lpstr>
      <vt:lpstr>PowerPoint Presentation</vt:lpstr>
      <vt:lpstr>What is Wind?</vt:lpstr>
      <vt:lpstr>What is Wind?</vt:lpstr>
      <vt:lpstr>Where can we get wind Energy?</vt:lpstr>
      <vt:lpstr>Where Is Best for Wind Energy?</vt:lpstr>
      <vt:lpstr>How Does Wind Energy Work?</vt:lpstr>
      <vt:lpstr>Wind Turbine constraints</vt:lpstr>
      <vt:lpstr>What are The Benefits of WIND Power?</vt:lpstr>
      <vt:lpstr>What are some of the disadvantages of wind energy?</vt:lpstr>
      <vt:lpstr>What is Wind?</vt:lpstr>
      <vt:lpstr>WInD Energy in New BRUNSWICK</vt:lpstr>
      <vt:lpstr>WInD Energy in New BRUNSWICK</vt:lpstr>
      <vt:lpstr>Burchill WIND PROJECT – Saint John</vt:lpstr>
      <vt:lpstr>Case Study - KENT HILLS WIND Farm </vt:lpstr>
      <vt:lpstr>Wind Turbine Challenge</vt:lpstr>
      <vt:lpstr>Sources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Nowicki, Alex  (EECD/EDPE)</dc:creator>
  <cp:lastModifiedBy>Coombs, Warren (EECD/EDPE)</cp:lastModifiedBy>
  <cp:revision>74</cp:revision>
  <dcterms:created xsi:type="dcterms:W3CDTF">2021-04-19T16:29:07Z</dcterms:created>
  <dcterms:modified xsi:type="dcterms:W3CDTF">2025-01-29T13:22:10Z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0x0101001C0BFE479C6DD4458D9A7B35B6F4B21E</vt:lpwstr>
  </property>
</Properties>
</file>