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65" r:id="rId4"/>
    <p:sldId id="278" r:id="rId5"/>
    <p:sldId id="266" r:id="rId6"/>
    <p:sldId id="281" r:id="rId7"/>
    <p:sldId id="267" r:id="rId8"/>
    <p:sldId id="279" r:id="rId9"/>
    <p:sldId id="263" r:id="rId10"/>
    <p:sldId id="268" r:id="rId11"/>
    <p:sldId id="280" r:id="rId12"/>
    <p:sldId id="269" r:id="rId13"/>
    <p:sldId id="264" r:id="rId14"/>
    <p:sldId id="270" r:id="rId15"/>
    <p:sldId id="276" r:id="rId16"/>
    <p:sldId id="271" r:id="rId17"/>
    <p:sldId id="261" r:id="rId18"/>
    <p:sldId id="272" r:id="rId19"/>
    <p:sldId id="277" r:id="rId20"/>
    <p:sldId id="273" r:id="rId21"/>
    <p:sldId id="282" r:id="rId22"/>
    <p:sldId id="274" r:id="rId23"/>
    <p:sldId id="284" r:id="rId24"/>
    <p:sldId id="275" r:id="rId25"/>
    <p:sldId id="283" r:id="rId26"/>
    <p:sldId id="287" r:id="rId27"/>
    <p:sldId id="288"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5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10/15/2019</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10/15/2019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10/15/2019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10/15/2019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10/15/2019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10/15/2019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10/15/2019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10/15/2019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10/15/2019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10/15/2019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10/15/2019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10/15/2019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10/15/2019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10/15/2019</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sportsnet.ca/hockey/nhl/blues-goaltender-jordan-binnington-addresses-controversial-tweet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Workplace Etiquette </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64898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tips to enhance workplace civility</a:t>
            </a:r>
          </a:p>
        </p:txBody>
      </p:sp>
      <p:sp>
        <p:nvSpPr>
          <p:cNvPr id="3" name="Content Placeholder 2"/>
          <p:cNvSpPr>
            <a:spLocks noGrp="1"/>
          </p:cNvSpPr>
          <p:nvPr>
            <p:ph sz="quarter" idx="13"/>
          </p:nvPr>
        </p:nvSpPr>
        <p:spPr/>
        <p:txBody>
          <a:bodyPr>
            <a:normAutofit fontScale="85000" lnSpcReduction="20000"/>
          </a:bodyPr>
          <a:lstStyle/>
          <a:p>
            <a:pPr marL="457200" indent="-457200">
              <a:buAutoNum type="arabicPeriod" startAt="3"/>
            </a:pPr>
            <a:endParaRPr lang="en-US" sz="2800" dirty="0"/>
          </a:p>
          <a:p>
            <a:pPr marL="457200" indent="-457200">
              <a:buAutoNum type="arabicPeriod" startAt="3"/>
            </a:pPr>
            <a:r>
              <a:rPr lang="en-US" sz="2800" dirty="0"/>
              <a:t>Address people correctly and  with courtesy</a:t>
            </a:r>
          </a:p>
          <a:p>
            <a:pPr lvl="1"/>
            <a:r>
              <a:rPr lang="en-US" sz="2400" dirty="0"/>
              <a:t>Always shake hands ….with a firm grasp</a:t>
            </a:r>
          </a:p>
          <a:p>
            <a:pPr lvl="1"/>
            <a:r>
              <a:rPr lang="en-US" sz="2400" dirty="0"/>
              <a:t>Stand when being introduced</a:t>
            </a:r>
          </a:p>
          <a:p>
            <a:pPr lvl="1"/>
            <a:r>
              <a:rPr lang="en-US" sz="2400" dirty="0"/>
              <a:t>Say hello and goodbye,</a:t>
            </a:r>
          </a:p>
          <a:p>
            <a:pPr lvl="1"/>
            <a:r>
              <a:rPr lang="en-US" sz="2400" dirty="0"/>
              <a:t>Eye contact when speaking with someone</a:t>
            </a:r>
          </a:p>
          <a:p>
            <a:pPr lvl="1"/>
            <a:r>
              <a:rPr lang="en-US" sz="2400" dirty="0"/>
              <a:t>Use Mr., Mrs.,  and Ms. When appropriate</a:t>
            </a:r>
          </a:p>
          <a:p>
            <a:pPr lvl="1"/>
            <a:r>
              <a:rPr lang="en-US" sz="2400" dirty="0"/>
              <a:t>Avoid “dear”, “honey”,  and nicknames</a:t>
            </a:r>
          </a:p>
          <a:p>
            <a:pPr lvl="1"/>
            <a:endParaRPr lang="en-US" sz="2400" dirty="0"/>
          </a:p>
          <a:p>
            <a:pPr marL="457200" indent="-457200">
              <a:buAutoNum type="arabicPeriod" startAt="3"/>
            </a:pPr>
            <a:endParaRPr lang="en-US" dirty="0"/>
          </a:p>
          <a:p>
            <a:pPr marL="0" indent="0">
              <a:buNone/>
            </a:pPr>
            <a:endParaRPr lang="en-US" dirty="0"/>
          </a:p>
        </p:txBody>
      </p:sp>
    </p:spTree>
    <p:extLst>
      <p:ext uri="{BB962C8B-B14F-4D97-AF65-F5344CB8AC3E}">
        <p14:creationId xmlns:p14="http://schemas.microsoft.com/office/powerpoint/2010/main" val="1142988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568389" y="443754"/>
            <a:ext cx="4504764" cy="4464984"/>
          </a:xfrm>
        </p:spPr>
      </p:pic>
    </p:spTree>
    <p:extLst>
      <p:ext uri="{BB962C8B-B14F-4D97-AF65-F5344CB8AC3E}">
        <p14:creationId xmlns:p14="http://schemas.microsoft.com/office/powerpoint/2010/main" val="3753394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tips to enhance workplace civility</a:t>
            </a:r>
          </a:p>
        </p:txBody>
      </p:sp>
      <p:sp>
        <p:nvSpPr>
          <p:cNvPr id="3" name="Content Placeholder 2"/>
          <p:cNvSpPr>
            <a:spLocks noGrp="1"/>
          </p:cNvSpPr>
          <p:nvPr>
            <p:ph sz="quarter" idx="13"/>
          </p:nvPr>
        </p:nvSpPr>
        <p:spPr/>
        <p:txBody>
          <a:bodyPr/>
          <a:lstStyle/>
          <a:p>
            <a:pPr marL="457200" indent="-457200">
              <a:buAutoNum type="arabicPeriod" startAt="4"/>
            </a:pPr>
            <a:endParaRPr lang="en-US" sz="2800" dirty="0"/>
          </a:p>
          <a:p>
            <a:pPr marL="457200" indent="-457200">
              <a:buAutoNum type="arabicPeriod" startAt="4"/>
            </a:pPr>
            <a:r>
              <a:rPr lang="en-US" sz="2800" dirty="0"/>
              <a:t>Think before you speak</a:t>
            </a:r>
          </a:p>
          <a:p>
            <a:pPr lvl="1"/>
            <a:r>
              <a:rPr lang="en-US" sz="2400" dirty="0" err="1"/>
              <a:t>Humour</a:t>
            </a:r>
            <a:r>
              <a:rPr lang="en-US" sz="2400" dirty="0"/>
              <a:t> contributes to a healthy workplace….ensure it is respectful and welcome by all</a:t>
            </a:r>
          </a:p>
          <a:p>
            <a:pPr lvl="1"/>
            <a:r>
              <a:rPr lang="en-US" sz="2400" dirty="0"/>
              <a:t>Be sure to be taken seriously</a:t>
            </a:r>
          </a:p>
          <a:p>
            <a:pPr lvl="1"/>
            <a:r>
              <a:rPr lang="en-US" sz="2400" dirty="0"/>
              <a:t>Be cautious about how much you share of personal life</a:t>
            </a:r>
          </a:p>
          <a:p>
            <a:pPr lvl="1"/>
            <a:endParaRPr lang="en-US" dirty="0"/>
          </a:p>
          <a:p>
            <a:pPr marL="0" indent="0">
              <a:buNone/>
            </a:pPr>
            <a:endParaRPr lang="en-US" dirty="0"/>
          </a:p>
          <a:p>
            <a:endParaRPr lang="en-US" dirty="0"/>
          </a:p>
        </p:txBody>
      </p:sp>
    </p:spTree>
    <p:extLst>
      <p:ext uri="{BB962C8B-B14F-4D97-AF65-F5344CB8AC3E}">
        <p14:creationId xmlns:p14="http://schemas.microsoft.com/office/powerpoint/2010/main" val="3666471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133165" y="1021976"/>
            <a:ext cx="5325035" cy="4353299"/>
          </a:xfrm>
        </p:spPr>
      </p:pic>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1987471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tips to enhance workplace civility</a:t>
            </a:r>
          </a:p>
        </p:txBody>
      </p:sp>
      <p:sp>
        <p:nvSpPr>
          <p:cNvPr id="3" name="Content Placeholder 2"/>
          <p:cNvSpPr>
            <a:spLocks noGrp="1"/>
          </p:cNvSpPr>
          <p:nvPr>
            <p:ph sz="quarter" idx="13"/>
          </p:nvPr>
        </p:nvSpPr>
        <p:spPr/>
        <p:txBody>
          <a:bodyPr/>
          <a:lstStyle/>
          <a:p>
            <a:pPr marL="457200" indent="-457200">
              <a:buAutoNum type="arabicPeriod" startAt="5"/>
            </a:pPr>
            <a:r>
              <a:rPr lang="en-US" sz="2800" dirty="0"/>
              <a:t>Take care of yourself</a:t>
            </a:r>
          </a:p>
          <a:p>
            <a:pPr lvl="1"/>
            <a:r>
              <a:rPr lang="en-US" sz="2400" dirty="0"/>
              <a:t>Adhere to company dress codes</a:t>
            </a:r>
          </a:p>
          <a:p>
            <a:pPr lvl="1"/>
            <a:r>
              <a:rPr lang="en-US" sz="2400" dirty="0"/>
              <a:t>Attend to personal hygiene ….clean body and clean clothes</a:t>
            </a:r>
          </a:p>
          <a:p>
            <a:pPr lvl="1"/>
            <a:r>
              <a:rPr lang="en-US" sz="2400" dirty="0"/>
              <a:t>Seek help for personal issues</a:t>
            </a:r>
          </a:p>
          <a:p>
            <a:pPr lvl="1"/>
            <a:r>
              <a:rPr lang="en-US" sz="2400" dirty="0"/>
              <a:t>Being stressed and busy is not an excuse for poor workplace manners</a:t>
            </a:r>
          </a:p>
        </p:txBody>
      </p:sp>
    </p:spTree>
    <p:extLst>
      <p:ext uri="{BB962C8B-B14F-4D97-AF65-F5344CB8AC3E}">
        <p14:creationId xmlns:p14="http://schemas.microsoft.com/office/powerpoint/2010/main" val="1626612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818965" y="685800"/>
            <a:ext cx="3899647" cy="4689475"/>
          </a:xfrm>
        </p:spPr>
      </p:pic>
    </p:spTree>
    <p:extLst>
      <p:ext uri="{BB962C8B-B14F-4D97-AF65-F5344CB8AC3E}">
        <p14:creationId xmlns:p14="http://schemas.microsoft.com/office/powerpoint/2010/main" val="2401277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tips to enhance workplace civility</a:t>
            </a:r>
          </a:p>
        </p:txBody>
      </p:sp>
      <p:sp>
        <p:nvSpPr>
          <p:cNvPr id="3" name="Content Placeholder 2"/>
          <p:cNvSpPr>
            <a:spLocks noGrp="1"/>
          </p:cNvSpPr>
          <p:nvPr>
            <p:ph sz="quarter" idx="13"/>
          </p:nvPr>
        </p:nvSpPr>
        <p:spPr/>
        <p:txBody>
          <a:bodyPr>
            <a:normAutofit/>
          </a:bodyPr>
          <a:lstStyle/>
          <a:p>
            <a:pPr marL="457200" indent="-457200">
              <a:buAutoNum type="arabicPeriod" startAt="6"/>
            </a:pPr>
            <a:r>
              <a:rPr lang="en-US" sz="2800" dirty="0"/>
              <a:t>Don’t react…respond</a:t>
            </a:r>
          </a:p>
          <a:p>
            <a:pPr lvl="1"/>
            <a:r>
              <a:rPr lang="en-US" sz="2400" dirty="0"/>
              <a:t>Understand your own triggers …is the behavior intended to offend? Take a minute before responding to examine your feelings</a:t>
            </a:r>
          </a:p>
          <a:p>
            <a:pPr lvl="1"/>
            <a:r>
              <a:rPr lang="en-US" sz="2400" dirty="0"/>
              <a:t>Respond appropriately ……Avoid passive –aggressive </a:t>
            </a:r>
            <a:r>
              <a:rPr lang="en-US" sz="2400" dirty="0" err="1"/>
              <a:t>behaviours</a:t>
            </a:r>
            <a:endParaRPr lang="en-US" sz="2400" dirty="0"/>
          </a:p>
          <a:p>
            <a:pPr lvl="1"/>
            <a:r>
              <a:rPr lang="en-US" sz="2400" dirty="0"/>
              <a:t>Develop Assertive behavior….”I” statements to clearly express your feelings</a:t>
            </a:r>
          </a:p>
        </p:txBody>
      </p:sp>
    </p:spTree>
    <p:extLst>
      <p:ext uri="{BB962C8B-B14F-4D97-AF65-F5344CB8AC3E}">
        <p14:creationId xmlns:p14="http://schemas.microsoft.com/office/powerpoint/2010/main" val="2768590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084294" y="685800"/>
            <a:ext cx="7772400" cy="4689475"/>
          </a:xfrm>
        </p:spPr>
      </p:pic>
    </p:spTree>
    <p:extLst>
      <p:ext uri="{BB962C8B-B14F-4D97-AF65-F5344CB8AC3E}">
        <p14:creationId xmlns:p14="http://schemas.microsoft.com/office/powerpoint/2010/main" val="1484647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tips to enhance workplace civility</a:t>
            </a:r>
          </a:p>
        </p:txBody>
      </p:sp>
      <p:sp>
        <p:nvSpPr>
          <p:cNvPr id="3" name="Content Placeholder 2"/>
          <p:cNvSpPr>
            <a:spLocks noGrp="1"/>
          </p:cNvSpPr>
          <p:nvPr>
            <p:ph sz="quarter" idx="13"/>
          </p:nvPr>
        </p:nvSpPr>
        <p:spPr/>
        <p:txBody>
          <a:bodyPr/>
          <a:lstStyle/>
          <a:p>
            <a:pPr marL="457200" indent="-457200">
              <a:buAutoNum type="arabicPeriod" startAt="7"/>
            </a:pPr>
            <a:r>
              <a:rPr lang="en-US" sz="2800" dirty="0"/>
              <a:t>Use email and Social media responsibly</a:t>
            </a:r>
          </a:p>
          <a:p>
            <a:pPr lvl="1"/>
            <a:r>
              <a:rPr lang="en-US" sz="2400" dirty="0"/>
              <a:t>Follow company Guidelines (email and internet use)</a:t>
            </a:r>
          </a:p>
          <a:p>
            <a:pPr lvl="1"/>
            <a:r>
              <a:rPr lang="en-US" sz="2400" dirty="0"/>
              <a:t>CONDUCT SENSITIVE EXCHANGES FACE TO FACE</a:t>
            </a:r>
          </a:p>
          <a:p>
            <a:pPr lvl="1"/>
            <a:r>
              <a:rPr lang="en-US" sz="2400" dirty="0"/>
              <a:t>Avoid Social media at work and sharing work related events on Social Media…. Unless part of the job</a:t>
            </a:r>
          </a:p>
          <a:p>
            <a:pPr lvl="1"/>
            <a:r>
              <a:rPr lang="en-US" sz="2400" dirty="0"/>
              <a:t>“Beware of what you share”</a:t>
            </a:r>
          </a:p>
          <a:p>
            <a:pPr marL="0" indent="0">
              <a:buNone/>
            </a:pPr>
            <a:endParaRPr lang="en-US" dirty="0"/>
          </a:p>
        </p:txBody>
      </p:sp>
    </p:spTree>
    <p:extLst>
      <p:ext uri="{BB962C8B-B14F-4D97-AF65-F5344CB8AC3E}">
        <p14:creationId xmlns:p14="http://schemas.microsoft.com/office/powerpoint/2010/main" val="419281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267635" y="685800"/>
            <a:ext cx="5405717" cy="4433887"/>
          </a:xfrm>
        </p:spPr>
      </p:pic>
    </p:spTree>
    <p:extLst>
      <p:ext uri="{BB962C8B-B14F-4D97-AF65-F5344CB8AC3E}">
        <p14:creationId xmlns:p14="http://schemas.microsoft.com/office/powerpoint/2010/main" val="1435564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Workplace Civility</a:t>
            </a:r>
          </a:p>
        </p:txBody>
      </p:sp>
      <p:pic>
        <p:nvPicPr>
          <p:cNvPr id="6"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168588" y="1837766"/>
            <a:ext cx="3186953" cy="3537510"/>
          </a:xfrm>
          <a:prstGeom prst="rect">
            <a:avLst/>
          </a:prstGeom>
        </p:spPr>
      </p:pic>
    </p:spTree>
    <p:extLst>
      <p:ext uri="{BB962C8B-B14F-4D97-AF65-F5344CB8AC3E}">
        <p14:creationId xmlns:p14="http://schemas.microsoft.com/office/powerpoint/2010/main" val="4267109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tips to enhance workplace civility</a:t>
            </a:r>
          </a:p>
        </p:txBody>
      </p:sp>
      <p:sp>
        <p:nvSpPr>
          <p:cNvPr id="3" name="Content Placeholder 2"/>
          <p:cNvSpPr>
            <a:spLocks noGrp="1"/>
          </p:cNvSpPr>
          <p:nvPr>
            <p:ph sz="quarter" idx="13"/>
          </p:nvPr>
        </p:nvSpPr>
        <p:spPr/>
        <p:txBody>
          <a:bodyPr/>
          <a:lstStyle/>
          <a:p>
            <a:pPr marL="457200" indent="-457200">
              <a:buAutoNum type="arabicPeriod" startAt="8"/>
            </a:pPr>
            <a:r>
              <a:rPr lang="en-US" sz="2800" dirty="0"/>
              <a:t>Be inclusive</a:t>
            </a:r>
          </a:p>
          <a:p>
            <a:pPr lvl="1"/>
            <a:r>
              <a:rPr lang="en-US" sz="2400" dirty="0"/>
              <a:t>Respect diversity</a:t>
            </a:r>
          </a:p>
          <a:p>
            <a:pPr lvl="1"/>
            <a:r>
              <a:rPr lang="en-US" sz="2400" dirty="0"/>
              <a:t>Include co-workers in conversations, lunches, get-togethers</a:t>
            </a:r>
          </a:p>
          <a:p>
            <a:pPr lvl="1"/>
            <a:r>
              <a:rPr lang="en-US" sz="2400" dirty="0"/>
              <a:t>Follow the “Kindergarten rules of sharing” </a:t>
            </a:r>
          </a:p>
        </p:txBody>
      </p:sp>
    </p:spTree>
    <p:extLst>
      <p:ext uri="{BB962C8B-B14F-4D97-AF65-F5344CB8AC3E}">
        <p14:creationId xmlns:p14="http://schemas.microsoft.com/office/powerpoint/2010/main" val="69170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119718" y="806824"/>
            <a:ext cx="5163670" cy="4341438"/>
          </a:xfrm>
        </p:spPr>
      </p:pic>
    </p:spTree>
    <p:extLst>
      <p:ext uri="{BB962C8B-B14F-4D97-AF65-F5344CB8AC3E}">
        <p14:creationId xmlns:p14="http://schemas.microsoft.com/office/powerpoint/2010/main" val="3411880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tips to enhance workplace civility</a:t>
            </a:r>
          </a:p>
        </p:txBody>
      </p:sp>
      <p:sp>
        <p:nvSpPr>
          <p:cNvPr id="3" name="Content Placeholder 2"/>
          <p:cNvSpPr>
            <a:spLocks noGrp="1"/>
          </p:cNvSpPr>
          <p:nvPr>
            <p:ph sz="quarter" idx="13"/>
          </p:nvPr>
        </p:nvSpPr>
        <p:spPr/>
        <p:txBody>
          <a:bodyPr/>
          <a:lstStyle/>
          <a:p>
            <a:pPr marL="457200" indent="-457200">
              <a:buAutoNum type="arabicPeriod" startAt="9"/>
            </a:pPr>
            <a:r>
              <a:rPr lang="en-US" sz="2800" dirty="0"/>
              <a:t>Give credit</a:t>
            </a:r>
          </a:p>
          <a:p>
            <a:pPr lvl="1"/>
            <a:r>
              <a:rPr lang="en-US" sz="2400" dirty="0"/>
              <a:t>Be generous with genuine praise for co-workers’ accomplishments</a:t>
            </a:r>
          </a:p>
          <a:p>
            <a:pPr lvl="1"/>
            <a:r>
              <a:rPr lang="en-US" sz="2400" dirty="0"/>
              <a:t>Let your own work speak for itself</a:t>
            </a:r>
          </a:p>
          <a:p>
            <a:pPr lvl="1"/>
            <a:endParaRPr lang="en-US" dirty="0"/>
          </a:p>
          <a:p>
            <a:pPr lvl="1"/>
            <a:endParaRPr lang="en-US" dirty="0"/>
          </a:p>
        </p:txBody>
      </p:sp>
    </p:spTree>
    <p:extLst>
      <p:ext uri="{BB962C8B-B14F-4D97-AF65-F5344CB8AC3E}">
        <p14:creationId xmlns:p14="http://schemas.microsoft.com/office/powerpoint/2010/main" val="1352575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677552" y="2063750"/>
            <a:ext cx="4411445" cy="3311525"/>
          </a:xfrm>
        </p:spPr>
      </p:pic>
    </p:spTree>
    <p:extLst>
      <p:ext uri="{BB962C8B-B14F-4D97-AF65-F5344CB8AC3E}">
        <p14:creationId xmlns:p14="http://schemas.microsoft.com/office/powerpoint/2010/main" val="1576832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tips to enhance workplace civility</a:t>
            </a:r>
          </a:p>
        </p:txBody>
      </p:sp>
      <p:sp>
        <p:nvSpPr>
          <p:cNvPr id="3" name="Content Placeholder 2"/>
          <p:cNvSpPr>
            <a:spLocks noGrp="1"/>
          </p:cNvSpPr>
          <p:nvPr>
            <p:ph sz="quarter" idx="13"/>
          </p:nvPr>
        </p:nvSpPr>
        <p:spPr/>
        <p:txBody>
          <a:bodyPr/>
          <a:lstStyle/>
          <a:p>
            <a:pPr marL="457200" indent="-457200">
              <a:buAutoNum type="arabicPeriod" startAt="10"/>
            </a:pPr>
            <a:r>
              <a:rPr lang="en-US" dirty="0"/>
              <a:t>  </a:t>
            </a:r>
            <a:r>
              <a:rPr lang="en-US" sz="2800" dirty="0"/>
              <a:t>Be a positive Influence</a:t>
            </a:r>
          </a:p>
          <a:p>
            <a:pPr lvl="1"/>
            <a:r>
              <a:rPr lang="en-US" sz="2400" dirty="0"/>
              <a:t>Address situations when they arise…gossip, inappropriate joking, </a:t>
            </a:r>
            <a:r>
              <a:rPr lang="en-US" sz="2400" dirty="0" err="1"/>
              <a:t>etc</a:t>
            </a:r>
            <a:endParaRPr lang="en-US" sz="2400" dirty="0"/>
          </a:p>
          <a:p>
            <a:pPr lvl="1"/>
            <a:r>
              <a:rPr lang="en-US" sz="2400" dirty="0"/>
              <a:t>Get involved (volunteer opportunities, social committee, etc.)</a:t>
            </a:r>
          </a:p>
        </p:txBody>
      </p:sp>
    </p:spTree>
    <p:extLst>
      <p:ext uri="{BB962C8B-B14F-4D97-AF65-F5344CB8AC3E}">
        <p14:creationId xmlns:p14="http://schemas.microsoft.com/office/powerpoint/2010/main" val="1686885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r>
              <a:rPr lang="en-US" sz="2800" dirty="0"/>
              <a:t>“people forget that they are not only hired to do a good job at their assigned tasks, but to be a positive influence on the team they work with ….this is also an important part of what they are being paid to do.”</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878387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10.1  Social Media </a:t>
            </a:r>
          </a:p>
        </p:txBody>
      </p:sp>
      <p:sp>
        <p:nvSpPr>
          <p:cNvPr id="4" name="Content Placeholder 3"/>
          <p:cNvSpPr>
            <a:spLocks noGrp="1"/>
          </p:cNvSpPr>
          <p:nvPr>
            <p:ph sz="quarter" idx="13"/>
          </p:nvPr>
        </p:nvSpPr>
        <p:spPr>
          <a:xfrm>
            <a:off x="685800" y="1837766"/>
            <a:ext cx="10394707" cy="3536820"/>
          </a:xfrm>
        </p:spPr>
        <p:txBody>
          <a:bodyPr/>
          <a:lstStyle/>
          <a:p>
            <a:r>
              <a:rPr lang="en-US" dirty="0"/>
              <a:t>Keep life and work separate,…..Ask before tagging, </a:t>
            </a:r>
          </a:p>
          <a:p>
            <a:r>
              <a:rPr lang="en-US" dirty="0"/>
              <a:t>keep it clean,…..use </a:t>
            </a:r>
            <a:r>
              <a:rPr lang="en-US" dirty="0" err="1"/>
              <a:t>humour</a:t>
            </a:r>
            <a:r>
              <a:rPr lang="en-US" dirty="0"/>
              <a:t> appropriately</a:t>
            </a:r>
          </a:p>
          <a:p>
            <a:r>
              <a:rPr lang="en-US" dirty="0"/>
              <a:t>Avoid aggressive online debate or offensive posts</a:t>
            </a:r>
          </a:p>
          <a:p>
            <a:pPr marL="0" indent="0">
              <a:buNone/>
            </a:pPr>
            <a:r>
              <a:rPr lang="en-US" i="1" dirty="0"/>
              <a:t>Build a legacy for the future….your  online presence should inspire pride , not regret</a:t>
            </a:r>
          </a:p>
          <a:p>
            <a:pPr marL="0" indent="0">
              <a:buNone/>
            </a:pPr>
            <a:r>
              <a:rPr lang="en-US" sz="1100" dirty="0">
                <a:hlinkClick r:id="rId2"/>
              </a:rPr>
              <a:t>https://www.sportsnet.ca/hockey/nhl/blues-goaltender-jordan-binnington-addresses-controversial-tweets/</a:t>
            </a:r>
            <a:endParaRPr lang="en-US" sz="1100" dirty="0"/>
          </a:p>
          <a:p>
            <a:pPr marL="0" indent="0">
              <a:buNone/>
            </a:pPr>
            <a:endParaRPr lang="en-US" sz="1100" i="1" dirty="0"/>
          </a:p>
          <a:p>
            <a:pPr marL="0" indent="0">
              <a:buNone/>
            </a:pPr>
            <a:endParaRPr lang="en-US" dirty="0"/>
          </a:p>
        </p:txBody>
      </p:sp>
    </p:spTree>
    <p:extLst>
      <p:ext uri="{BB962C8B-B14F-4D97-AF65-F5344CB8AC3E}">
        <p14:creationId xmlns:p14="http://schemas.microsoft.com/office/powerpoint/2010/main" val="4087174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1" y="685801"/>
            <a:ext cx="10396882" cy="228600"/>
          </a:xfrm>
        </p:spPr>
        <p:txBody>
          <a:bodyPr>
            <a:normAutofit fontScale="90000"/>
          </a:bodyPr>
          <a:lstStyle/>
          <a:p>
            <a:endParaRPr lang="en-US" dirty="0"/>
          </a:p>
        </p:txBody>
      </p:sp>
      <p:sp>
        <p:nvSpPr>
          <p:cNvPr id="5" name="Content Placeholder 4"/>
          <p:cNvSpPr>
            <a:spLocks noGrp="1"/>
          </p:cNvSpPr>
          <p:nvPr>
            <p:ph sz="quarter" idx="13"/>
          </p:nvPr>
        </p:nvSpPr>
        <p:spPr>
          <a:xfrm>
            <a:off x="685800" y="1084218"/>
            <a:ext cx="10394707" cy="4290368"/>
          </a:xfrm>
        </p:spPr>
        <p:txBody>
          <a:bodyPr/>
          <a:lstStyle/>
          <a:p>
            <a:pPr marL="0" indent="0">
              <a:buNone/>
            </a:pPr>
            <a:r>
              <a:rPr lang="en-US" b="1" dirty="0"/>
              <a:t>Blues goaltender Jordan </a:t>
            </a:r>
            <a:r>
              <a:rPr lang="en-US" b="1" dirty="0" err="1"/>
              <a:t>Binnington</a:t>
            </a:r>
            <a:r>
              <a:rPr lang="en-US" b="1" dirty="0"/>
              <a:t> addresses controversial tweets</a:t>
            </a:r>
            <a:endParaRPr lang="en-US" dirty="0"/>
          </a:p>
        </p:txBody>
      </p:sp>
    </p:spTree>
    <p:extLst>
      <p:ext uri="{BB962C8B-B14F-4D97-AF65-F5344CB8AC3E}">
        <p14:creationId xmlns:p14="http://schemas.microsoft.com/office/powerpoint/2010/main" val="2915530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Workplace civility</a:t>
            </a:r>
          </a:p>
        </p:txBody>
      </p:sp>
      <p:sp>
        <p:nvSpPr>
          <p:cNvPr id="3" name="Content Placeholder 2"/>
          <p:cNvSpPr>
            <a:spLocks noGrp="1"/>
          </p:cNvSpPr>
          <p:nvPr>
            <p:ph sz="quarter" idx="13"/>
          </p:nvPr>
        </p:nvSpPr>
        <p:spPr/>
        <p:txBody>
          <a:bodyPr>
            <a:normAutofit/>
          </a:bodyPr>
          <a:lstStyle/>
          <a:p>
            <a:r>
              <a:rPr lang="en-US" sz="2400" dirty="0"/>
              <a:t>Civility is more than just good manners. It is behavior that preserves the norms for mutual respect. It is demonstrated through manners, courtesy, politeness, and awareness of others’ rights and feelings.</a:t>
            </a:r>
          </a:p>
        </p:txBody>
      </p:sp>
    </p:spTree>
    <p:extLst>
      <p:ext uri="{BB962C8B-B14F-4D97-AF65-F5344CB8AC3E}">
        <p14:creationId xmlns:p14="http://schemas.microsoft.com/office/powerpoint/2010/main" val="1762718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307976" y="685800"/>
            <a:ext cx="5204011" cy="4689475"/>
          </a:xfrm>
        </p:spPr>
      </p:pic>
    </p:spTree>
    <p:extLst>
      <p:ext uri="{BB962C8B-B14F-4D97-AF65-F5344CB8AC3E}">
        <p14:creationId xmlns:p14="http://schemas.microsoft.com/office/powerpoint/2010/main" val="3087671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tips to enhance workplace civility</a:t>
            </a:r>
          </a:p>
        </p:txBody>
      </p:sp>
      <p:sp>
        <p:nvSpPr>
          <p:cNvPr id="3" name="Content Placeholder 2"/>
          <p:cNvSpPr>
            <a:spLocks noGrp="1"/>
          </p:cNvSpPr>
          <p:nvPr>
            <p:ph sz="quarter" idx="13"/>
          </p:nvPr>
        </p:nvSpPr>
        <p:spPr/>
        <p:txBody>
          <a:bodyPr/>
          <a:lstStyle/>
          <a:p>
            <a:pPr marL="457200" indent="-457200">
              <a:buAutoNum type="arabicPeriod"/>
            </a:pPr>
            <a:r>
              <a:rPr lang="en-US" sz="2800" dirty="0"/>
              <a:t>Pay attention</a:t>
            </a:r>
          </a:p>
          <a:p>
            <a:pPr lvl="2"/>
            <a:r>
              <a:rPr lang="en-US" sz="2200" dirty="0"/>
              <a:t>put away cell phones</a:t>
            </a:r>
          </a:p>
          <a:p>
            <a:pPr lvl="2"/>
            <a:r>
              <a:rPr lang="en-US" sz="2200" dirty="0"/>
              <a:t>Limit personal conversations</a:t>
            </a:r>
          </a:p>
        </p:txBody>
      </p:sp>
    </p:spTree>
    <p:extLst>
      <p:ext uri="{BB962C8B-B14F-4D97-AF65-F5344CB8AC3E}">
        <p14:creationId xmlns:p14="http://schemas.microsoft.com/office/powerpoint/2010/main" val="1819475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039035" y="1129554"/>
            <a:ext cx="5378823" cy="4245722"/>
          </a:xfrm>
        </p:spPr>
      </p:pic>
    </p:spTree>
    <p:extLst>
      <p:ext uri="{BB962C8B-B14F-4D97-AF65-F5344CB8AC3E}">
        <p14:creationId xmlns:p14="http://schemas.microsoft.com/office/powerpoint/2010/main" val="737358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tips to enhance workplace civility</a:t>
            </a:r>
          </a:p>
        </p:txBody>
      </p:sp>
      <p:sp>
        <p:nvSpPr>
          <p:cNvPr id="3" name="Content Placeholder 2"/>
          <p:cNvSpPr>
            <a:spLocks noGrp="1"/>
          </p:cNvSpPr>
          <p:nvPr>
            <p:ph sz="quarter" idx="13"/>
          </p:nvPr>
        </p:nvSpPr>
        <p:spPr/>
        <p:txBody>
          <a:bodyPr>
            <a:normAutofit fontScale="92500" lnSpcReduction="20000"/>
          </a:bodyPr>
          <a:lstStyle/>
          <a:p>
            <a:pPr marL="457200" indent="-457200">
              <a:buAutoNum type="arabicPeriod" startAt="2"/>
            </a:pPr>
            <a:endParaRPr lang="en-US" sz="2400" dirty="0"/>
          </a:p>
          <a:p>
            <a:pPr marL="457200" indent="-457200">
              <a:buAutoNum type="arabicPeriod" startAt="2"/>
            </a:pPr>
            <a:endParaRPr lang="en-US" sz="2400" dirty="0"/>
          </a:p>
          <a:p>
            <a:pPr marL="457200" indent="-457200">
              <a:buAutoNum type="arabicPeriod" startAt="2"/>
            </a:pPr>
            <a:r>
              <a:rPr lang="en-US" sz="3000" dirty="0"/>
              <a:t>Please …. Thank you ….excuse me…I’m sorry</a:t>
            </a:r>
          </a:p>
          <a:p>
            <a:pPr lvl="1"/>
            <a:r>
              <a:rPr lang="en-US" sz="2600" dirty="0"/>
              <a:t>Treat co-workers, superiors,  clients, and the public with respect</a:t>
            </a:r>
          </a:p>
          <a:p>
            <a:pPr lvl="1"/>
            <a:r>
              <a:rPr lang="en-US" sz="2600" dirty="0"/>
              <a:t>Don’t hesitate to acknowledge mistakes</a:t>
            </a:r>
          </a:p>
          <a:p>
            <a:pPr marL="0" indent="0">
              <a:buNone/>
            </a:pPr>
            <a:r>
              <a:rPr lang="en-US" sz="2400" dirty="0"/>
              <a:t>	</a:t>
            </a:r>
          </a:p>
          <a:p>
            <a:pPr marL="0" indent="0">
              <a:buNone/>
            </a:pPr>
            <a:r>
              <a:rPr lang="en-US" sz="2400" dirty="0"/>
              <a:t>	</a:t>
            </a:r>
          </a:p>
          <a:p>
            <a:pPr marL="0" indent="0">
              <a:buNone/>
            </a:pPr>
            <a:endParaRPr lang="en-US" sz="2400" dirty="0"/>
          </a:p>
          <a:p>
            <a:endParaRPr lang="en-US" dirty="0"/>
          </a:p>
        </p:txBody>
      </p:sp>
    </p:spTree>
    <p:extLst>
      <p:ext uri="{BB962C8B-B14F-4D97-AF65-F5344CB8AC3E}">
        <p14:creationId xmlns:p14="http://schemas.microsoft.com/office/powerpoint/2010/main" val="1677235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850777" y="685800"/>
            <a:ext cx="5997388" cy="4222376"/>
          </a:xfrm>
        </p:spPr>
      </p:pic>
    </p:spTree>
    <p:extLst>
      <p:ext uri="{BB962C8B-B14F-4D97-AF65-F5344CB8AC3E}">
        <p14:creationId xmlns:p14="http://schemas.microsoft.com/office/powerpoint/2010/main" val="974518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417760" y="2063750"/>
            <a:ext cx="4931029" cy="3311525"/>
          </a:xfrm>
        </p:spPr>
      </p:pic>
    </p:spTree>
    <p:extLst>
      <p:ext uri="{BB962C8B-B14F-4D97-AF65-F5344CB8AC3E}">
        <p14:creationId xmlns:p14="http://schemas.microsoft.com/office/powerpoint/2010/main" val="282461116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885</TotalTime>
  <Words>528</Words>
  <Application>Microsoft Office PowerPoint</Application>
  <PresentationFormat>Widescreen</PresentationFormat>
  <Paragraphs>73</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Impact</vt:lpstr>
      <vt:lpstr>Main Event</vt:lpstr>
      <vt:lpstr>Workplace Etiquette </vt:lpstr>
      <vt:lpstr>Workplace Civility</vt:lpstr>
      <vt:lpstr>Workplace civility</vt:lpstr>
      <vt:lpstr>PowerPoint Presentation</vt:lpstr>
      <vt:lpstr>10 tips to enhance workplace civility</vt:lpstr>
      <vt:lpstr>PowerPoint Presentation</vt:lpstr>
      <vt:lpstr>10 tips to enhance workplace civility</vt:lpstr>
      <vt:lpstr>PowerPoint Presentation</vt:lpstr>
      <vt:lpstr>PowerPoint Presentation</vt:lpstr>
      <vt:lpstr>10 tips to enhance workplace civility</vt:lpstr>
      <vt:lpstr>PowerPoint Presentation</vt:lpstr>
      <vt:lpstr>10 tips to enhance workplace civility</vt:lpstr>
      <vt:lpstr>PowerPoint Presentation</vt:lpstr>
      <vt:lpstr>10 tips to enhance workplace civility</vt:lpstr>
      <vt:lpstr>PowerPoint Presentation</vt:lpstr>
      <vt:lpstr>10 tips to enhance workplace civility</vt:lpstr>
      <vt:lpstr>PowerPoint Presentation</vt:lpstr>
      <vt:lpstr>10 tips to enhance workplace civility</vt:lpstr>
      <vt:lpstr>PowerPoint Presentation</vt:lpstr>
      <vt:lpstr>10 tips to enhance workplace civility</vt:lpstr>
      <vt:lpstr>PowerPoint Presentation</vt:lpstr>
      <vt:lpstr>10 tips to enhance workplace civility</vt:lpstr>
      <vt:lpstr>PowerPoint Presentation</vt:lpstr>
      <vt:lpstr>10 tips to enhance workplace civility</vt:lpstr>
      <vt:lpstr>PowerPoint Presentation</vt:lpstr>
      <vt:lpstr>10.1  Social Media </vt:lpstr>
      <vt:lpstr>PowerPoint Presentation</vt:lpstr>
    </vt:vector>
  </TitlesOfParts>
  <Company>Anglophone South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Etiquette</dc:title>
  <dc:creator>Craft, Jennifer M (ASD-S)</dc:creator>
  <cp:lastModifiedBy>Van Beek, Richard Ries (ASD-S)</cp:lastModifiedBy>
  <cp:revision>38</cp:revision>
  <dcterms:created xsi:type="dcterms:W3CDTF">2015-12-14T00:57:31Z</dcterms:created>
  <dcterms:modified xsi:type="dcterms:W3CDTF">2019-10-15T15:24:18Z</dcterms:modified>
</cp:coreProperties>
</file>