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305" r:id="rId5"/>
    <p:sldId id="311" r:id="rId6"/>
    <p:sldId id="312" r:id="rId7"/>
    <p:sldId id="314" r:id="rId8"/>
    <p:sldId id="31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28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92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243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2853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252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4/5/2023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141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4/5/2023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9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9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70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51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12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605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4/5/2023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29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4/5/2023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72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4/5/2023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489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114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4/5/2023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30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4/5/2023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0715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05AC74-6838-4CD9-B157-B3BB3E2F5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83" name="Freeform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99829" y="1101852"/>
            <a:ext cx="4254640" cy="4654297"/>
          </a:xfrm>
          <a:prstGeom prst="round2SameRect">
            <a:avLst>
              <a:gd name="adj1" fmla="val 5146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336" y="1623412"/>
            <a:ext cx="3503122" cy="2287229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Century Gothic" panose="020B0502020202020204" pitchFamily="34" charset="0"/>
              </a:rPr>
              <a:t>Eggs Away!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335" y="4009771"/>
            <a:ext cx="3503122" cy="1244361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FC05CB"/>
                </a:solidFill>
              </a:rPr>
              <a:t>A Learning Activity for K-2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6109E3-E4F5-4C2A-93E0-916FAE7EE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010" y="4448754"/>
            <a:ext cx="3219189" cy="995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EF2769-CC87-47CE-B9A6-DE2FFF42B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32" y="1524282"/>
            <a:ext cx="3641408" cy="164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6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1E70A317-DCED-4E80-AA2D-467D8702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C606D-E560-4820-9C3E-3B881D30A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20" y="835383"/>
            <a:ext cx="3382832" cy="34995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200" b="1" dirty="0">
                <a:latin typeface="Century Gothic" panose="020B0502020202020204" pitchFamily="34" charset="0"/>
              </a:rPr>
              <a:t>Poem</a:t>
            </a:r>
            <a:r>
              <a:rPr lang="en-US" sz="4200" dirty="0"/>
              <a:t> </a:t>
            </a: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A6D87845-294F-40CB-BC48-46455460D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5671" y="0"/>
            <a:ext cx="75363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7C8DB2A8-078B-4EA9-8605-5FD4911352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b="8274"/>
          <a:stretch/>
        </p:blipFill>
        <p:spPr bwMode="auto">
          <a:xfrm>
            <a:off x="5739618" y="609600"/>
            <a:ext cx="4783984" cy="63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443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7348-8C00-4CAE-B9F3-B7A2C5285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4511814"/>
            <a:ext cx="9440034" cy="11302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/>
              <a:t>Walls from the Past</a:t>
            </a:r>
          </a:p>
        </p:txBody>
      </p:sp>
      <p:pic>
        <p:nvPicPr>
          <p:cNvPr id="3089" name="Picture 3084">
            <a:extLst>
              <a:ext uri="{FF2B5EF4-FFF2-40B4-BE49-F238E27FC236}">
                <a16:creationId xmlns:a16="http://schemas.microsoft.com/office/drawing/2014/main" id="{D8C67178-C15E-489D-8DDF-CB1BD4194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1" y="547807"/>
            <a:ext cx="11085044" cy="3816806"/>
          </a:xfrm>
          <a:prstGeom prst="rect">
            <a:avLst/>
          </a:prstGeom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016CDBB1-8282-4B52-BF84-87F0C337E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0" r="37369" b="-3"/>
          <a:stretch/>
        </p:blipFill>
        <p:spPr bwMode="auto">
          <a:xfrm>
            <a:off x="700052" y="700336"/>
            <a:ext cx="2593593" cy="35256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ee the source image">
            <a:extLst>
              <a:ext uri="{FF2B5EF4-FFF2-40B4-BE49-F238E27FC236}">
                <a16:creationId xmlns:a16="http://schemas.microsoft.com/office/drawing/2014/main" id="{48BB04F0-0B6F-4A82-9A3E-E006F9ADF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r="36737"/>
          <a:stretch/>
        </p:blipFill>
        <p:spPr bwMode="auto">
          <a:xfrm>
            <a:off x="3429498" y="698373"/>
            <a:ext cx="2591786" cy="35295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790FC188-1F40-493B-8E63-2EB00448C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3" r="14644" b="2"/>
          <a:stretch/>
        </p:blipFill>
        <p:spPr bwMode="auto">
          <a:xfrm>
            <a:off x="6157141" y="700339"/>
            <a:ext cx="2593272" cy="35256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ee the source image">
            <a:extLst>
              <a:ext uri="{FF2B5EF4-FFF2-40B4-BE49-F238E27FC236}">
                <a16:creationId xmlns:a16="http://schemas.microsoft.com/office/drawing/2014/main" id="{CA1C0E49-B328-413F-9BF3-F6CC1FF9B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r="25248" b="2"/>
          <a:stretch/>
        </p:blipFill>
        <p:spPr bwMode="auto">
          <a:xfrm>
            <a:off x="8886266" y="700335"/>
            <a:ext cx="2596896" cy="352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52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338357-1A6A-4C1E-A6D6-1DCDE6DF4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F51140-4156-423C-9638-1223606FB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66116" y="164592"/>
            <a:ext cx="11859768" cy="6528816"/>
          </a:xfrm>
          <a:prstGeom prst="rect">
            <a:avLst/>
          </a:prstGeom>
          <a:ln w="15875" cap="sq" cmpd="sng">
            <a:noFill/>
            <a:miter lim="800000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6E28AA-8186-4677-8B25-8421CD35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889" y="1097280"/>
            <a:ext cx="6043875" cy="46268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CHALLENGE:</a:t>
            </a:r>
            <a:br>
              <a:rPr lang="en-US" sz="54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CA" sz="2400" dirty="0">
                <a:latin typeface="Century Gothic" panose="020B0502020202020204" pitchFamily="34" charset="0"/>
              </a:rPr>
              <a:t>To create a chair for </a:t>
            </a:r>
            <a:r>
              <a:rPr lang="en-CA" sz="2400" dirty="0" err="1">
                <a:latin typeface="Century Gothic" panose="020B0502020202020204" pitchFamily="34" charset="0"/>
              </a:rPr>
              <a:t>Humpty</a:t>
            </a:r>
            <a:r>
              <a:rPr lang="en-CA" sz="2400" dirty="0">
                <a:latin typeface="Century Gothic" panose="020B0502020202020204" pitchFamily="34" charset="0"/>
              </a:rPr>
              <a:t> Dumpty</a:t>
            </a:r>
            <a:br>
              <a:rPr lang="en-CA" sz="5400" dirty="0">
                <a:latin typeface="Century Gothic" panose="020B0502020202020204" pitchFamily="34" charset="0"/>
              </a:rPr>
            </a:br>
            <a:endParaRPr lang="en-US" sz="5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AA738B-EDF5-4694-B25A-3488245BC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7395" y="2057399"/>
            <a:ext cx="0" cy="274320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3BC4EA5-4F2C-4FF9-BA91-442BE16825C2}"/>
              </a:ext>
            </a:extLst>
          </p:cNvPr>
          <p:cNvSpPr txBox="1"/>
          <p:nvPr/>
        </p:nvSpPr>
        <p:spPr>
          <a:xfrm>
            <a:off x="7901171" y="797509"/>
            <a:ext cx="37665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latin typeface="Century Gothic" panose="020B0502020202020204" pitchFamily="34" charset="0"/>
              </a:rPr>
              <a:t>With your chair, he will be able to sit comfortably and safely on top of the wall anytime without worrying about falling again!</a:t>
            </a:r>
          </a:p>
          <a:p>
            <a:endParaRPr lang="en-CA" sz="2800" dirty="0">
              <a:latin typeface="Century Gothic" panose="020B0502020202020204" pitchFamily="34" charset="0"/>
            </a:endParaRPr>
          </a:p>
          <a:p>
            <a:pPr algn="ctr"/>
            <a:r>
              <a:rPr lang="en-CA" sz="2800" u="sng" dirty="0">
                <a:latin typeface="Century Gothic" panose="020B0502020202020204" pitchFamily="34" charset="0"/>
              </a:rPr>
              <a:t>Your Chair </a:t>
            </a:r>
            <a:r>
              <a:rPr lang="en-CA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MUST</a:t>
            </a:r>
            <a:r>
              <a:rPr lang="en-CA" sz="2800" u="sng" dirty="0">
                <a:latin typeface="Century Gothic" panose="020B0502020202020204" pitchFamily="34" charset="0"/>
              </a:rPr>
              <a:t>:</a:t>
            </a:r>
          </a:p>
          <a:p>
            <a:pPr marL="285750" indent="-285750" algn="ctr">
              <a:buFontTx/>
              <a:buChar char="-"/>
            </a:pPr>
            <a:r>
              <a:rPr lang="en-CA" sz="2800" dirty="0">
                <a:latin typeface="Century Gothic" panose="020B0502020202020204" pitchFamily="34" charset="0"/>
              </a:rPr>
              <a:t>Have legs </a:t>
            </a:r>
          </a:p>
          <a:p>
            <a:pPr marL="285750" indent="-285750" algn="ctr">
              <a:buFontTx/>
              <a:buChar char="-"/>
            </a:pPr>
            <a:r>
              <a:rPr lang="en-CA" sz="2800" dirty="0">
                <a:latin typeface="Century Gothic" panose="020B0502020202020204" pitchFamily="34" charset="0"/>
              </a:rPr>
              <a:t>Have a seat</a:t>
            </a:r>
          </a:p>
          <a:p>
            <a:pPr marL="285750" indent="-285750" algn="ctr">
              <a:buFontTx/>
              <a:buChar char="-"/>
            </a:pPr>
            <a:r>
              <a:rPr lang="en-CA" sz="2800" dirty="0">
                <a:latin typeface="Century Gothic" panose="020B0502020202020204" pitchFamily="34" charset="0"/>
              </a:rPr>
              <a:t>Hold up against wind &amp; rain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94A87-159D-485E-B835-E1D2CDC33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58" y="4713557"/>
            <a:ext cx="1359715" cy="164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4B1E73-555A-4ADB-A720-3CE8509A1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114" y="4713557"/>
            <a:ext cx="1174334" cy="1689680"/>
          </a:xfrm>
          <a:prstGeom prst="rect">
            <a:avLst/>
          </a:prstGeom>
        </p:spPr>
      </p:pic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67749DE2-C2B6-45E4-8798-1EF117CA9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16000" r="10928" b="14051"/>
          <a:stretch/>
        </p:blipFill>
        <p:spPr bwMode="auto">
          <a:xfrm>
            <a:off x="3751168" y="4713557"/>
            <a:ext cx="1887642" cy="16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4F76B8-EB0F-447A-B82E-2D870F85A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405" y="4712854"/>
            <a:ext cx="1481933" cy="1689681"/>
          </a:xfrm>
          <a:prstGeom prst="rect">
            <a:avLst/>
          </a:prstGeom>
        </p:spPr>
      </p:pic>
      <p:pic>
        <p:nvPicPr>
          <p:cNvPr id="13" name="Picture 12" descr="See the source image">
            <a:extLst>
              <a:ext uri="{FF2B5EF4-FFF2-40B4-BE49-F238E27FC236}">
                <a16:creationId xmlns:a16="http://schemas.microsoft.com/office/drawing/2014/main" id="{81860328-D6B5-4B0C-AFD6-92605129F40F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1" t="10074" r="29166" b="9646"/>
          <a:stretch/>
        </p:blipFill>
        <p:spPr bwMode="auto">
          <a:xfrm>
            <a:off x="10840485" y="4335034"/>
            <a:ext cx="238125" cy="2552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2C40CE-20D6-42D9-BA1D-7918952A525A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1065320" y="4712854"/>
            <a:ext cx="342900" cy="327025"/>
          </a:xfrm>
          <a:prstGeom prst="rect">
            <a:avLst/>
          </a:prstGeom>
        </p:spPr>
      </p:pic>
      <p:pic>
        <p:nvPicPr>
          <p:cNvPr id="15" name="Picture 14" descr="See the source image">
            <a:extLst>
              <a:ext uri="{FF2B5EF4-FFF2-40B4-BE49-F238E27FC236}">
                <a16:creationId xmlns:a16="http://schemas.microsoft.com/office/drawing/2014/main" id="{BDABA9D8-B9A8-44AD-8ADE-B876BCC7650F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12598" r="5906" b="11417"/>
          <a:stretch/>
        </p:blipFill>
        <p:spPr bwMode="auto">
          <a:xfrm>
            <a:off x="9157682" y="5962758"/>
            <a:ext cx="416560" cy="3251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FC73D7-2FEF-4196-B5D5-DB6ACEC58A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361241" y="5976474"/>
            <a:ext cx="438822" cy="311425"/>
          </a:xfrm>
          <a:prstGeom prst="rect">
            <a:avLst/>
          </a:prstGeom>
        </p:spPr>
      </p:pic>
      <p:pic>
        <p:nvPicPr>
          <p:cNvPr id="5124" name="Picture 4" descr="See the source image">
            <a:extLst>
              <a:ext uri="{FF2B5EF4-FFF2-40B4-BE49-F238E27FC236}">
                <a16:creationId xmlns:a16="http://schemas.microsoft.com/office/drawing/2014/main" id="{E126CE9C-6EF3-444D-92A0-6823B6085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279" y="1793031"/>
            <a:ext cx="1067670" cy="1345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84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8A3CA-8FD6-41BD-8978-A9E0B230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187" y="91541"/>
            <a:ext cx="3706889" cy="689113"/>
          </a:xfrm>
        </p:spPr>
        <p:txBody>
          <a:bodyPr>
            <a:normAutofit/>
          </a:bodyPr>
          <a:lstStyle/>
          <a:p>
            <a:r>
              <a:rPr lang="en-CA" sz="4000" b="1" dirty="0">
                <a:latin typeface="Century Gothic" panose="020B0502020202020204" pitchFamily="34" charset="0"/>
              </a:rPr>
              <a:t>Entrepreneur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D70EB-21FA-41FE-B520-8A875388C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90272" y="296656"/>
            <a:ext cx="5745276" cy="68911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Century Gothic" panose="020B0502020202020204" pitchFamily="34" charset="0"/>
              </a:rPr>
              <a:t>begins or organizes a business or businesses with risk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4BFA93-1142-4F86-8D77-FF30AF05207D}"/>
              </a:ext>
            </a:extLst>
          </p:cNvPr>
          <p:cNvSpPr txBox="1"/>
          <p:nvPr/>
        </p:nvSpPr>
        <p:spPr>
          <a:xfrm>
            <a:off x="179441" y="799014"/>
            <a:ext cx="1177402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Entrepreneurs: dream big to solve problems, listen, and then TRY! (and fail and try again!)</a:t>
            </a:r>
          </a:p>
          <a:p>
            <a:r>
              <a:rPr lang="en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									</a:t>
            </a:r>
          </a:p>
          <a:p>
            <a:r>
              <a:rPr lang="en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	</a:t>
            </a:r>
          </a:p>
          <a:p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					Meet </a:t>
            </a:r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Mike </a:t>
            </a:r>
            <a:r>
              <a:rPr lang="en-C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Timani</a:t>
            </a:r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– the President and founder of </a:t>
            </a:r>
            <a:r>
              <a:rPr lang="en-C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Fancy </a:t>
            </a:r>
            <a:r>
              <a:rPr lang="en-CA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Pokket</a:t>
            </a:r>
            <a:r>
              <a:rPr lang="en-C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					in Moncton, New Brunswick.  Coming to Canada in 1976, from 					Lebanon, Mike opened a small bakery in Moncton featuring 					Pita Bread – something that he couldn’t find at other 						restaurants or stores.  Overcoming many obstacles, </a:t>
            </a:r>
            <a:r>
              <a:rPr lang="en-C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Fancy 					</a:t>
            </a:r>
            <a:r>
              <a:rPr lang="en-CA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Pokket</a:t>
            </a:r>
            <a:r>
              <a:rPr lang="en-C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is now Atlantic Canada’s largest producer of pita 						bread, bagels, flatbread, and tortilla wraps.</a:t>
            </a:r>
          </a:p>
          <a:p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CA" dirty="0"/>
              <a:t>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F7FA6A-80F4-40D4-93C2-4EC66F1AE757}"/>
              </a:ext>
            </a:extLst>
          </p:cNvPr>
          <p:cNvSpPr txBox="1"/>
          <p:nvPr/>
        </p:nvSpPr>
        <p:spPr>
          <a:xfrm>
            <a:off x="1065049" y="5946222"/>
            <a:ext cx="10296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latin typeface="Century Gothic" panose="020B0502020202020204" pitchFamily="34" charset="0"/>
              </a:rPr>
              <a:t>Could </a:t>
            </a:r>
            <a:r>
              <a:rPr lang="en-C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you</a:t>
            </a:r>
            <a:r>
              <a:rPr lang="en-CA" sz="4000" dirty="0">
                <a:latin typeface="Century Gothic" panose="020B0502020202020204" pitchFamily="34" charset="0"/>
              </a:rPr>
              <a:t> be the next entrepreneur?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896E41-CBAB-4A47-934A-A89E75421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61" y="1310907"/>
            <a:ext cx="3444738" cy="2486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4B307A-DA41-4310-9663-A40097D6E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47" y="3968646"/>
            <a:ext cx="3982966" cy="1916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81EF186-4C80-4E90-9210-D72B69ACC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35548" y="4022109"/>
            <a:ext cx="2036877" cy="203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379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Override1.xml><?xml version="1.0" encoding="utf-8"?>
<a:themeOverride xmlns:a="http://schemas.openxmlformats.org/drawingml/2006/main">
  <a:clrScheme name="Custom 42">
    <a:dk1>
      <a:sysClr val="windowText" lastClr="000000"/>
    </a:dk1>
    <a:lt1>
      <a:sysClr val="window" lastClr="FFFFFF"/>
    </a:lt1>
    <a:dk2>
      <a:srgbClr val="454551"/>
    </a:dk2>
    <a:lt2>
      <a:srgbClr val="E3E3E5"/>
    </a:lt2>
    <a:accent1>
      <a:srgbClr val="FE09E3"/>
    </a:accent1>
    <a:accent2>
      <a:srgbClr val="00ACF5"/>
    </a:accent2>
    <a:accent3>
      <a:srgbClr val="55CB72"/>
    </a:accent3>
    <a:accent4>
      <a:srgbClr val="EFC926"/>
    </a:accent4>
    <a:accent5>
      <a:srgbClr val="969696"/>
    </a:accent5>
    <a:accent6>
      <a:srgbClr val="D54773"/>
    </a:accent6>
    <a:hlink>
      <a:srgbClr val="6B9F25"/>
    </a:hlink>
    <a:folHlink>
      <a:srgbClr val="8C8C8C"/>
    </a:folHlink>
  </a:clrScheme>
</a:themeOverride>
</file>

<file path=ppt/theme/themeOverride2.xml><?xml version="1.0" encoding="utf-8"?>
<a:themeOverride xmlns:a="http://schemas.openxmlformats.org/drawingml/2006/main">
  <a:clrScheme name="Custom 42">
    <a:dk1>
      <a:sysClr val="windowText" lastClr="000000"/>
    </a:dk1>
    <a:lt1>
      <a:sysClr val="window" lastClr="FFFFFF"/>
    </a:lt1>
    <a:dk2>
      <a:srgbClr val="454551"/>
    </a:dk2>
    <a:lt2>
      <a:srgbClr val="E3E3E5"/>
    </a:lt2>
    <a:accent1>
      <a:srgbClr val="FE09E3"/>
    </a:accent1>
    <a:accent2>
      <a:srgbClr val="00ACF5"/>
    </a:accent2>
    <a:accent3>
      <a:srgbClr val="55CB72"/>
    </a:accent3>
    <a:accent4>
      <a:srgbClr val="EFC926"/>
    </a:accent4>
    <a:accent5>
      <a:srgbClr val="969696"/>
    </a:accent5>
    <a:accent6>
      <a:srgbClr val="D54773"/>
    </a:accent6>
    <a:hlink>
      <a:srgbClr val="6B9F25"/>
    </a:hlink>
    <a:folHlink>
      <a:srgbClr val="8C8C8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89B453C-F2B2-4ECA-A6ED-7DBEF1B6D3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CC670F-05B9-4BB7-BA2C-0DE5B5C1E5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A3AD49-9331-450C-A2FE-6857A4DB38C6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16c05727-aa75-4e4a-9b5f-8a80a1165891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{CCE32E2D-5E29-4D9C-A054-13B4C53A04E6}tf00934815_win32</Template>
  <TotalTime>362</TotalTime>
  <Words>222</Words>
  <Application>Microsoft Office PowerPoint</Application>
  <PresentationFormat>Widescreen</PresentationFormat>
  <Paragraphs>24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Century Gothic</vt:lpstr>
      <vt:lpstr>Goudy Old Style</vt:lpstr>
      <vt:lpstr>Wingdings 2</vt:lpstr>
      <vt:lpstr>SlateVTI</vt:lpstr>
      <vt:lpstr>Eggs Away!</vt:lpstr>
      <vt:lpstr>Poem </vt:lpstr>
      <vt:lpstr>Walls from the Past</vt:lpstr>
      <vt:lpstr>CHALLENGE: To create a chair for Humpty Dumpty </vt:lpstr>
      <vt:lpstr>Entrepreneur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Eggs Away!</dc:title>
  <dc:creator>Tompkins, Amy (EECD/EDPE)</dc:creator>
  <cp:lastModifiedBy>Tompkins, Amy (EECD/EDPE)</cp:lastModifiedBy>
  <cp:revision>17</cp:revision>
  <dcterms:created xsi:type="dcterms:W3CDTF">2022-09-22T12:22:08Z</dcterms:created>
  <dcterms:modified xsi:type="dcterms:W3CDTF">2023-04-06T01:15:54Z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