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Override2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comments/modernComment_140_76A87DF0.xml" ContentType="application/vnd.ms-powerpoint.comment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317" r:id="rId5"/>
    <p:sldId id="318" r:id="rId6"/>
    <p:sldId id="319" r:id="rId7"/>
    <p:sldId id="320" r:id="rId8"/>
    <p:sldId id="32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3F8B32-9135-F114-0630-BE76EC3C8609}" name="Comeau, Gina (ASD-S)" initials="CG(S" userId="S::gina.comeau@nbed.nb.ca::935e1a88-380f-43e1-a6ba-bec9848ad0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8/10/relationships/authors" Target="authors.xml"/></Relationships>
</file>

<file path=ppt/comments/modernComment_140_76A87DF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FCF35E-7F63-497A-8672-7CEBD09733FF}" authorId="{C53F8B32-9135-F114-0630-BE76EC3C8609}" created="2023-07-21T22:13:23.335">
    <pc:sldMkLst xmlns:pc="http://schemas.microsoft.com/office/powerpoint/2013/main/command">
      <pc:docMk/>
      <pc:sldMk cId="1990753776" sldId="320"/>
    </pc:sldMkLst>
    <p188:txBody>
      <a:bodyPr/>
      <a:lstStyle/>
      <a:p>
        <a:r>
          <a:rPr lang="fr-CA"/>
          <a:t>Afin d'utiliser le même vocabulaire du plan de leçon, il faut changer le mots 'pieds' pour 'pattes' et les mots 'une assise' pour 'un siège'.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8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43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285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52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141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7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1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2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0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9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2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48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1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0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71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image" Target="../media/image8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.xml"/><Relationship Id="rId11" Type="http://schemas.openxmlformats.org/officeDocument/2006/relationships/image" Target="../media/image7.png"/><Relationship Id="rId5" Type="http://schemas.openxmlformats.org/officeDocument/2006/relationships/tags" Target="../tags/tag4.xml"/><Relationship Id="rId10" Type="http://schemas.openxmlformats.org/officeDocument/2006/relationships/image" Target="../media/image6.jpeg"/><Relationship Id="rId4" Type="http://schemas.openxmlformats.org/officeDocument/2006/relationships/tags" Target="../tags/tag3.xml"/><Relationship Id="rId9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9.jpeg"/><Relationship Id="rId2" Type="http://schemas.openxmlformats.org/officeDocument/2006/relationships/tags" Target="../tags/tag7.xml"/><Relationship Id="rId1" Type="http://schemas.openxmlformats.org/officeDocument/2006/relationships/themeOverride" Target="../theme/themeOverride2.xml"/><Relationship Id="rId6" Type="http://schemas.openxmlformats.org/officeDocument/2006/relationships/tags" Target="../tags/tag11.xml"/><Relationship Id="rId11" Type="http://schemas.openxmlformats.org/officeDocument/2006/relationships/image" Target="../media/image1.jpeg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3.jpe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2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11.jpeg"/><Relationship Id="rId5" Type="http://schemas.openxmlformats.org/officeDocument/2006/relationships/tags" Target="../tags/tag19.xml"/><Relationship Id="rId10" Type="http://schemas.openxmlformats.org/officeDocument/2006/relationships/image" Target="../media/image10.jpeg"/><Relationship Id="rId4" Type="http://schemas.openxmlformats.org/officeDocument/2006/relationships/tags" Target="../tags/tag18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14.png"/><Relationship Id="rId26" Type="http://schemas.openxmlformats.org/officeDocument/2006/relationships/image" Target="../media/image22.jpeg"/><Relationship Id="rId3" Type="http://schemas.openxmlformats.org/officeDocument/2006/relationships/tags" Target="../tags/tag23.xml"/><Relationship Id="rId21" Type="http://schemas.openxmlformats.org/officeDocument/2006/relationships/image" Target="../media/image17.png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1.jpeg"/><Relationship Id="rId25" Type="http://schemas.openxmlformats.org/officeDocument/2006/relationships/image" Target="../media/image21.png"/><Relationship Id="rId2" Type="http://schemas.openxmlformats.org/officeDocument/2006/relationships/tags" Target="../tags/tag22.xml"/><Relationship Id="rId16" Type="http://schemas.microsoft.com/office/2018/10/relationships/comments" Target="../comments/modernComment_140_76A87DF0.xml"/><Relationship Id="rId20" Type="http://schemas.openxmlformats.org/officeDocument/2006/relationships/image" Target="../media/image16.jpe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image" Target="../media/image20.png"/><Relationship Id="rId5" Type="http://schemas.openxmlformats.org/officeDocument/2006/relationships/tags" Target="../tags/tag25.xml"/><Relationship Id="rId15" Type="http://schemas.openxmlformats.org/officeDocument/2006/relationships/slideLayout" Target="../slideLayouts/slideLayout6.xml"/><Relationship Id="rId23" Type="http://schemas.openxmlformats.org/officeDocument/2006/relationships/image" Target="../media/image19.png"/><Relationship Id="rId10" Type="http://schemas.openxmlformats.org/officeDocument/2006/relationships/tags" Target="../tags/tag30.xml"/><Relationship Id="rId19" Type="http://schemas.openxmlformats.org/officeDocument/2006/relationships/image" Target="../media/image15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26.sv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2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24.png"/><Relationship Id="rId5" Type="http://schemas.openxmlformats.org/officeDocument/2006/relationships/tags" Target="../tags/tag39.xml"/><Relationship Id="rId10" Type="http://schemas.openxmlformats.org/officeDocument/2006/relationships/image" Target="../media/image23.png"/><Relationship Id="rId4" Type="http://schemas.openxmlformats.org/officeDocument/2006/relationships/tags" Target="../tags/tag38.xml"/><Relationship Id="rId9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05AC74-6838-4CD9-B157-B3BB3E2F5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83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99829" y="1101852"/>
            <a:ext cx="4254640" cy="4654297"/>
          </a:xfrm>
          <a:prstGeom prst="round2SameRect">
            <a:avLst>
              <a:gd name="adj1" fmla="val 5146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574043" y="3087581"/>
            <a:ext cx="3503122" cy="617109"/>
          </a:xfrm>
        </p:spPr>
        <p:txBody>
          <a:bodyPr>
            <a:normAutofit/>
          </a:bodyPr>
          <a:lstStyle/>
          <a:p>
            <a:pPr algn="l" rtl="0"/>
            <a:r>
              <a:rPr lang="fr-ca" sz="3600" b="1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Volée d’œufs!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635950" y="3497624"/>
            <a:ext cx="3503122" cy="1244361"/>
          </a:xfrm>
        </p:spPr>
        <p:txBody>
          <a:bodyPr>
            <a:normAutofit/>
          </a:bodyPr>
          <a:lstStyle/>
          <a:p>
            <a:pPr algn="l" rtl="0"/>
            <a:r>
              <a:rPr lang="fr-ca" sz="1800" b="1" i="0" u="none" baseline="0" dirty="0">
                <a:solidFill>
                  <a:srgbClr val="FC05CB"/>
                </a:solidFill>
              </a:rPr>
              <a:t>Une activité d’apprentissage pour les élèves de la maternelle à la 2</a:t>
            </a:r>
            <a:r>
              <a:rPr lang="fr-ca" sz="1800" b="1" i="0" u="none" baseline="30000" dirty="0">
                <a:solidFill>
                  <a:srgbClr val="FC05CB"/>
                </a:solidFill>
              </a:rPr>
              <a:t>e </a:t>
            </a:r>
            <a:r>
              <a:rPr lang="fr-ca" sz="1800" b="1" i="0" u="none" baseline="0" dirty="0">
                <a:solidFill>
                  <a:srgbClr val="FC05CB"/>
                </a:solidFill>
              </a:rPr>
              <a:t>année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109E3-E4F5-4C2A-93E0-916FAE7EE1A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6010" y="4448754"/>
            <a:ext cx="3219189" cy="995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F2769-CC87-47CE-B9A6-DE2FFF42BB9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77632" y="1524282"/>
            <a:ext cx="3641408" cy="164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69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C606D-E560-4820-9C3E-3B881D30AD5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36420" y="42994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fr-ca" sz="4200" b="1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Comptine</a:t>
            </a:r>
            <a:r>
              <a:rPr lang="fr-ca" sz="4200" b="0" i="0" u="none" baseline="0" dirty="0"/>
              <a:t> 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A6D87845-294F-40CB-BC48-46455460D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5671" y="0"/>
            <a:ext cx="75363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7C8DB2A8-078B-4EA9-8605-5FD491135290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b="8274"/>
          <a:stretch/>
        </p:blipFill>
        <p:spPr bwMode="auto">
          <a:xfrm>
            <a:off x="5748327" y="452846"/>
            <a:ext cx="4783984" cy="63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5B2033-173B-4C4D-9190-11EDD2A1002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487886" y="886566"/>
            <a:ext cx="3439885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fr-ca" sz="2800" b="1" i="0" u="none" baseline="0">
                <a:solidFill>
                  <a:schemeClr val="bg1"/>
                </a:solidFill>
              </a:rPr>
              <a:t>Humpty Dumpty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D21B8-1BE6-4A43-8B33-54092F02D1A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655503" y="4201733"/>
            <a:ext cx="2296908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fr-ca" b="0" i="0" u="none" baseline="0" dirty="0" err="1">
                <a:solidFill>
                  <a:schemeClr val="bg1"/>
                </a:solidFill>
              </a:rPr>
              <a:t>Humpty</a:t>
            </a:r>
            <a:r>
              <a:rPr lang="fr-ca" b="0" i="0" u="none" baseline="0" dirty="0">
                <a:solidFill>
                  <a:schemeClr val="bg1"/>
                </a:solidFill>
              </a:rPr>
              <a:t> </a:t>
            </a:r>
            <a:r>
              <a:rPr lang="fr-ca" b="0" i="0" u="none" baseline="0" dirty="0" err="1">
                <a:solidFill>
                  <a:schemeClr val="bg1"/>
                </a:solidFill>
              </a:rPr>
              <a:t>Dumpty</a:t>
            </a:r>
            <a:r>
              <a:rPr lang="fr-ca" b="0" i="0" u="none" baseline="0" dirty="0">
                <a:solidFill>
                  <a:schemeClr val="bg1"/>
                </a:solidFill>
              </a:rPr>
              <a:t> </a:t>
            </a:r>
            <a:r>
              <a:rPr lang="fr-CA" b="0" i="0" u="none" baseline="0" dirty="0">
                <a:solidFill>
                  <a:schemeClr val="bg1"/>
                </a:solidFill>
              </a:rPr>
              <a:t>a </a:t>
            </a:r>
            <a:r>
              <a:rPr lang="fr-ca" b="0" i="0" u="none" baseline="0" dirty="0">
                <a:solidFill>
                  <a:schemeClr val="bg1"/>
                </a:solidFill>
              </a:rPr>
              <a:t>f</a:t>
            </a:r>
            <a:r>
              <a:rPr lang="fr-CA" b="0" i="0" u="none" baseline="0" dirty="0">
                <a:solidFill>
                  <a:schemeClr val="bg1"/>
                </a:solidFill>
              </a:rPr>
              <a:t>ait</a:t>
            </a:r>
            <a:r>
              <a:rPr lang="fr-ca" b="0" i="0" u="none" baseline="0" dirty="0">
                <a:solidFill>
                  <a:schemeClr val="bg1"/>
                </a:solidFill>
              </a:rPr>
              <a:t> une </a:t>
            </a:r>
            <a:r>
              <a:rPr lang="fr-CA" b="0" i="0" u="none" baseline="0" dirty="0">
                <a:solidFill>
                  <a:schemeClr val="bg1"/>
                </a:solidFill>
              </a:rPr>
              <a:t>grande </a:t>
            </a:r>
            <a:r>
              <a:rPr lang="fr-ca" b="0" i="0" u="none" baseline="0" dirty="0">
                <a:solidFill>
                  <a:schemeClr val="bg1"/>
                </a:solidFill>
              </a:rPr>
              <a:t>chute</a:t>
            </a:r>
            <a:r>
              <a:rPr lang="fr-CA" b="0" i="0" u="none" baseline="0" dirty="0">
                <a:solidFill>
                  <a:schemeClr val="bg1"/>
                </a:solidFill>
              </a:rPr>
              <a:t>.</a:t>
            </a:r>
            <a:r>
              <a:rPr lang="fr-ca" b="0" i="0" u="none" baseline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949DCD-6A50-41F2-AFC2-C70CE1B53BD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536498" y="3300192"/>
            <a:ext cx="2510222" cy="92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fr-ca" b="0" i="0" u="none" baseline="0" dirty="0" err="1">
                <a:solidFill>
                  <a:schemeClr val="bg1"/>
                </a:solidFill>
              </a:rPr>
              <a:t>Humpty</a:t>
            </a:r>
            <a:r>
              <a:rPr lang="fr-ca" b="0" i="0" u="none" baseline="0" dirty="0">
                <a:solidFill>
                  <a:schemeClr val="bg1"/>
                </a:solidFill>
              </a:rPr>
              <a:t> </a:t>
            </a:r>
            <a:r>
              <a:rPr lang="fr-ca" b="0" i="0" u="none" baseline="0" dirty="0" err="1">
                <a:solidFill>
                  <a:schemeClr val="bg1"/>
                </a:solidFill>
              </a:rPr>
              <a:t>Dumpty</a:t>
            </a:r>
            <a:r>
              <a:rPr lang="fr-CA" b="0" i="0" u="none" baseline="0" dirty="0">
                <a:solidFill>
                  <a:schemeClr val="bg1"/>
                </a:solidFill>
              </a:rPr>
              <a:t> était </a:t>
            </a:r>
            <a:r>
              <a:rPr lang="fr-ca" b="0" i="0" u="none" baseline="0" dirty="0">
                <a:solidFill>
                  <a:schemeClr val="bg1"/>
                </a:solidFill>
              </a:rPr>
              <a:t>assis sur un mur</a:t>
            </a:r>
            <a:r>
              <a:rPr lang="fr-CA" b="0" i="0" u="none" baseline="0" dirty="0">
                <a:solidFill>
                  <a:schemeClr val="bg1"/>
                </a:solidFill>
              </a:rPr>
              <a:t>.</a:t>
            </a:r>
            <a:r>
              <a:rPr lang="fr-ca" b="0" i="0" u="none" baseline="0" dirty="0">
                <a:solidFill>
                  <a:schemeClr val="bg1"/>
                </a:solidFill>
              </a:rPr>
              <a:t> 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356B95-64EE-4021-96EE-DE3BE203A56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007518" y="4989087"/>
            <a:ext cx="3736621" cy="13542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fr-ca" b="0" i="0" u="none" baseline="0" dirty="0">
                <a:solidFill>
                  <a:schemeClr val="bg1"/>
                </a:solidFill>
              </a:rPr>
              <a:t>Tous les </a:t>
            </a:r>
            <a:r>
              <a:rPr lang="fr-CA" b="0" i="0" u="none" baseline="0" dirty="0">
                <a:solidFill>
                  <a:schemeClr val="bg1"/>
                </a:solidFill>
              </a:rPr>
              <a:t>chevaux</a:t>
            </a:r>
            <a:r>
              <a:rPr lang="fr-ca" b="0" i="0" u="none" baseline="0" dirty="0">
                <a:solidFill>
                  <a:schemeClr val="bg1"/>
                </a:solidFill>
              </a:rPr>
              <a:t> </a:t>
            </a:r>
            <a:r>
              <a:rPr lang="fr-CA" b="0" i="0" u="none" baseline="0" dirty="0">
                <a:solidFill>
                  <a:schemeClr val="bg1"/>
                </a:solidFill>
              </a:rPr>
              <a:t>et les soldats </a:t>
            </a:r>
            <a:r>
              <a:rPr lang="fr-ca" b="0" i="0" u="none" baseline="0" dirty="0">
                <a:solidFill>
                  <a:schemeClr val="bg1"/>
                </a:solidFill>
              </a:rPr>
              <a:t>du roi n</a:t>
            </a:r>
            <a:r>
              <a:rPr lang="fr-CA" b="0" i="0" u="none" baseline="0" dirty="0">
                <a:solidFill>
                  <a:schemeClr val="bg1"/>
                </a:solidFill>
              </a:rPr>
              <a:t>e pouvaient</a:t>
            </a:r>
            <a:r>
              <a:rPr lang="fr-ca" b="0" i="0" u="none" baseline="0" dirty="0">
                <a:solidFill>
                  <a:schemeClr val="bg1"/>
                </a:solidFill>
              </a:rPr>
              <a:t> </a:t>
            </a:r>
            <a:r>
              <a:rPr lang="fr-CA" b="0" i="0" u="none" baseline="0" dirty="0">
                <a:solidFill>
                  <a:schemeClr val="bg1"/>
                </a:solidFill>
              </a:rPr>
              <a:t>pas </a:t>
            </a:r>
            <a:r>
              <a:rPr lang="fr-ca" b="0" i="0" u="none" baseline="0" dirty="0">
                <a:solidFill>
                  <a:schemeClr val="bg1"/>
                </a:solidFill>
              </a:rPr>
              <a:t>mettre </a:t>
            </a:r>
            <a:r>
              <a:rPr lang="fr-ca" b="0" i="0" u="none" baseline="0" dirty="0" err="1">
                <a:solidFill>
                  <a:schemeClr val="bg1"/>
                </a:solidFill>
              </a:rPr>
              <a:t>Humpty</a:t>
            </a:r>
            <a:r>
              <a:rPr lang="fr-ca" b="0" i="0" u="none" baseline="0" dirty="0">
                <a:solidFill>
                  <a:schemeClr val="bg1"/>
                </a:solidFill>
              </a:rPr>
              <a:t> </a:t>
            </a:r>
          </a:p>
          <a:p>
            <a:pPr algn="l" rtl="0"/>
            <a:r>
              <a:rPr lang="fr-ca" b="0" i="0" u="none" baseline="0" dirty="0">
                <a:solidFill>
                  <a:schemeClr val="bg1"/>
                </a:solidFill>
              </a:rPr>
              <a:t>        </a:t>
            </a:r>
            <a:r>
              <a:rPr lang="fr-ca" b="0" i="0" u="none" baseline="0" dirty="0" err="1">
                <a:solidFill>
                  <a:schemeClr val="bg1"/>
                </a:solidFill>
              </a:rPr>
              <a:t>Dumpty</a:t>
            </a:r>
            <a:r>
              <a:rPr lang="fr-ca" b="0" i="0" u="none" baseline="0" dirty="0">
                <a:solidFill>
                  <a:schemeClr val="bg1"/>
                </a:solidFill>
              </a:rPr>
              <a:t> </a:t>
            </a:r>
            <a:r>
              <a:rPr lang="fr-CA" dirty="0">
                <a:solidFill>
                  <a:schemeClr val="bg1"/>
                </a:solidFill>
              </a:rPr>
              <a:t>à l’endroit</a:t>
            </a:r>
            <a:r>
              <a:rPr lang="fr-ca" b="0" i="0" u="none" baseline="0" dirty="0">
                <a:solidFill>
                  <a:schemeClr val="bg1"/>
                </a:solidFill>
              </a:rPr>
              <a:t>. </a:t>
            </a:r>
          </a:p>
          <a:p>
            <a:endParaRPr lang="fr-ca" sz="28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23722D-99B5-C87F-C013-DFD158F9E0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13983" y="6096000"/>
            <a:ext cx="2875721" cy="388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8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7348-8C00-4CAE-B9F3-B7A2C5285D6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70693" y="4511814"/>
            <a:ext cx="9440034" cy="11302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ca" sz="4800" b="1" i="0" u="none" baseline="0"/>
              <a:t>Des murs du passé</a:t>
            </a:r>
          </a:p>
        </p:txBody>
      </p:sp>
      <p:pic>
        <p:nvPicPr>
          <p:cNvPr id="3089" name="Picture 3084">
            <a:extLst>
              <a:ext uri="{FF2B5EF4-FFF2-40B4-BE49-F238E27FC236}">
                <a16:creationId xmlns:a16="http://schemas.microsoft.com/office/drawing/2014/main" id="{D8C67178-C15E-489D-8DDF-CB1BD4194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1" y="547807"/>
            <a:ext cx="11085044" cy="3816806"/>
          </a:xfrm>
          <a:prstGeom prst="rect">
            <a:avLst/>
          </a:prstGeom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016CDBB1-8282-4B52-BF84-87F0C337E36F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r="37369" b="-3"/>
          <a:stretch/>
        </p:blipFill>
        <p:spPr bwMode="auto">
          <a:xfrm>
            <a:off x="700052" y="700336"/>
            <a:ext cx="2593593" cy="35256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e the source image">
            <a:extLst>
              <a:ext uri="{FF2B5EF4-FFF2-40B4-BE49-F238E27FC236}">
                <a16:creationId xmlns:a16="http://schemas.microsoft.com/office/drawing/2014/main" id="{48BB04F0-0B6F-4A82-9A3E-E006F9ADFDA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r="36737"/>
          <a:stretch/>
        </p:blipFill>
        <p:spPr bwMode="auto">
          <a:xfrm>
            <a:off x="3429498" y="698373"/>
            <a:ext cx="2591786" cy="35295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790FC188-1F40-493B-8E63-2EB00448C4C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3" r="14644" b="2"/>
          <a:stretch/>
        </p:blipFill>
        <p:spPr bwMode="auto">
          <a:xfrm>
            <a:off x="6157141" y="700339"/>
            <a:ext cx="2593272" cy="35256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e the source image">
            <a:extLst>
              <a:ext uri="{FF2B5EF4-FFF2-40B4-BE49-F238E27FC236}">
                <a16:creationId xmlns:a16="http://schemas.microsoft.com/office/drawing/2014/main" id="{CA1C0E49-B328-413F-9BF3-F6CC1FF9BBAC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r="25248" b="2"/>
          <a:stretch/>
        </p:blipFill>
        <p:spPr bwMode="auto">
          <a:xfrm>
            <a:off x="8886266" y="700335"/>
            <a:ext cx="2596896" cy="35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54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338357-1A6A-4C1E-A6D6-1DCDE6DF4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F51140-4156-423C-9638-1223606FB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66116" y="164592"/>
            <a:ext cx="11859768" cy="6528816"/>
          </a:xfrm>
          <a:prstGeom prst="rect">
            <a:avLst/>
          </a:prstGeom>
          <a:ln w="15875" cap="sq" cmpd="sng">
            <a:noFill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6E28AA-8186-4677-8B25-8421CD356231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008889" y="1097280"/>
            <a:ext cx="6043875" cy="4626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/>
            <a:r>
              <a:rPr lang="fr-ca" sz="5400" b="1" i="0" u="none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DÉFI :</a:t>
            </a:r>
            <a:br>
              <a:rPr lang="fr-ca" sz="5400" b="1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fr-ca" sz="2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Créer une chaise pour Humpty Dumpty</a:t>
            </a:r>
            <a:br>
              <a:rPr lang="fr-ca" sz="5400">
                <a:latin typeface="Century Gothic" panose="020B0502020202020204" pitchFamily="34" charset="0"/>
              </a:rPr>
            </a:br>
            <a:endParaRPr lang="fr-ca" sz="5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AA738B-EDF5-4694-B25A-3488245BC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395" y="2057399"/>
            <a:ext cx="0" cy="27432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3BC4EA5-4F2C-4FF9-BA91-442BE16825C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901171" y="797509"/>
            <a:ext cx="37665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ca" sz="24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Votre chaise aidera </a:t>
            </a:r>
            <a:r>
              <a:rPr lang="fr-ca" sz="2400" b="0" i="0" u="none" baseline="0" dirty="0" err="1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Humpty</a:t>
            </a:r>
            <a:r>
              <a:rPr lang="fr-ca" sz="24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 </a:t>
            </a:r>
            <a:r>
              <a:rPr lang="fr-ca" sz="2400" b="0" i="0" u="none" baseline="0" dirty="0" err="1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Dumpty</a:t>
            </a:r>
            <a:r>
              <a:rPr lang="fr-ca" sz="24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à s’asseoir confortablement et en sécurité sur le haut du mur sans crainte de tomber de nouveau!</a:t>
            </a:r>
          </a:p>
          <a:p>
            <a:endParaRPr lang="fr-ca" sz="2800" dirty="0">
              <a:latin typeface="Century Gothic" panose="020B0502020202020204" pitchFamily="34" charset="0"/>
            </a:endParaRPr>
          </a:p>
          <a:p>
            <a:pPr algn="ctr" rtl="0"/>
            <a:r>
              <a:rPr lang="fr-ca" sz="2800" b="0" i="0" u="sng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Votre chaise </a:t>
            </a:r>
            <a:r>
              <a:rPr lang="fr-ca" sz="2800" b="1" i="0" u="sng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DOIT</a:t>
            </a:r>
            <a:r>
              <a:rPr lang="fr-ca" sz="28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 :</a:t>
            </a:r>
          </a:p>
          <a:p>
            <a:pPr marL="285750" indent="-285750" algn="ctr" rtl="0">
              <a:buFontTx/>
              <a:buChar char="-"/>
            </a:pPr>
            <a:r>
              <a:rPr lang="fr-ca" sz="28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avoir des </a:t>
            </a:r>
            <a:r>
              <a:rPr lang="fr-CA" sz="28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pattes</a:t>
            </a:r>
            <a:r>
              <a:rPr lang="fr-ca" sz="28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L="285750" indent="-285750" algn="ctr" rtl="0">
              <a:buFontTx/>
              <a:buChar char="-"/>
            </a:pPr>
            <a:r>
              <a:rPr lang="fr-ca" sz="28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avoir </a:t>
            </a:r>
            <a:r>
              <a:rPr lang="fr-CA" sz="28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un siège</a:t>
            </a:r>
            <a:endParaRPr lang="fr-ca" sz="2800" b="0" i="0" u="none" baseline="0" dirty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285750" indent="-285750" algn="ctr" rtl="0">
              <a:buFontTx/>
              <a:buChar char="-"/>
            </a:pPr>
            <a:r>
              <a:rPr lang="fr-ca" sz="28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pouvoir résister au vent et à la pluie</a:t>
            </a:r>
            <a:endParaRPr lang="fr-ca" sz="2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94A87-159D-485E-B835-E1D2CDC3311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24258" y="4713557"/>
            <a:ext cx="1359715" cy="164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B1E73-555A-4ADB-A720-3CE8509A19C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242114" y="4713557"/>
            <a:ext cx="1174334" cy="1689680"/>
          </a:xfrm>
          <a:prstGeom prst="rect">
            <a:avLst/>
          </a:prstGeom>
        </p:spPr>
      </p:pic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67749DE2-C2B6-45E4-8798-1EF117CA97C4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16000" r="10928" b="14051"/>
          <a:stretch/>
        </p:blipFill>
        <p:spPr bwMode="auto">
          <a:xfrm>
            <a:off x="3751168" y="4713557"/>
            <a:ext cx="1887642" cy="16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F76B8-EB0F-447A-B82E-2D870F85A26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819405" y="4712854"/>
            <a:ext cx="1481933" cy="1689681"/>
          </a:xfrm>
          <a:prstGeom prst="rect">
            <a:avLst/>
          </a:prstGeom>
        </p:spPr>
      </p:pic>
      <p:pic>
        <p:nvPicPr>
          <p:cNvPr id="13" name="Picture 12" descr="See the source image">
            <a:extLst>
              <a:ext uri="{FF2B5EF4-FFF2-40B4-BE49-F238E27FC236}">
                <a16:creationId xmlns:a16="http://schemas.microsoft.com/office/drawing/2014/main" id="{81860328-D6B5-4B0C-AFD6-92605129F40F}"/>
              </a:ext>
            </a:extLst>
          </p:cNvPr>
          <p:cNvPicPr/>
          <p:nvPr>
            <p:custDataLst>
              <p:tags r:id="rId10"/>
            </p:custDataLst>
          </p:nvPr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1" t="10074" r="29166" b="9646"/>
          <a:stretch/>
        </p:blipFill>
        <p:spPr bwMode="auto">
          <a:xfrm>
            <a:off x="11429617" y="4335034"/>
            <a:ext cx="238125" cy="255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2C40CE-20D6-42D9-BA1D-7918952A525A}"/>
              </a:ext>
            </a:extLst>
          </p:cNvPr>
          <p:cNvPicPr/>
          <p:nvPr>
            <p:custDataLst>
              <p:tags r:id="rId11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1332463" y="4743251"/>
            <a:ext cx="342900" cy="327025"/>
          </a:xfrm>
          <a:prstGeom prst="rect">
            <a:avLst/>
          </a:prstGeom>
        </p:spPr>
      </p:pic>
      <p:pic>
        <p:nvPicPr>
          <p:cNvPr id="15" name="Picture 14" descr="See the source image">
            <a:extLst>
              <a:ext uri="{FF2B5EF4-FFF2-40B4-BE49-F238E27FC236}">
                <a16:creationId xmlns:a16="http://schemas.microsoft.com/office/drawing/2014/main" id="{BDABA9D8-B9A8-44AD-8ADE-B876BCC7650F}"/>
              </a:ext>
            </a:extLst>
          </p:cNvPr>
          <p:cNvPicPr/>
          <p:nvPr>
            <p:custDataLst>
              <p:tags r:id="rId12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12598" r="5906" b="11417"/>
          <a:stretch/>
        </p:blipFill>
        <p:spPr bwMode="auto">
          <a:xfrm>
            <a:off x="9157682" y="5962758"/>
            <a:ext cx="416560" cy="3251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FC73D7-2FEF-4196-B5D5-DB6ACEC58A34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5"/>
          <a:stretch>
            <a:fillRect/>
          </a:stretch>
        </p:blipFill>
        <p:spPr>
          <a:xfrm flipH="1">
            <a:off x="10361241" y="5976474"/>
            <a:ext cx="438822" cy="311425"/>
          </a:xfrm>
          <a:prstGeom prst="rect">
            <a:avLst/>
          </a:prstGeom>
        </p:spPr>
      </p:pic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E126CE9C-6EF3-444D-92A0-6823B60859F2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79" y="1793031"/>
            <a:ext cx="1067670" cy="134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5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6950BFC3-D8DA-4A85-94F7-54DA5524770B}">
      <p188:commentRel xmlns:p188="http://schemas.microsoft.com/office/powerpoint/2018/8/main" r:id="rId16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8A3CA-8FD6-41BD-8978-A9E0B23050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51187" y="91541"/>
            <a:ext cx="3706889" cy="689113"/>
          </a:xfrm>
        </p:spPr>
        <p:txBody>
          <a:bodyPr>
            <a:normAutofit/>
          </a:bodyPr>
          <a:lstStyle/>
          <a:p>
            <a:pPr rtl="0"/>
            <a:r>
              <a:rPr lang="fr-ca" sz="4000" b="1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Entrepreneur</a:t>
            </a:r>
            <a:endParaRPr lang="fr-ca" sz="4000" b="1" dirty="0">
              <a:latin typeface="Century Gothic" panose="020B0502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D70EB-21FA-41FE-B520-8A875388CAB1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3690272" y="296656"/>
            <a:ext cx="7309508" cy="689113"/>
          </a:xfrm>
        </p:spPr>
        <p:txBody>
          <a:bodyPr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-ca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démarre ou gère une ou plusieurs entreprises avec des risques</a:t>
            </a:r>
            <a:endParaRPr lang="fr-ca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4BFA93-1142-4F86-8D77-FF30AF05207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623757" y="799014"/>
            <a:ext cx="73297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b="0" i="0" u="non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									</a:t>
            </a:r>
          </a:p>
          <a:p>
            <a:pPr algn="l" rtl="0"/>
            <a:r>
              <a:rPr lang="fr-ca" b="0" i="0" u="non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	</a:t>
            </a:r>
          </a:p>
          <a:p>
            <a:endParaRPr lang="fr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l" rtl="0"/>
            <a:r>
              <a:rPr lang="fr-ca" b="0" i="0" u="non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Voici </a:t>
            </a:r>
            <a:r>
              <a:rPr lang="fr-ca" b="1" i="0" u="non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Mike </a:t>
            </a:r>
            <a:r>
              <a:rPr lang="fr-ca" b="1" i="0" u="non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Timani</a:t>
            </a:r>
            <a:r>
              <a:rPr lang="fr-ca" b="0" i="0" u="non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, président fondateur de </a:t>
            </a:r>
            <a:r>
              <a:rPr lang="fr-ca" b="0" i="1" u="non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Fancy </a:t>
            </a:r>
            <a:r>
              <a:rPr lang="fr-ca" b="0" i="1" u="non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Pokket</a:t>
            </a:r>
            <a:r>
              <a:rPr lang="fr-ca" b="0" i="0" u="non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, à Moncton (Nouveau-Brunswick). Arrivé au Canada en 1976 en provenance du Liban, Mike a ouvert une petite boulangerie à Moncton qui vendait des pitas, car il n’en trouvait pas dans les restaurants et les épiceries. Malgré de nombreux obstacles, </a:t>
            </a:r>
            <a:r>
              <a:rPr lang="fr-ca" b="0" i="1" u="non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Fancy </a:t>
            </a:r>
            <a:r>
              <a:rPr lang="fr-ca" b="0" i="1" u="non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Pokket</a:t>
            </a:r>
            <a:r>
              <a:rPr lang="fr-ca" b="0" i="0" u="non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est maintenant le plus grand producteur de pitas, de bagels, de pains plats et de tortillas au Canada atlantique.											</a:t>
            </a:r>
          </a:p>
          <a:p>
            <a:endParaRPr lang="fr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l" rtl="0"/>
            <a:r>
              <a:rPr lang="fr-ca" b="0" i="0" u="none" baseline="0" dirty="0"/>
              <a:t> </a:t>
            </a:r>
            <a:endParaRPr lang="fr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F7FA6A-80F4-40D4-93C2-4EC66F1AE75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65049" y="5946222"/>
            <a:ext cx="10296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ca" sz="40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Pourriez-</a:t>
            </a:r>
            <a:r>
              <a:rPr lang="fr-ca" sz="4000" b="1" i="0" u="non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vous</a:t>
            </a:r>
            <a:r>
              <a:rPr lang="fr-ca" sz="40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devenir entrepreneur?</a:t>
            </a:r>
            <a:endParaRPr lang="fr-ca" sz="4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896E41-CBAB-4A47-934A-A89E75421FD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96661" y="1310907"/>
            <a:ext cx="3444738" cy="2486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4B307A-DA41-4310-9663-A40097D6E7D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27547" y="3968646"/>
            <a:ext cx="3982966" cy="191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81EF186-4C80-4E90-9210-D72B69ACCB1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35548" y="4022109"/>
            <a:ext cx="2036877" cy="20368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AF020E-88A6-0184-4E99-0D4EC129681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27547" y="650214"/>
            <a:ext cx="1116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1800" b="1" i="0" u="non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Entrepreneurs : voir grand pour résoudre des problèmes, écouter et ESSAYER! (et échouer, puis réessayer!)</a:t>
            </a:r>
          </a:p>
        </p:txBody>
      </p:sp>
    </p:spTree>
    <p:extLst>
      <p:ext uri="{BB962C8B-B14F-4D97-AF65-F5344CB8AC3E}">
        <p14:creationId xmlns:p14="http://schemas.microsoft.com/office/powerpoint/2010/main" val="33486679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Override1.xml><?xml version="1.0" encoding="utf-8"?>
<a:themeOverride xmlns:a="http://schemas.openxmlformats.org/drawingml/2006/main">
  <a:clrScheme name="Custom 42">
    <a:dk1>
      <a:sysClr val="windowText" lastClr="000000"/>
    </a:dk1>
    <a:lt1>
      <a:sysClr val="window" lastClr="FFFFFF"/>
    </a:lt1>
    <a:dk2>
      <a:srgbClr val="454551"/>
    </a:dk2>
    <a:lt2>
      <a:srgbClr val="E3E3E5"/>
    </a:lt2>
    <a:accent1>
      <a:srgbClr val="FE09E3"/>
    </a:accent1>
    <a:accent2>
      <a:srgbClr val="00ACF5"/>
    </a:accent2>
    <a:accent3>
      <a:srgbClr val="55CB72"/>
    </a:accent3>
    <a:accent4>
      <a:srgbClr val="EFC926"/>
    </a:accent4>
    <a:accent5>
      <a:srgbClr val="969696"/>
    </a:accent5>
    <a:accent6>
      <a:srgbClr val="D54773"/>
    </a:accent6>
    <a:hlink>
      <a:srgbClr val="6B9F25"/>
    </a:hlink>
    <a:folHlink>
      <a:srgbClr val="8C8C8C"/>
    </a:folHlink>
  </a:clrScheme>
</a:themeOverride>
</file>

<file path=ppt/theme/themeOverride2.xml><?xml version="1.0" encoding="utf-8"?>
<a:themeOverride xmlns:a="http://schemas.openxmlformats.org/drawingml/2006/main">
  <a:clrScheme name="Custom 42">
    <a:dk1>
      <a:sysClr val="windowText" lastClr="000000"/>
    </a:dk1>
    <a:lt1>
      <a:sysClr val="window" lastClr="FFFFFF"/>
    </a:lt1>
    <a:dk2>
      <a:srgbClr val="454551"/>
    </a:dk2>
    <a:lt2>
      <a:srgbClr val="E3E3E5"/>
    </a:lt2>
    <a:accent1>
      <a:srgbClr val="FE09E3"/>
    </a:accent1>
    <a:accent2>
      <a:srgbClr val="00ACF5"/>
    </a:accent2>
    <a:accent3>
      <a:srgbClr val="55CB72"/>
    </a:accent3>
    <a:accent4>
      <a:srgbClr val="EFC926"/>
    </a:accent4>
    <a:accent5>
      <a:srgbClr val="969696"/>
    </a:accent5>
    <a:accent6>
      <a:srgbClr val="D54773"/>
    </a:accent6>
    <a:hlink>
      <a:srgbClr val="6B9F25"/>
    </a:hlink>
    <a:folHlink>
      <a:srgbClr val="8C8C8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27C31D9CEA54A8F222A8FC4FF68B4" ma:contentTypeVersion="14" ma:contentTypeDescription="Create a new document." ma:contentTypeScope="" ma:versionID="ca65590181d1512fcddde283bdf1a67d">
  <xsd:schema xmlns:xsd="http://www.w3.org/2001/XMLSchema" xmlns:xs="http://www.w3.org/2001/XMLSchema" xmlns:p="http://schemas.microsoft.com/office/2006/metadata/properties" xmlns:ns2="6a46e933-93c8-4c96-921a-912e792911a5" xmlns:ns3="460bbd6c-3278-4896-84d5-4c26981e5bff" targetNamespace="http://schemas.microsoft.com/office/2006/metadata/properties" ma:root="true" ma:fieldsID="3b9cbf03618bb073dffebff2c82b6744" ns2:_="" ns3:_="">
    <xsd:import namespace="6a46e933-93c8-4c96-921a-912e792911a5"/>
    <xsd:import namespace="460bbd6c-3278-4896-84d5-4c26981e5b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46e933-93c8-4c96-921a-912e792911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95d1645-1b78-4f08-b297-5a94c230cb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bbd6c-3278-4896-84d5-4c26981e5bf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845d182-36b5-4494-a304-d244f4f6ab4d}" ma:internalName="TaxCatchAll" ma:showField="CatchAllData" ma:web="460bbd6c-3278-4896-84d5-4c26981e5b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46e933-93c8-4c96-921a-912e792911a5">
      <Terms xmlns="http://schemas.microsoft.com/office/infopath/2007/PartnerControls"/>
    </lcf76f155ced4ddcb4097134ff3c332f>
    <TaxCatchAll xmlns="460bbd6c-3278-4896-84d5-4c26981e5bff" xsi:nil="true"/>
  </documentManagement>
</p:properties>
</file>

<file path=customXml/itemProps1.xml><?xml version="1.0" encoding="utf-8"?>
<ds:datastoreItem xmlns:ds="http://schemas.openxmlformats.org/officeDocument/2006/customXml" ds:itemID="{73CC670F-05B9-4BB7-BA2C-0DE5B5C1E5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847009-E164-4A82-A44F-170B3307F0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46e933-93c8-4c96-921a-912e792911a5"/>
    <ds:schemaRef ds:uri="460bbd6c-3278-4896-84d5-4c26981e5b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A3AD49-9331-450C-A2FE-6857A4DB38C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16c05727-aa75-4e4a-9b5f-8a80a1165891"/>
    <ds:schemaRef ds:uri="71af3243-3dd4-4a8d-8c0d-dd76da1f02a5"/>
    <ds:schemaRef ds:uri="http://www.w3.org/XML/1998/namespace"/>
    <ds:schemaRef ds:uri="6a46e933-93c8-4c96-921a-912e792911a5"/>
    <ds:schemaRef ds:uri="460bbd6c-3278-4896-84d5-4c26981e5bf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{CCE32E2D-5E29-4D9C-A054-13B4C53A04E6}tf00934815_win32</Template>
  <TotalTime>366</TotalTime>
  <Words>244</Words>
  <Application>Microsoft Office PowerPoint</Application>
  <PresentationFormat>Widescreen</PresentationFormat>
  <Paragraphs>29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Century Gothic</vt:lpstr>
      <vt:lpstr>Goudy Old Style</vt:lpstr>
      <vt:lpstr>Wingdings 2</vt:lpstr>
      <vt:lpstr>SlateVTI</vt:lpstr>
      <vt:lpstr>Volée d’œufs!</vt:lpstr>
      <vt:lpstr>Comptine </vt:lpstr>
      <vt:lpstr>Des murs du passé</vt:lpstr>
      <vt:lpstr>DÉFI : Créer une chaise pour Humpty Dumpty </vt:lpstr>
      <vt:lpstr>Entrepreneur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Eggs Away!</dc:title>
  <dc:creator>Tompkins, Amy (EECD/EDPE)</dc:creator>
  <cp:lastModifiedBy>Tompkins, Amy (EECD/EDPE)</cp:lastModifiedBy>
  <cp:revision>21</cp:revision>
  <dcterms:created xsi:type="dcterms:W3CDTF">2022-09-22T12:22:08Z</dcterms:created>
  <dcterms:modified xsi:type="dcterms:W3CDTF">2024-01-24T13:38:42Z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0x0101004FD27C31D9CEA54A8F222A8FC4FF68B4</vt:lpwstr>
  </property>
</Properties>
</file>