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3" r:id="rId6"/>
    <p:sldId id="262" r:id="rId7"/>
    <p:sldId id="264" r:id="rId8"/>
    <p:sldId id="266" r:id="rId9"/>
    <p:sldId id="265" r:id="rId10"/>
    <p:sldId id="261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94" autoAdjust="0"/>
    <p:restoredTop sz="95928"/>
  </p:normalViewPr>
  <p:slideViewPr>
    <p:cSldViewPr snapToGrid="0" snapToObjects="1">
      <p:cViewPr varScale="1">
        <p:scale>
          <a:sx n="72" d="100"/>
          <a:sy n="72" d="100"/>
        </p:scale>
        <p:origin x="64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1/24/2024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1/24/2024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1/24/2024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covillage.org/our-work/education/gen-trainings/traumatransformation/children-smiling-in-a-huddle/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EB5C8F0-2881-4184-92C6-0E251C42A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12191999" cy="4292600"/>
          </a:xfrm>
          <a:prstGeom prst="rect">
            <a:avLst/>
          </a:pr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2BCC826-0F95-4DB1-9DBA-C1F7BD609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755946"/>
            <a:ext cx="12192000" cy="3102054"/>
          </a:xfrm>
          <a:custGeom>
            <a:avLst/>
            <a:gdLst>
              <a:gd name="connsiteX0" fmla="*/ 685801 w 12192000"/>
              <a:gd name="connsiteY0" fmla="*/ 0 h 3102054"/>
              <a:gd name="connsiteX1" fmla="*/ 754064 w 12192000"/>
              <a:gd name="connsiteY1" fmla="*/ 3175 h 3102054"/>
              <a:gd name="connsiteX2" fmla="*/ 814389 w 12192000"/>
              <a:gd name="connsiteY2" fmla="*/ 9525 h 3102054"/>
              <a:gd name="connsiteX3" fmla="*/ 866776 w 12192000"/>
              <a:gd name="connsiteY3" fmla="*/ 20637 h 3102054"/>
              <a:gd name="connsiteX4" fmla="*/ 912814 w 12192000"/>
              <a:gd name="connsiteY4" fmla="*/ 36512 h 3102054"/>
              <a:gd name="connsiteX5" fmla="*/ 954089 w 12192000"/>
              <a:gd name="connsiteY5" fmla="*/ 52387 h 3102054"/>
              <a:gd name="connsiteX6" fmla="*/ 990601 w 12192000"/>
              <a:gd name="connsiteY6" fmla="*/ 68262 h 3102054"/>
              <a:gd name="connsiteX7" fmla="*/ 1028701 w 12192000"/>
              <a:gd name="connsiteY7" fmla="*/ 87312 h 3102054"/>
              <a:gd name="connsiteX8" fmla="*/ 1066801 w 12192000"/>
              <a:gd name="connsiteY8" fmla="*/ 106362 h 3102054"/>
              <a:gd name="connsiteX9" fmla="*/ 1103314 w 12192000"/>
              <a:gd name="connsiteY9" fmla="*/ 125412 h 3102054"/>
              <a:gd name="connsiteX10" fmla="*/ 1144589 w 12192000"/>
              <a:gd name="connsiteY10" fmla="*/ 141287 h 3102054"/>
              <a:gd name="connsiteX11" fmla="*/ 1190626 w 12192000"/>
              <a:gd name="connsiteY11" fmla="*/ 155575 h 3102054"/>
              <a:gd name="connsiteX12" fmla="*/ 1243014 w 12192000"/>
              <a:gd name="connsiteY12" fmla="*/ 166687 h 3102054"/>
              <a:gd name="connsiteX13" fmla="*/ 1303339 w 12192000"/>
              <a:gd name="connsiteY13" fmla="*/ 174625 h 3102054"/>
              <a:gd name="connsiteX14" fmla="*/ 1371601 w 12192000"/>
              <a:gd name="connsiteY14" fmla="*/ 176212 h 3102054"/>
              <a:gd name="connsiteX15" fmla="*/ 1439864 w 12192000"/>
              <a:gd name="connsiteY15" fmla="*/ 174625 h 3102054"/>
              <a:gd name="connsiteX16" fmla="*/ 1500189 w 12192000"/>
              <a:gd name="connsiteY16" fmla="*/ 166687 h 3102054"/>
              <a:gd name="connsiteX17" fmla="*/ 1552576 w 12192000"/>
              <a:gd name="connsiteY17" fmla="*/ 155575 h 3102054"/>
              <a:gd name="connsiteX18" fmla="*/ 1598614 w 12192000"/>
              <a:gd name="connsiteY18" fmla="*/ 141287 h 3102054"/>
              <a:gd name="connsiteX19" fmla="*/ 1639889 w 12192000"/>
              <a:gd name="connsiteY19" fmla="*/ 125412 h 3102054"/>
              <a:gd name="connsiteX20" fmla="*/ 1676401 w 12192000"/>
              <a:gd name="connsiteY20" fmla="*/ 106362 h 3102054"/>
              <a:gd name="connsiteX21" fmla="*/ 1714501 w 12192000"/>
              <a:gd name="connsiteY21" fmla="*/ 87312 h 3102054"/>
              <a:gd name="connsiteX22" fmla="*/ 1752601 w 12192000"/>
              <a:gd name="connsiteY22" fmla="*/ 68262 h 3102054"/>
              <a:gd name="connsiteX23" fmla="*/ 1789114 w 12192000"/>
              <a:gd name="connsiteY23" fmla="*/ 52387 h 3102054"/>
              <a:gd name="connsiteX24" fmla="*/ 1830389 w 12192000"/>
              <a:gd name="connsiteY24" fmla="*/ 36512 h 3102054"/>
              <a:gd name="connsiteX25" fmla="*/ 1876426 w 12192000"/>
              <a:gd name="connsiteY25" fmla="*/ 20637 h 3102054"/>
              <a:gd name="connsiteX26" fmla="*/ 1928814 w 12192000"/>
              <a:gd name="connsiteY26" fmla="*/ 9525 h 3102054"/>
              <a:gd name="connsiteX27" fmla="*/ 1989139 w 12192000"/>
              <a:gd name="connsiteY27" fmla="*/ 3175 h 3102054"/>
              <a:gd name="connsiteX28" fmla="*/ 2057401 w 12192000"/>
              <a:gd name="connsiteY28" fmla="*/ 0 h 3102054"/>
              <a:gd name="connsiteX29" fmla="*/ 2125664 w 12192000"/>
              <a:gd name="connsiteY29" fmla="*/ 3175 h 3102054"/>
              <a:gd name="connsiteX30" fmla="*/ 2185989 w 12192000"/>
              <a:gd name="connsiteY30" fmla="*/ 9525 h 3102054"/>
              <a:gd name="connsiteX31" fmla="*/ 2238376 w 12192000"/>
              <a:gd name="connsiteY31" fmla="*/ 20637 h 3102054"/>
              <a:gd name="connsiteX32" fmla="*/ 2284414 w 12192000"/>
              <a:gd name="connsiteY32" fmla="*/ 36512 h 3102054"/>
              <a:gd name="connsiteX33" fmla="*/ 2325688 w 12192000"/>
              <a:gd name="connsiteY33" fmla="*/ 52387 h 3102054"/>
              <a:gd name="connsiteX34" fmla="*/ 2362201 w 12192000"/>
              <a:gd name="connsiteY34" fmla="*/ 68262 h 3102054"/>
              <a:gd name="connsiteX35" fmla="*/ 2400301 w 12192000"/>
              <a:gd name="connsiteY35" fmla="*/ 87312 h 3102054"/>
              <a:gd name="connsiteX36" fmla="*/ 2438401 w 12192000"/>
              <a:gd name="connsiteY36" fmla="*/ 106362 h 3102054"/>
              <a:gd name="connsiteX37" fmla="*/ 2474913 w 12192000"/>
              <a:gd name="connsiteY37" fmla="*/ 125412 h 3102054"/>
              <a:gd name="connsiteX38" fmla="*/ 2516188 w 12192000"/>
              <a:gd name="connsiteY38" fmla="*/ 141287 h 3102054"/>
              <a:gd name="connsiteX39" fmla="*/ 2562226 w 12192000"/>
              <a:gd name="connsiteY39" fmla="*/ 155575 h 3102054"/>
              <a:gd name="connsiteX40" fmla="*/ 2614614 w 12192000"/>
              <a:gd name="connsiteY40" fmla="*/ 166687 h 3102054"/>
              <a:gd name="connsiteX41" fmla="*/ 2674938 w 12192000"/>
              <a:gd name="connsiteY41" fmla="*/ 174625 h 3102054"/>
              <a:gd name="connsiteX42" fmla="*/ 2743201 w 12192000"/>
              <a:gd name="connsiteY42" fmla="*/ 176212 h 3102054"/>
              <a:gd name="connsiteX43" fmla="*/ 2811464 w 12192000"/>
              <a:gd name="connsiteY43" fmla="*/ 174625 h 3102054"/>
              <a:gd name="connsiteX44" fmla="*/ 2871789 w 12192000"/>
              <a:gd name="connsiteY44" fmla="*/ 166687 h 3102054"/>
              <a:gd name="connsiteX45" fmla="*/ 2924176 w 12192000"/>
              <a:gd name="connsiteY45" fmla="*/ 155575 h 3102054"/>
              <a:gd name="connsiteX46" fmla="*/ 2970214 w 12192000"/>
              <a:gd name="connsiteY46" fmla="*/ 141287 h 3102054"/>
              <a:gd name="connsiteX47" fmla="*/ 3011489 w 12192000"/>
              <a:gd name="connsiteY47" fmla="*/ 125412 h 3102054"/>
              <a:gd name="connsiteX48" fmla="*/ 3048001 w 12192000"/>
              <a:gd name="connsiteY48" fmla="*/ 106362 h 3102054"/>
              <a:gd name="connsiteX49" fmla="*/ 3086101 w 12192000"/>
              <a:gd name="connsiteY49" fmla="*/ 87312 h 3102054"/>
              <a:gd name="connsiteX50" fmla="*/ 3124201 w 12192000"/>
              <a:gd name="connsiteY50" fmla="*/ 68262 h 3102054"/>
              <a:gd name="connsiteX51" fmla="*/ 3160714 w 12192000"/>
              <a:gd name="connsiteY51" fmla="*/ 52387 h 3102054"/>
              <a:gd name="connsiteX52" fmla="*/ 3201989 w 12192000"/>
              <a:gd name="connsiteY52" fmla="*/ 36512 h 3102054"/>
              <a:gd name="connsiteX53" fmla="*/ 3248026 w 12192000"/>
              <a:gd name="connsiteY53" fmla="*/ 20637 h 3102054"/>
              <a:gd name="connsiteX54" fmla="*/ 3300414 w 12192000"/>
              <a:gd name="connsiteY54" fmla="*/ 9525 h 3102054"/>
              <a:gd name="connsiteX55" fmla="*/ 3360739 w 12192000"/>
              <a:gd name="connsiteY55" fmla="*/ 3175 h 3102054"/>
              <a:gd name="connsiteX56" fmla="*/ 3427414 w 12192000"/>
              <a:gd name="connsiteY56" fmla="*/ 0 h 3102054"/>
              <a:gd name="connsiteX57" fmla="*/ 3497264 w 12192000"/>
              <a:gd name="connsiteY57" fmla="*/ 3175 h 3102054"/>
              <a:gd name="connsiteX58" fmla="*/ 3557589 w 12192000"/>
              <a:gd name="connsiteY58" fmla="*/ 9525 h 3102054"/>
              <a:gd name="connsiteX59" fmla="*/ 3609976 w 12192000"/>
              <a:gd name="connsiteY59" fmla="*/ 20637 h 3102054"/>
              <a:gd name="connsiteX60" fmla="*/ 3656014 w 12192000"/>
              <a:gd name="connsiteY60" fmla="*/ 36512 h 3102054"/>
              <a:gd name="connsiteX61" fmla="*/ 3697288 w 12192000"/>
              <a:gd name="connsiteY61" fmla="*/ 52387 h 3102054"/>
              <a:gd name="connsiteX62" fmla="*/ 3733801 w 12192000"/>
              <a:gd name="connsiteY62" fmla="*/ 68262 h 3102054"/>
              <a:gd name="connsiteX63" fmla="*/ 3771901 w 12192000"/>
              <a:gd name="connsiteY63" fmla="*/ 87312 h 3102054"/>
              <a:gd name="connsiteX64" fmla="*/ 3810001 w 12192000"/>
              <a:gd name="connsiteY64" fmla="*/ 106362 h 3102054"/>
              <a:gd name="connsiteX65" fmla="*/ 3846514 w 12192000"/>
              <a:gd name="connsiteY65" fmla="*/ 125412 h 3102054"/>
              <a:gd name="connsiteX66" fmla="*/ 3887789 w 12192000"/>
              <a:gd name="connsiteY66" fmla="*/ 141287 h 3102054"/>
              <a:gd name="connsiteX67" fmla="*/ 3933826 w 12192000"/>
              <a:gd name="connsiteY67" fmla="*/ 155575 h 3102054"/>
              <a:gd name="connsiteX68" fmla="*/ 3986214 w 12192000"/>
              <a:gd name="connsiteY68" fmla="*/ 166687 h 3102054"/>
              <a:gd name="connsiteX69" fmla="*/ 4046539 w 12192000"/>
              <a:gd name="connsiteY69" fmla="*/ 174625 h 3102054"/>
              <a:gd name="connsiteX70" fmla="*/ 4114801 w 12192000"/>
              <a:gd name="connsiteY70" fmla="*/ 176212 h 3102054"/>
              <a:gd name="connsiteX71" fmla="*/ 4183064 w 12192000"/>
              <a:gd name="connsiteY71" fmla="*/ 174625 h 3102054"/>
              <a:gd name="connsiteX72" fmla="*/ 4243388 w 12192000"/>
              <a:gd name="connsiteY72" fmla="*/ 166687 h 3102054"/>
              <a:gd name="connsiteX73" fmla="*/ 4295776 w 12192000"/>
              <a:gd name="connsiteY73" fmla="*/ 155575 h 3102054"/>
              <a:gd name="connsiteX74" fmla="*/ 4341813 w 12192000"/>
              <a:gd name="connsiteY74" fmla="*/ 141287 h 3102054"/>
              <a:gd name="connsiteX75" fmla="*/ 4383088 w 12192000"/>
              <a:gd name="connsiteY75" fmla="*/ 125412 h 3102054"/>
              <a:gd name="connsiteX76" fmla="*/ 4419601 w 12192000"/>
              <a:gd name="connsiteY76" fmla="*/ 106362 h 3102054"/>
              <a:gd name="connsiteX77" fmla="*/ 4495801 w 12192000"/>
              <a:gd name="connsiteY77" fmla="*/ 68262 h 3102054"/>
              <a:gd name="connsiteX78" fmla="*/ 4532314 w 12192000"/>
              <a:gd name="connsiteY78" fmla="*/ 52387 h 3102054"/>
              <a:gd name="connsiteX79" fmla="*/ 4573588 w 12192000"/>
              <a:gd name="connsiteY79" fmla="*/ 36512 h 3102054"/>
              <a:gd name="connsiteX80" fmla="*/ 4619626 w 12192000"/>
              <a:gd name="connsiteY80" fmla="*/ 20637 h 3102054"/>
              <a:gd name="connsiteX81" fmla="*/ 4672013 w 12192000"/>
              <a:gd name="connsiteY81" fmla="*/ 9525 h 3102054"/>
              <a:gd name="connsiteX82" fmla="*/ 4732338 w 12192000"/>
              <a:gd name="connsiteY82" fmla="*/ 3175 h 3102054"/>
              <a:gd name="connsiteX83" fmla="*/ 4800601 w 12192000"/>
              <a:gd name="connsiteY83" fmla="*/ 0 h 3102054"/>
              <a:gd name="connsiteX84" fmla="*/ 4868864 w 12192000"/>
              <a:gd name="connsiteY84" fmla="*/ 3175 h 3102054"/>
              <a:gd name="connsiteX85" fmla="*/ 4929188 w 12192000"/>
              <a:gd name="connsiteY85" fmla="*/ 9525 h 3102054"/>
              <a:gd name="connsiteX86" fmla="*/ 4981576 w 12192000"/>
              <a:gd name="connsiteY86" fmla="*/ 20637 h 3102054"/>
              <a:gd name="connsiteX87" fmla="*/ 5027614 w 12192000"/>
              <a:gd name="connsiteY87" fmla="*/ 36512 h 3102054"/>
              <a:gd name="connsiteX88" fmla="*/ 5068889 w 12192000"/>
              <a:gd name="connsiteY88" fmla="*/ 52387 h 3102054"/>
              <a:gd name="connsiteX89" fmla="*/ 5105402 w 12192000"/>
              <a:gd name="connsiteY89" fmla="*/ 68262 h 3102054"/>
              <a:gd name="connsiteX90" fmla="*/ 5143502 w 12192000"/>
              <a:gd name="connsiteY90" fmla="*/ 87312 h 3102054"/>
              <a:gd name="connsiteX91" fmla="*/ 5181601 w 12192000"/>
              <a:gd name="connsiteY91" fmla="*/ 106362 h 3102054"/>
              <a:gd name="connsiteX92" fmla="*/ 5218115 w 12192000"/>
              <a:gd name="connsiteY92" fmla="*/ 125412 h 3102054"/>
              <a:gd name="connsiteX93" fmla="*/ 5259388 w 12192000"/>
              <a:gd name="connsiteY93" fmla="*/ 141287 h 3102054"/>
              <a:gd name="connsiteX94" fmla="*/ 5305426 w 12192000"/>
              <a:gd name="connsiteY94" fmla="*/ 155575 h 3102054"/>
              <a:gd name="connsiteX95" fmla="*/ 5357813 w 12192000"/>
              <a:gd name="connsiteY95" fmla="*/ 166687 h 3102054"/>
              <a:gd name="connsiteX96" fmla="*/ 5418139 w 12192000"/>
              <a:gd name="connsiteY96" fmla="*/ 174625 h 3102054"/>
              <a:gd name="connsiteX97" fmla="*/ 5486401 w 12192000"/>
              <a:gd name="connsiteY97" fmla="*/ 176212 h 3102054"/>
              <a:gd name="connsiteX98" fmla="*/ 5554663 w 12192000"/>
              <a:gd name="connsiteY98" fmla="*/ 174625 h 3102054"/>
              <a:gd name="connsiteX99" fmla="*/ 5614989 w 12192000"/>
              <a:gd name="connsiteY99" fmla="*/ 166687 h 3102054"/>
              <a:gd name="connsiteX100" fmla="*/ 5667376 w 12192000"/>
              <a:gd name="connsiteY100" fmla="*/ 155575 h 3102054"/>
              <a:gd name="connsiteX101" fmla="*/ 5713414 w 12192000"/>
              <a:gd name="connsiteY101" fmla="*/ 141287 h 3102054"/>
              <a:gd name="connsiteX102" fmla="*/ 5754689 w 12192000"/>
              <a:gd name="connsiteY102" fmla="*/ 125412 h 3102054"/>
              <a:gd name="connsiteX103" fmla="*/ 5791202 w 12192000"/>
              <a:gd name="connsiteY103" fmla="*/ 106362 h 3102054"/>
              <a:gd name="connsiteX104" fmla="*/ 5829302 w 12192000"/>
              <a:gd name="connsiteY104" fmla="*/ 87312 h 3102054"/>
              <a:gd name="connsiteX105" fmla="*/ 5867402 w 12192000"/>
              <a:gd name="connsiteY105" fmla="*/ 68262 h 3102054"/>
              <a:gd name="connsiteX106" fmla="*/ 5903915 w 12192000"/>
              <a:gd name="connsiteY106" fmla="*/ 52387 h 3102054"/>
              <a:gd name="connsiteX107" fmla="*/ 5945189 w 12192000"/>
              <a:gd name="connsiteY107" fmla="*/ 36512 h 3102054"/>
              <a:gd name="connsiteX108" fmla="*/ 5991226 w 12192000"/>
              <a:gd name="connsiteY108" fmla="*/ 20637 h 3102054"/>
              <a:gd name="connsiteX109" fmla="*/ 6043614 w 12192000"/>
              <a:gd name="connsiteY109" fmla="*/ 9525 h 3102054"/>
              <a:gd name="connsiteX110" fmla="*/ 6103939 w 12192000"/>
              <a:gd name="connsiteY110" fmla="*/ 3175 h 3102054"/>
              <a:gd name="connsiteX111" fmla="*/ 6172201 w 12192000"/>
              <a:gd name="connsiteY111" fmla="*/ 0 h 3102054"/>
              <a:gd name="connsiteX112" fmla="*/ 6210301 w 12192000"/>
              <a:gd name="connsiteY112" fmla="*/ 1772 h 3102054"/>
              <a:gd name="connsiteX113" fmla="*/ 6248401 w 12192000"/>
              <a:gd name="connsiteY113" fmla="*/ 0 h 3102054"/>
              <a:gd name="connsiteX114" fmla="*/ 6316664 w 12192000"/>
              <a:gd name="connsiteY114" fmla="*/ 3175 h 3102054"/>
              <a:gd name="connsiteX115" fmla="*/ 6376989 w 12192000"/>
              <a:gd name="connsiteY115" fmla="*/ 9525 h 3102054"/>
              <a:gd name="connsiteX116" fmla="*/ 6429376 w 12192000"/>
              <a:gd name="connsiteY116" fmla="*/ 20637 h 3102054"/>
              <a:gd name="connsiteX117" fmla="*/ 6475414 w 12192000"/>
              <a:gd name="connsiteY117" fmla="*/ 36512 h 3102054"/>
              <a:gd name="connsiteX118" fmla="*/ 6516689 w 12192000"/>
              <a:gd name="connsiteY118" fmla="*/ 52387 h 3102054"/>
              <a:gd name="connsiteX119" fmla="*/ 6553202 w 12192000"/>
              <a:gd name="connsiteY119" fmla="*/ 68262 h 3102054"/>
              <a:gd name="connsiteX120" fmla="*/ 6591302 w 12192000"/>
              <a:gd name="connsiteY120" fmla="*/ 87312 h 3102054"/>
              <a:gd name="connsiteX121" fmla="*/ 6629401 w 12192000"/>
              <a:gd name="connsiteY121" fmla="*/ 106362 h 3102054"/>
              <a:gd name="connsiteX122" fmla="*/ 6665915 w 12192000"/>
              <a:gd name="connsiteY122" fmla="*/ 125412 h 3102054"/>
              <a:gd name="connsiteX123" fmla="*/ 6707189 w 12192000"/>
              <a:gd name="connsiteY123" fmla="*/ 141287 h 3102054"/>
              <a:gd name="connsiteX124" fmla="*/ 6753226 w 12192000"/>
              <a:gd name="connsiteY124" fmla="*/ 155575 h 3102054"/>
              <a:gd name="connsiteX125" fmla="*/ 6805614 w 12192000"/>
              <a:gd name="connsiteY125" fmla="*/ 166687 h 3102054"/>
              <a:gd name="connsiteX126" fmla="*/ 6865939 w 12192000"/>
              <a:gd name="connsiteY126" fmla="*/ 174625 h 3102054"/>
              <a:gd name="connsiteX127" fmla="*/ 6934201 w 12192000"/>
              <a:gd name="connsiteY127" fmla="*/ 176212 h 3102054"/>
              <a:gd name="connsiteX128" fmla="*/ 7002464 w 12192000"/>
              <a:gd name="connsiteY128" fmla="*/ 174625 h 3102054"/>
              <a:gd name="connsiteX129" fmla="*/ 7062789 w 12192000"/>
              <a:gd name="connsiteY129" fmla="*/ 166687 h 3102054"/>
              <a:gd name="connsiteX130" fmla="*/ 7115176 w 12192000"/>
              <a:gd name="connsiteY130" fmla="*/ 155575 h 3102054"/>
              <a:gd name="connsiteX131" fmla="*/ 7161214 w 12192000"/>
              <a:gd name="connsiteY131" fmla="*/ 141287 h 3102054"/>
              <a:gd name="connsiteX132" fmla="*/ 7202489 w 12192000"/>
              <a:gd name="connsiteY132" fmla="*/ 125412 h 3102054"/>
              <a:gd name="connsiteX133" fmla="*/ 7239001 w 12192000"/>
              <a:gd name="connsiteY133" fmla="*/ 106362 h 3102054"/>
              <a:gd name="connsiteX134" fmla="*/ 7277101 w 12192000"/>
              <a:gd name="connsiteY134" fmla="*/ 87312 h 3102054"/>
              <a:gd name="connsiteX135" fmla="*/ 7315201 w 12192000"/>
              <a:gd name="connsiteY135" fmla="*/ 68262 h 3102054"/>
              <a:gd name="connsiteX136" fmla="*/ 7351714 w 12192000"/>
              <a:gd name="connsiteY136" fmla="*/ 52387 h 3102054"/>
              <a:gd name="connsiteX137" fmla="*/ 7392989 w 12192000"/>
              <a:gd name="connsiteY137" fmla="*/ 36512 h 3102054"/>
              <a:gd name="connsiteX138" fmla="*/ 7439026 w 12192000"/>
              <a:gd name="connsiteY138" fmla="*/ 20637 h 3102054"/>
              <a:gd name="connsiteX139" fmla="*/ 7491414 w 12192000"/>
              <a:gd name="connsiteY139" fmla="*/ 9525 h 3102054"/>
              <a:gd name="connsiteX140" fmla="*/ 7551739 w 12192000"/>
              <a:gd name="connsiteY140" fmla="*/ 3175 h 3102054"/>
              <a:gd name="connsiteX141" fmla="*/ 7620001 w 12192000"/>
              <a:gd name="connsiteY141" fmla="*/ 0 h 3102054"/>
              <a:gd name="connsiteX142" fmla="*/ 7688264 w 12192000"/>
              <a:gd name="connsiteY142" fmla="*/ 3175 h 3102054"/>
              <a:gd name="connsiteX143" fmla="*/ 7748589 w 12192000"/>
              <a:gd name="connsiteY143" fmla="*/ 9525 h 3102054"/>
              <a:gd name="connsiteX144" fmla="*/ 7800976 w 12192000"/>
              <a:gd name="connsiteY144" fmla="*/ 20637 h 3102054"/>
              <a:gd name="connsiteX145" fmla="*/ 7847014 w 12192000"/>
              <a:gd name="connsiteY145" fmla="*/ 36512 h 3102054"/>
              <a:gd name="connsiteX146" fmla="*/ 7888289 w 12192000"/>
              <a:gd name="connsiteY146" fmla="*/ 52387 h 3102054"/>
              <a:gd name="connsiteX147" fmla="*/ 7924801 w 12192000"/>
              <a:gd name="connsiteY147" fmla="*/ 68262 h 3102054"/>
              <a:gd name="connsiteX148" fmla="*/ 7962901 w 12192000"/>
              <a:gd name="connsiteY148" fmla="*/ 87312 h 3102054"/>
              <a:gd name="connsiteX149" fmla="*/ 8001001 w 12192000"/>
              <a:gd name="connsiteY149" fmla="*/ 106362 h 3102054"/>
              <a:gd name="connsiteX150" fmla="*/ 8037514 w 12192000"/>
              <a:gd name="connsiteY150" fmla="*/ 125412 h 3102054"/>
              <a:gd name="connsiteX151" fmla="*/ 8078789 w 12192000"/>
              <a:gd name="connsiteY151" fmla="*/ 141287 h 3102054"/>
              <a:gd name="connsiteX152" fmla="*/ 8124826 w 12192000"/>
              <a:gd name="connsiteY152" fmla="*/ 155575 h 3102054"/>
              <a:gd name="connsiteX153" fmla="*/ 8177214 w 12192000"/>
              <a:gd name="connsiteY153" fmla="*/ 166687 h 3102054"/>
              <a:gd name="connsiteX154" fmla="*/ 8237539 w 12192000"/>
              <a:gd name="connsiteY154" fmla="*/ 174625 h 3102054"/>
              <a:gd name="connsiteX155" fmla="*/ 8305801 w 12192000"/>
              <a:gd name="connsiteY155" fmla="*/ 176212 h 3102054"/>
              <a:gd name="connsiteX156" fmla="*/ 8374064 w 12192000"/>
              <a:gd name="connsiteY156" fmla="*/ 174625 h 3102054"/>
              <a:gd name="connsiteX157" fmla="*/ 8434388 w 12192000"/>
              <a:gd name="connsiteY157" fmla="*/ 166687 h 3102054"/>
              <a:gd name="connsiteX158" fmla="*/ 8486776 w 12192000"/>
              <a:gd name="connsiteY158" fmla="*/ 155575 h 3102054"/>
              <a:gd name="connsiteX159" fmla="*/ 8532814 w 12192000"/>
              <a:gd name="connsiteY159" fmla="*/ 141287 h 3102054"/>
              <a:gd name="connsiteX160" fmla="*/ 8574088 w 12192000"/>
              <a:gd name="connsiteY160" fmla="*/ 125412 h 3102054"/>
              <a:gd name="connsiteX161" fmla="*/ 8610600 w 12192000"/>
              <a:gd name="connsiteY161" fmla="*/ 106362 h 3102054"/>
              <a:gd name="connsiteX162" fmla="*/ 8648700 w 12192000"/>
              <a:gd name="connsiteY162" fmla="*/ 87312 h 3102054"/>
              <a:gd name="connsiteX163" fmla="*/ 8686800 w 12192000"/>
              <a:gd name="connsiteY163" fmla="*/ 68262 h 3102054"/>
              <a:gd name="connsiteX164" fmla="*/ 8723314 w 12192000"/>
              <a:gd name="connsiteY164" fmla="*/ 52387 h 3102054"/>
              <a:gd name="connsiteX165" fmla="*/ 8764588 w 12192000"/>
              <a:gd name="connsiteY165" fmla="*/ 36512 h 3102054"/>
              <a:gd name="connsiteX166" fmla="*/ 8810626 w 12192000"/>
              <a:gd name="connsiteY166" fmla="*/ 20637 h 3102054"/>
              <a:gd name="connsiteX167" fmla="*/ 8863014 w 12192000"/>
              <a:gd name="connsiteY167" fmla="*/ 9525 h 3102054"/>
              <a:gd name="connsiteX168" fmla="*/ 8923338 w 12192000"/>
              <a:gd name="connsiteY168" fmla="*/ 3175 h 3102054"/>
              <a:gd name="connsiteX169" fmla="*/ 8990014 w 12192000"/>
              <a:gd name="connsiteY169" fmla="*/ 0 h 3102054"/>
              <a:gd name="connsiteX170" fmla="*/ 9059864 w 12192000"/>
              <a:gd name="connsiteY170" fmla="*/ 3175 h 3102054"/>
              <a:gd name="connsiteX171" fmla="*/ 9120188 w 12192000"/>
              <a:gd name="connsiteY171" fmla="*/ 9525 h 3102054"/>
              <a:gd name="connsiteX172" fmla="*/ 9172576 w 12192000"/>
              <a:gd name="connsiteY172" fmla="*/ 20637 h 3102054"/>
              <a:gd name="connsiteX173" fmla="*/ 9218614 w 12192000"/>
              <a:gd name="connsiteY173" fmla="*/ 36512 h 3102054"/>
              <a:gd name="connsiteX174" fmla="*/ 9259888 w 12192000"/>
              <a:gd name="connsiteY174" fmla="*/ 52387 h 3102054"/>
              <a:gd name="connsiteX175" fmla="*/ 9296400 w 12192000"/>
              <a:gd name="connsiteY175" fmla="*/ 68262 h 3102054"/>
              <a:gd name="connsiteX176" fmla="*/ 9334500 w 12192000"/>
              <a:gd name="connsiteY176" fmla="*/ 87312 h 3102054"/>
              <a:gd name="connsiteX177" fmla="*/ 9372600 w 12192000"/>
              <a:gd name="connsiteY177" fmla="*/ 106362 h 3102054"/>
              <a:gd name="connsiteX178" fmla="*/ 9409114 w 12192000"/>
              <a:gd name="connsiteY178" fmla="*/ 125412 h 3102054"/>
              <a:gd name="connsiteX179" fmla="*/ 9450388 w 12192000"/>
              <a:gd name="connsiteY179" fmla="*/ 141287 h 3102054"/>
              <a:gd name="connsiteX180" fmla="*/ 9496426 w 12192000"/>
              <a:gd name="connsiteY180" fmla="*/ 155575 h 3102054"/>
              <a:gd name="connsiteX181" fmla="*/ 9548814 w 12192000"/>
              <a:gd name="connsiteY181" fmla="*/ 166687 h 3102054"/>
              <a:gd name="connsiteX182" fmla="*/ 9609138 w 12192000"/>
              <a:gd name="connsiteY182" fmla="*/ 174625 h 3102054"/>
              <a:gd name="connsiteX183" fmla="*/ 9677400 w 12192000"/>
              <a:gd name="connsiteY183" fmla="*/ 176212 h 3102054"/>
              <a:gd name="connsiteX184" fmla="*/ 9745664 w 12192000"/>
              <a:gd name="connsiteY184" fmla="*/ 174625 h 3102054"/>
              <a:gd name="connsiteX185" fmla="*/ 9805988 w 12192000"/>
              <a:gd name="connsiteY185" fmla="*/ 166687 h 3102054"/>
              <a:gd name="connsiteX186" fmla="*/ 9858376 w 12192000"/>
              <a:gd name="connsiteY186" fmla="*/ 155575 h 3102054"/>
              <a:gd name="connsiteX187" fmla="*/ 9904414 w 12192000"/>
              <a:gd name="connsiteY187" fmla="*/ 141287 h 3102054"/>
              <a:gd name="connsiteX188" fmla="*/ 9945688 w 12192000"/>
              <a:gd name="connsiteY188" fmla="*/ 125412 h 3102054"/>
              <a:gd name="connsiteX189" fmla="*/ 9982200 w 12192000"/>
              <a:gd name="connsiteY189" fmla="*/ 106362 h 3102054"/>
              <a:gd name="connsiteX190" fmla="*/ 10058400 w 12192000"/>
              <a:gd name="connsiteY190" fmla="*/ 68262 h 3102054"/>
              <a:gd name="connsiteX191" fmla="*/ 10094914 w 12192000"/>
              <a:gd name="connsiteY191" fmla="*/ 52387 h 3102054"/>
              <a:gd name="connsiteX192" fmla="*/ 10136188 w 12192000"/>
              <a:gd name="connsiteY192" fmla="*/ 36512 h 3102054"/>
              <a:gd name="connsiteX193" fmla="*/ 10182226 w 12192000"/>
              <a:gd name="connsiteY193" fmla="*/ 20637 h 3102054"/>
              <a:gd name="connsiteX194" fmla="*/ 10234614 w 12192000"/>
              <a:gd name="connsiteY194" fmla="*/ 9525 h 3102054"/>
              <a:gd name="connsiteX195" fmla="*/ 10294938 w 12192000"/>
              <a:gd name="connsiteY195" fmla="*/ 3175 h 3102054"/>
              <a:gd name="connsiteX196" fmla="*/ 10363200 w 12192000"/>
              <a:gd name="connsiteY196" fmla="*/ 0 h 3102054"/>
              <a:gd name="connsiteX197" fmla="*/ 10431464 w 12192000"/>
              <a:gd name="connsiteY197" fmla="*/ 3175 h 3102054"/>
              <a:gd name="connsiteX198" fmla="*/ 10491788 w 12192000"/>
              <a:gd name="connsiteY198" fmla="*/ 9525 h 3102054"/>
              <a:gd name="connsiteX199" fmla="*/ 10544176 w 12192000"/>
              <a:gd name="connsiteY199" fmla="*/ 20637 h 3102054"/>
              <a:gd name="connsiteX200" fmla="*/ 10590214 w 12192000"/>
              <a:gd name="connsiteY200" fmla="*/ 36512 h 3102054"/>
              <a:gd name="connsiteX201" fmla="*/ 10631488 w 12192000"/>
              <a:gd name="connsiteY201" fmla="*/ 52387 h 3102054"/>
              <a:gd name="connsiteX202" fmla="*/ 10668000 w 12192000"/>
              <a:gd name="connsiteY202" fmla="*/ 68262 h 3102054"/>
              <a:gd name="connsiteX203" fmla="*/ 10706100 w 12192000"/>
              <a:gd name="connsiteY203" fmla="*/ 87312 h 3102054"/>
              <a:gd name="connsiteX204" fmla="*/ 10744200 w 12192000"/>
              <a:gd name="connsiteY204" fmla="*/ 106362 h 3102054"/>
              <a:gd name="connsiteX205" fmla="*/ 10780714 w 12192000"/>
              <a:gd name="connsiteY205" fmla="*/ 125412 h 3102054"/>
              <a:gd name="connsiteX206" fmla="*/ 10821988 w 12192000"/>
              <a:gd name="connsiteY206" fmla="*/ 141287 h 3102054"/>
              <a:gd name="connsiteX207" fmla="*/ 10868026 w 12192000"/>
              <a:gd name="connsiteY207" fmla="*/ 155575 h 3102054"/>
              <a:gd name="connsiteX208" fmla="*/ 10920414 w 12192000"/>
              <a:gd name="connsiteY208" fmla="*/ 166687 h 3102054"/>
              <a:gd name="connsiteX209" fmla="*/ 10980738 w 12192000"/>
              <a:gd name="connsiteY209" fmla="*/ 174625 h 3102054"/>
              <a:gd name="connsiteX210" fmla="*/ 11049000 w 12192000"/>
              <a:gd name="connsiteY210" fmla="*/ 176212 h 3102054"/>
              <a:gd name="connsiteX211" fmla="*/ 11117264 w 12192000"/>
              <a:gd name="connsiteY211" fmla="*/ 174625 h 3102054"/>
              <a:gd name="connsiteX212" fmla="*/ 11177588 w 12192000"/>
              <a:gd name="connsiteY212" fmla="*/ 166687 h 3102054"/>
              <a:gd name="connsiteX213" fmla="*/ 11229976 w 12192000"/>
              <a:gd name="connsiteY213" fmla="*/ 155575 h 3102054"/>
              <a:gd name="connsiteX214" fmla="*/ 11276014 w 12192000"/>
              <a:gd name="connsiteY214" fmla="*/ 141287 h 3102054"/>
              <a:gd name="connsiteX215" fmla="*/ 11317288 w 12192000"/>
              <a:gd name="connsiteY215" fmla="*/ 125412 h 3102054"/>
              <a:gd name="connsiteX216" fmla="*/ 11353800 w 12192000"/>
              <a:gd name="connsiteY216" fmla="*/ 106362 h 3102054"/>
              <a:gd name="connsiteX217" fmla="*/ 11391900 w 12192000"/>
              <a:gd name="connsiteY217" fmla="*/ 87312 h 3102054"/>
              <a:gd name="connsiteX218" fmla="*/ 11430000 w 12192000"/>
              <a:gd name="connsiteY218" fmla="*/ 68263 h 3102054"/>
              <a:gd name="connsiteX219" fmla="*/ 11466514 w 12192000"/>
              <a:gd name="connsiteY219" fmla="*/ 52388 h 3102054"/>
              <a:gd name="connsiteX220" fmla="*/ 11507788 w 12192000"/>
              <a:gd name="connsiteY220" fmla="*/ 36513 h 3102054"/>
              <a:gd name="connsiteX221" fmla="*/ 11553826 w 12192000"/>
              <a:gd name="connsiteY221" fmla="*/ 20638 h 3102054"/>
              <a:gd name="connsiteX222" fmla="*/ 11606214 w 12192000"/>
              <a:gd name="connsiteY222" fmla="*/ 9525 h 3102054"/>
              <a:gd name="connsiteX223" fmla="*/ 11666538 w 12192000"/>
              <a:gd name="connsiteY223" fmla="*/ 3175 h 3102054"/>
              <a:gd name="connsiteX224" fmla="*/ 11734800 w 12192000"/>
              <a:gd name="connsiteY224" fmla="*/ 0 h 3102054"/>
              <a:gd name="connsiteX225" fmla="*/ 11803064 w 12192000"/>
              <a:gd name="connsiteY225" fmla="*/ 3175 h 3102054"/>
              <a:gd name="connsiteX226" fmla="*/ 11863388 w 12192000"/>
              <a:gd name="connsiteY226" fmla="*/ 9525 h 3102054"/>
              <a:gd name="connsiteX227" fmla="*/ 11915776 w 12192000"/>
              <a:gd name="connsiteY227" fmla="*/ 20638 h 3102054"/>
              <a:gd name="connsiteX228" fmla="*/ 11961814 w 12192000"/>
              <a:gd name="connsiteY228" fmla="*/ 36513 h 3102054"/>
              <a:gd name="connsiteX229" fmla="*/ 12003088 w 12192000"/>
              <a:gd name="connsiteY229" fmla="*/ 52388 h 3102054"/>
              <a:gd name="connsiteX230" fmla="*/ 12039600 w 12192000"/>
              <a:gd name="connsiteY230" fmla="*/ 68263 h 3102054"/>
              <a:gd name="connsiteX231" fmla="*/ 12077700 w 12192000"/>
              <a:gd name="connsiteY231" fmla="*/ 87313 h 3102054"/>
              <a:gd name="connsiteX232" fmla="*/ 12115800 w 12192000"/>
              <a:gd name="connsiteY232" fmla="*/ 106363 h 3102054"/>
              <a:gd name="connsiteX233" fmla="*/ 12152314 w 12192000"/>
              <a:gd name="connsiteY233" fmla="*/ 125413 h 3102054"/>
              <a:gd name="connsiteX234" fmla="*/ 12192000 w 12192000"/>
              <a:gd name="connsiteY234" fmla="*/ 140677 h 3102054"/>
              <a:gd name="connsiteX235" fmla="*/ 12192000 w 12192000"/>
              <a:gd name="connsiteY235" fmla="*/ 885826 h 3102054"/>
              <a:gd name="connsiteX236" fmla="*/ 12191999 w 12192000"/>
              <a:gd name="connsiteY236" fmla="*/ 885826 h 3102054"/>
              <a:gd name="connsiteX237" fmla="*/ 12191999 w 12192000"/>
              <a:gd name="connsiteY237" fmla="*/ 3102054 h 3102054"/>
              <a:gd name="connsiteX238" fmla="*/ 0 w 12192000"/>
              <a:gd name="connsiteY238" fmla="*/ 3102054 h 3102054"/>
              <a:gd name="connsiteX239" fmla="*/ 0 w 12192000"/>
              <a:gd name="connsiteY239" fmla="*/ 638254 h 3102054"/>
              <a:gd name="connsiteX240" fmla="*/ 1 w 12192000"/>
              <a:gd name="connsiteY240" fmla="*/ 638254 h 3102054"/>
              <a:gd name="connsiteX241" fmla="*/ 1 w 12192000"/>
              <a:gd name="connsiteY241" fmla="*/ 176212 h 3102054"/>
              <a:gd name="connsiteX242" fmla="*/ 68264 w 12192000"/>
              <a:gd name="connsiteY242" fmla="*/ 174625 h 3102054"/>
              <a:gd name="connsiteX243" fmla="*/ 128589 w 12192000"/>
              <a:gd name="connsiteY243" fmla="*/ 166687 h 3102054"/>
              <a:gd name="connsiteX244" fmla="*/ 180976 w 12192000"/>
              <a:gd name="connsiteY244" fmla="*/ 155575 h 3102054"/>
              <a:gd name="connsiteX245" fmla="*/ 227014 w 12192000"/>
              <a:gd name="connsiteY245" fmla="*/ 141287 h 3102054"/>
              <a:gd name="connsiteX246" fmla="*/ 268289 w 12192000"/>
              <a:gd name="connsiteY246" fmla="*/ 125412 h 3102054"/>
              <a:gd name="connsiteX247" fmla="*/ 304801 w 12192000"/>
              <a:gd name="connsiteY247" fmla="*/ 106362 h 3102054"/>
              <a:gd name="connsiteX248" fmla="*/ 342901 w 12192000"/>
              <a:gd name="connsiteY248" fmla="*/ 87312 h 3102054"/>
              <a:gd name="connsiteX249" fmla="*/ 381001 w 12192000"/>
              <a:gd name="connsiteY249" fmla="*/ 68262 h 3102054"/>
              <a:gd name="connsiteX250" fmla="*/ 417514 w 12192000"/>
              <a:gd name="connsiteY250" fmla="*/ 52387 h 3102054"/>
              <a:gd name="connsiteX251" fmla="*/ 458789 w 12192000"/>
              <a:gd name="connsiteY251" fmla="*/ 36512 h 3102054"/>
              <a:gd name="connsiteX252" fmla="*/ 504826 w 12192000"/>
              <a:gd name="connsiteY252" fmla="*/ 20637 h 3102054"/>
              <a:gd name="connsiteX253" fmla="*/ 557214 w 12192000"/>
              <a:gd name="connsiteY253" fmla="*/ 9525 h 3102054"/>
              <a:gd name="connsiteX254" fmla="*/ 617539 w 12192000"/>
              <a:gd name="connsiteY254" fmla="*/ 3175 h 3102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2000" h="3102054">
                <a:moveTo>
                  <a:pt x="685801" y="0"/>
                </a:moveTo>
                <a:lnTo>
                  <a:pt x="754064" y="3175"/>
                </a:lnTo>
                <a:lnTo>
                  <a:pt x="814389" y="9525"/>
                </a:lnTo>
                <a:lnTo>
                  <a:pt x="866776" y="20637"/>
                </a:lnTo>
                <a:lnTo>
                  <a:pt x="912814" y="36512"/>
                </a:lnTo>
                <a:lnTo>
                  <a:pt x="954089" y="52387"/>
                </a:lnTo>
                <a:lnTo>
                  <a:pt x="990601" y="68262"/>
                </a:lnTo>
                <a:lnTo>
                  <a:pt x="1028701" y="87312"/>
                </a:lnTo>
                <a:lnTo>
                  <a:pt x="1066801" y="106362"/>
                </a:lnTo>
                <a:lnTo>
                  <a:pt x="1103314" y="125412"/>
                </a:lnTo>
                <a:lnTo>
                  <a:pt x="1144589" y="141287"/>
                </a:lnTo>
                <a:lnTo>
                  <a:pt x="1190626" y="155575"/>
                </a:lnTo>
                <a:lnTo>
                  <a:pt x="1243014" y="166687"/>
                </a:lnTo>
                <a:lnTo>
                  <a:pt x="1303339" y="174625"/>
                </a:lnTo>
                <a:lnTo>
                  <a:pt x="1371601" y="176212"/>
                </a:lnTo>
                <a:lnTo>
                  <a:pt x="1439864" y="174625"/>
                </a:lnTo>
                <a:lnTo>
                  <a:pt x="1500189" y="166687"/>
                </a:lnTo>
                <a:lnTo>
                  <a:pt x="1552576" y="155575"/>
                </a:lnTo>
                <a:lnTo>
                  <a:pt x="1598614" y="141287"/>
                </a:lnTo>
                <a:lnTo>
                  <a:pt x="1639889" y="125412"/>
                </a:lnTo>
                <a:lnTo>
                  <a:pt x="1676401" y="106362"/>
                </a:lnTo>
                <a:lnTo>
                  <a:pt x="1714501" y="87312"/>
                </a:lnTo>
                <a:lnTo>
                  <a:pt x="1752601" y="68262"/>
                </a:lnTo>
                <a:lnTo>
                  <a:pt x="1789114" y="52387"/>
                </a:lnTo>
                <a:lnTo>
                  <a:pt x="1830389" y="36512"/>
                </a:lnTo>
                <a:lnTo>
                  <a:pt x="1876426" y="20637"/>
                </a:lnTo>
                <a:lnTo>
                  <a:pt x="1928814" y="9525"/>
                </a:lnTo>
                <a:lnTo>
                  <a:pt x="1989139" y="3175"/>
                </a:lnTo>
                <a:lnTo>
                  <a:pt x="2057401" y="0"/>
                </a:lnTo>
                <a:lnTo>
                  <a:pt x="2125664" y="3175"/>
                </a:lnTo>
                <a:lnTo>
                  <a:pt x="2185989" y="9525"/>
                </a:lnTo>
                <a:lnTo>
                  <a:pt x="2238376" y="20637"/>
                </a:lnTo>
                <a:lnTo>
                  <a:pt x="2284414" y="36512"/>
                </a:lnTo>
                <a:lnTo>
                  <a:pt x="2325688" y="52387"/>
                </a:lnTo>
                <a:lnTo>
                  <a:pt x="2362201" y="68262"/>
                </a:lnTo>
                <a:lnTo>
                  <a:pt x="2400301" y="87312"/>
                </a:lnTo>
                <a:lnTo>
                  <a:pt x="2438401" y="106362"/>
                </a:lnTo>
                <a:lnTo>
                  <a:pt x="2474913" y="125412"/>
                </a:lnTo>
                <a:lnTo>
                  <a:pt x="2516188" y="141287"/>
                </a:lnTo>
                <a:lnTo>
                  <a:pt x="2562226" y="155575"/>
                </a:lnTo>
                <a:lnTo>
                  <a:pt x="2614614" y="166687"/>
                </a:lnTo>
                <a:lnTo>
                  <a:pt x="2674938" y="174625"/>
                </a:lnTo>
                <a:lnTo>
                  <a:pt x="2743201" y="176212"/>
                </a:lnTo>
                <a:lnTo>
                  <a:pt x="2811464" y="174625"/>
                </a:lnTo>
                <a:lnTo>
                  <a:pt x="2871789" y="166687"/>
                </a:lnTo>
                <a:lnTo>
                  <a:pt x="2924176" y="155575"/>
                </a:lnTo>
                <a:lnTo>
                  <a:pt x="2970214" y="141287"/>
                </a:lnTo>
                <a:lnTo>
                  <a:pt x="3011489" y="125412"/>
                </a:lnTo>
                <a:lnTo>
                  <a:pt x="3048001" y="106362"/>
                </a:lnTo>
                <a:lnTo>
                  <a:pt x="3086101" y="87312"/>
                </a:lnTo>
                <a:lnTo>
                  <a:pt x="3124201" y="68262"/>
                </a:lnTo>
                <a:lnTo>
                  <a:pt x="3160714" y="52387"/>
                </a:lnTo>
                <a:lnTo>
                  <a:pt x="3201989" y="36512"/>
                </a:lnTo>
                <a:lnTo>
                  <a:pt x="3248026" y="20637"/>
                </a:lnTo>
                <a:lnTo>
                  <a:pt x="3300414" y="9525"/>
                </a:lnTo>
                <a:lnTo>
                  <a:pt x="3360739" y="3175"/>
                </a:lnTo>
                <a:lnTo>
                  <a:pt x="3427414" y="0"/>
                </a:lnTo>
                <a:lnTo>
                  <a:pt x="3497264" y="3175"/>
                </a:lnTo>
                <a:lnTo>
                  <a:pt x="3557589" y="9525"/>
                </a:lnTo>
                <a:lnTo>
                  <a:pt x="3609976" y="20637"/>
                </a:lnTo>
                <a:lnTo>
                  <a:pt x="3656014" y="36512"/>
                </a:lnTo>
                <a:lnTo>
                  <a:pt x="3697288" y="52387"/>
                </a:lnTo>
                <a:lnTo>
                  <a:pt x="3733801" y="68262"/>
                </a:lnTo>
                <a:lnTo>
                  <a:pt x="3771901" y="87312"/>
                </a:lnTo>
                <a:lnTo>
                  <a:pt x="3810001" y="106362"/>
                </a:lnTo>
                <a:lnTo>
                  <a:pt x="3846514" y="125412"/>
                </a:lnTo>
                <a:lnTo>
                  <a:pt x="3887789" y="141287"/>
                </a:lnTo>
                <a:lnTo>
                  <a:pt x="3933826" y="155575"/>
                </a:lnTo>
                <a:lnTo>
                  <a:pt x="3986214" y="166687"/>
                </a:lnTo>
                <a:lnTo>
                  <a:pt x="4046539" y="174625"/>
                </a:lnTo>
                <a:lnTo>
                  <a:pt x="4114801" y="176212"/>
                </a:lnTo>
                <a:lnTo>
                  <a:pt x="4183064" y="174625"/>
                </a:lnTo>
                <a:lnTo>
                  <a:pt x="4243388" y="166687"/>
                </a:lnTo>
                <a:lnTo>
                  <a:pt x="4295776" y="155575"/>
                </a:lnTo>
                <a:lnTo>
                  <a:pt x="4341813" y="141287"/>
                </a:lnTo>
                <a:lnTo>
                  <a:pt x="4383088" y="125412"/>
                </a:lnTo>
                <a:lnTo>
                  <a:pt x="4419601" y="106362"/>
                </a:lnTo>
                <a:lnTo>
                  <a:pt x="4495801" y="68262"/>
                </a:lnTo>
                <a:lnTo>
                  <a:pt x="4532314" y="52387"/>
                </a:lnTo>
                <a:lnTo>
                  <a:pt x="4573588" y="36512"/>
                </a:lnTo>
                <a:lnTo>
                  <a:pt x="4619626" y="20637"/>
                </a:lnTo>
                <a:lnTo>
                  <a:pt x="4672013" y="9525"/>
                </a:lnTo>
                <a:lnTo>
                  <a:pt x="4732338" y="3175"/>
                </a:lnTo>
                <a:lnTo>
                  <a:pt x="4800601" y="0"/>
                </a:lnTo>
                <a:lnTo>
                  <a:pt x="4868864" y="3175"/>
                </a:lnTo>
                <a:lnTo>
                  <a:pt x="4929188" y="9525"/>
                </a:lnTo>
                <a:lnTo>
                  <a:pt x="4981576" y="20637"/>
                </a:lnTo>
                <a:lnTo>
                  <a:pt x="5027614" y="36512"/>
                </a:lnTo>
                <a:lnTo>
                  <a:pt x="5068889" y="52387"/>
                </a:lnTo>
                <a:lnTo>
                  <a:pt x="5105402" y="68262"/>
                </a:lnTo>
                <a:lnTo>
                  <a:pt x="5143502" y="87312"/>
                </a:lnTo>
                <a:lnTo>
                  <a:pt x="5181601" y="106362"/>
                </a:lnTo>
                <a:lnTo>
                  <a:pt x="5218115" y="125412"/>
                </a:lnTo>
                <a:lnTo>
                  <a:pt x="5259388" y="141287"/>
                </a:lnTo>
                <a:lnTo>
                  <a:pt x="5305426" y="155575"/>
                </a:lnTo>
                <a:lnTo>
                  <a:pt x="5357813" y="166687"/>
                </a:lnTo>
                <a:lnTo>
                  <a:pt x="5418139" y="174625"/>
                </a:lnTo>
                <a:lnTo>
                  <a:pt x="5486401" y="176212"/>
                </a:lnTo>
                <a:lnTo>
                  <a:pt x="5554663" y="174625"/>
                </a:lnTo>
                <a:lnTo>
                  <a:pt x="5614989" y="166687"/>
                </a:lnTo>
                <a:lnTo>
                  <a:pt x="5667376" y="155575"/>
                </a:lnTo>
                <a:lnTo>
                  <a:pt x="5713414" y="141287"/>
                </a:lnTo>
                <a:lnTo>
                  <a:pt x="5754689" y="125412"/>
                </a:lnTo>
                <a:lnTo>
                  <a:pt x="5791202" y="106362"/>
                </a:lnTo>
                <a:lnTo>
                  <a:pt x="5829302" y="87312"/>
                </a:lnTo>
                <a:lnTo>
                  <a:pt x="5867402" y="68262"/>
                </a:lnTo>
                <a:lnTo>
                  <a:pt x="5903915" y="52387"/>
                </a:lnTo>
                <a:lnTo>
                  <a:pt x="5945189" y="36512"/>
                </a:lnTo>
                <a:lnTo>
                  <a:pt x="5991226" y="20637"/>
                </a:lnTo>
                <a:lnTo>
                  <a:pt x="6043614" y="9525"/>
                </a:lnTo>
                <a:lnTo>
                  <a:pt x="6103939" y="3175"/>
                </a:lnTo>
                <a:lnTo>
                  <a:pt x="6172201" y="0"/>
                </a:lnTo>
                <a:lnTo>
                  <a:pt x="6210301" y="1772"/>
                </a:lnTo>
                <a:lnTo>
                  <a:pt x="6248401" y="0"/>
                </a:lnTo>
                <a:lnTo>
                  <a:pt x="6316664" y="3175"/>
                </a:lnTo>
                <a:lnTo>
                  <a:pt x="6376989" y="9525"/>
                </a:lnTo>
                <a:lnTo>
                  <a:pt x="6429376" y="20637"/>
                </a:lnTo>
                <a:lnTo>
                  <a:pt x="6475414" y="36512"/>
                </a:lnTo>
                <a:lnTo>
                  <a:pt x="6516689" y="52387"/>
                </a:lnTo>
                <a:lnTo>
                  <a:pt x="6553202" y="68262"/>
                </a:lnTo>
                <a:lnTo>
                  <a:pt x="6591302" y="87312"/>
                </a:lnTo>
                <a:lnTo>
                  <a:pt x="6629401" y="106362"/>
                </a:lnTo>
                <a:lnTo>
                  <a:pt x="6665915" y="125412"/>
                </a:lnTo>
                <a:lnTo>
                  <a:pt x="6707189" y="141287"/>
                </a:lnTo>
                <a:lnTo>
                  <a:pt x="6753226" y="155575"/>
                </a:lnTo>
                <a:lnTo>
                  <a:pt x="6805614" y="166687"/>
                </a:lnTo>
                <a:lnTo>
                  <a:pt x="6865939" y="174625"/>
                </a:lnTo>
                <a:lnTo>
                  <a:pt x="6934201" y="176212"/>
                </a:lnTo>
                <a:lnTo>
                  <a:pt x="7002464" y="174625"/>
                </a:lnTo>
                <a:lnTo>
                  <a:pt x="7062789" y="166687"/>
                </a:lnTo>
                <a:lnTo>
                  <a:pt x="7115176" y="155575"/>
                </a:lnTo>
                <a:lnTo>
                  <a:pt x="7161214" y="141287"/>
                </a:lnTo>
                <a:lnTo>
                  <a:pt x="7202489" y="125412"/>
                </a:lnTo>
                <a:lnTo>
                  <a:pt x="7239001" y="106362"/>
                </a:lnTo>
                <a:lnTo>
                  <a:pt x="7277101" y="87312"/>
                </a:lnTo>
                <a:lnTo>
                  <a:pt x="7315201" y="68262"/>
                </a:lnTo>
                <a:lnTo>
                  <a:pt x="7351714" y="52387"/>
                </a:lnTo>
                <a:lnTo>
                  <a:pt x="7392989" y="36512"/>
                </a:lnTo>
                <a:lnTo>
                  <a:pt x="7439026" y="20637"/>
                </a:lnTo>
                <a:lnTo>
                  <a:pt x="7491414" y="9525"/>
                </a:lnTo>
                <a:lnTo>
                  <a:pt x="7551739" y="3175"/>
                </a:lnTo>
                <a:lnTo>
                  <a:pt x="7620001" y="0"/>
                </a:lnTo>
                <a:lnTo>
                  <a:pt x="7688264" y="3175"/>
                </a:lnTo>
                <a:lnTo>
                  <a:pt x="7748589" y="9525"/>
                </a:lnTo>
                <a:lnTo>
                  <a:pt x="7800976" y="20637"/>
                </a:lnTo>
                <a:lnTo>
                  <a:pt x="7847014" y="36512"/>
                </a:lnTo>
                <a:lnTo>
                  <a:pt x="7888289" y="52387"/>
                </a:lnTo>
                <a:lnTo>
                  <a:pt x="7924801" y="68262"/>
                </a:lnTo>
                <a:lnTo>
                  <a:pt x="7962901" y="87312"/>
                </a:lnTo>
                <a:lnTo>
                  <a:pt x="8001001" y="106362"/>
                </a:lnTo>
                <a:lnTo>
                  <a:pt x="8037514" y="125412"/>
                </a:lnTo>
                <a:lnTo>
                  <a:pt x="8078789" y="141287"/>
                </a:lnTo>
                <a:lnTo>
                  <a:pt x="8124826" y="155575"/>
                </a:lnTo>
                <a:lnTo>
                  <a:pt x="8177214" y="166687"/>
                </a:lnTo>
                <a:lnTo>
                  <a:pt x="8237539" y="174625"/>
                </a:lnTo>
                <a:lnTo>
                  <a:pt x="8305801" y="176212"/>
                </a:lnTo>
                <a:lnTo>
                  <a:pt x="8374064" y="174625"/>
                </a:lnTo>
                <a:lnTo>
                  <a:pt x="8434388" y="166687"/>
                </a:lnTo>
                <a:lnTo>
                  <a:pt x="8486776" y="155575"/>
                </a:lnTo>
                <a:lnTo>
                  <a:pt x="8532814" y="141287"/>
                </a:lnTo>
                <a:lnTo>
                  <a:pt x="8574088" y="125412"/>
                </a:lnTo>
                <a:lnTo>
                  <a:pt x="8610600" y="106362"/>
                </a:lnTo>
                <a:lnTo>
                  <a:pt x="8648700" y="87312"/>
                </a:lnTo>
                <a:lnTo>
                  <a:pt x="8686800" y="68262"/>
                </a:lnTo>
                <a:lnTo>
                  <a:pt x="8723314" y="52387"/>
                </a:lnTo>
                <a:lnTo>
                  <a:pt x="8764588" y="36512"/>
                </a:lnTo>
                <a:lnTo>
                  <a:pt x="8810626" y="20637"/>
                </a:lnTo>
                <a:lnTo>
                  <a:pt x="8863014" y="9525"/>
                </a:lnTo>
                <a:lnTo>
                  <a:pt x="8923338" y="3175"/>
                </a:lnTo>
                <a:lnTo>
                  <a:pt x="8990014" y="0"/>
                </a:lnTo>
                <a:lnTo>
                  <a:pt x="9059864" y="3175"/>
                </a:lnTo>
                <a:lnTo>
                  <a:pt x="9120188" y="9525"/>
                </a:lnTo>
                <a:lnTo>
                  <a:pt x="9172576" y="20637"/>
                </a:lnTo>
                <a:lnTo>
                  <a:pt x="9218614" y="36512"/>
                </a:lnTo>
                <a:lnTo>
                  <a:pt x="9259888" y="52387"/>
                </a:lnTo>
                <a:lnTo>
                  <a:pt x="9296400" y="68262"/>
                </a:lnTo>
                <a:lnTo>
                  <a:pt x="9334500" y="87312"/>
                </a:lnTo>
                <a:lnTo>
                  <a:pt x="9372600" y="106362"/>
                </a:lnTo>
                <a:lnTo>
                  <a:pt x="9409114" y="125412"/>
                </a:lnTo>
                <a:lnTo>
                  <a:pt x="9450388" y="141287"/>
                </a:lnTo>
                <a:lnTo>
                  <a:pt x="9496426" y="155575"/>
                </a:lnTo>
                <a:lnTo>
                  <a:pt x="9548814" y="166687"/>
                </a:lnTo>
                <a:lnTo>
                  <a:pt x="9609138" y="174625"/>
                </a:lnTo>
                <a:lnTo>
                  <a:pt x="9677400" y="176212"/>
                </a:lnTo>
                <a:lnTo>
                  <a:pt x="9745664" y="174625"/>
                </a:lnTo>
                <a:lnTo>
                  <a:pt x="9805988" y="166687"/>
                </a:lnTo>
                <a:lnTo>
                  <a:pt x="9858376" y="155575"/>
                </a:lnTo>
                <a:lnTo>
                  <a:pt x="9904414" y="141287"/>
                </a:lnTo>
                <a:lnTo>
                  <a:pt x="9945688" y="125412"/>
                </a:lnTo>
                <a:lnTo>
                  <a:pt x="9982200" y="106362"/>
                </a:lnTo>
                <a:lnTo>
                  <a:pt x="10058400" y="68262"/>
                </a:lnTo>
                <a:lnTo>
                  <a:pt x="10094914" y="52387"/>
                </a:lnTo>
                <a:lnTo>
                  <a:pt x="10136188" y="36512"/>
                </a:lnTo>
                <a:lnTo>
                  <a:pt x="10182226" y="20637"/>
                </a:lnTo>
                <a:lnTo>
                  <a:pt x="10234614" y="9525"/>
                </a:lnTo>
                <a:lnTo>
                  <a:pt x="10294938" y="3175"/>
                </a:lnTo>
                <a:lnTo>
                  <a:pt x="10363200" y="0"/>
                </a:lnTo>
                <a:lnTo>
                  <a:pt x="10431464" y="3175"/>
                </a:lnTo>
                <a:lnTo>
                  <a:pt x="10491788" y="9525"/>
                </a:lnTo>
                <a:lnTo>
                  <a:pt x="10544176" y="20637"/>
                </a:lnTo>
                <a:lnTo>
                  <a:pt x="10590214" y="36512"/>
                </a:lnTo>
                <a:lnTo>
                  <a:pt x="10631488" y="52387"/>
                </a:lnTo>
                <a:lnTo>
                  <a:pt x="10668000" y="68262"/>
                </a:lnTo>
                <a:lnTo>
                  <a:pt x="10706100" y="87312"/>
                </a:lnTo>
                <a:lnTo>
                  <a:pt x="10744200" y="106362"/>
                </a:lnTo>
                <a:lnTo>
                  <a:pt x="10780714" y="125412"/>
                </a:lnTo>
                <a:lnTo>
                  <a:pt x="10821988" y="141287"/>
                </a:lnTo>
                <a:lnTo>
                  <a:pt x="10868026" y="155575"/>
                </a:lnTo>
                <a:lnTo>
                  <a:pt x="10920414" y="166687"/>
                </a:lnTo>
                <a:lnTo>
                  <a:pt x="10980738" y="174625"/>
                </a:lnTo>
                <a:lnTo>
                  <a:pt x="11049000" y="176212"/>
                </a:lnTo>
                <a:lnTo>
                  <a:pt x="11117264" y="174625"/>
                </a:lnTo>
                <a:lnTo>
                  <a:pt x="11177588" y="166687"/>
                </a:lnTo>
                <a:lnTo>
                  <a:pt x="11229976" y="155575"/>
                </a:lnTo>
                <a:lnTo>
                  <a:pt x="11276014" y="141287"/>
                </a:lnTo>
                <a:lnTo>
                  <a:pt x="11317288" y="125412"/>
                </a:lnTo>
                <a:lnTo>
                  <a:pt x="11353800" y="106362"/>
                </a:lnTo>
                <a:lnTo>
                  <a:pt x="11391900" y="87312"/>
                </a:lnTo>
                <a:lnTo>
                  <a:pt x="11430000" y="68263"/>
                </a:lnTo>
                <a:lnTo>
                  <a:pt x="11466514" y="52388"/>
                </a:lnTo>
                <a:lnTo>
                  <a:pt x="11507788" y="36513"/>
                </a:lnTo>
                <a:lnTo>
                  <a:pt x="11553826" y="20638"/>
                </a:lnTo>
                <a:lnTo>
                  <a:pt x="11606214" y="9525"/>
                </a:lnTo>
                <a:lnTo>
                  <a:pt x="11666538" y="3175"/>
                </a:lnTo>
                <a:lnTo>
                  <a:pt x="11734800" y="0"/>
                </a:lnTo>
                <a:lnTo>
                  <a:pt x="11803064" y="3175"/>
                </a:lnTo>
                <a:lnTo>
                  <a:pt x="11863388" y="9525"/>
                </a:lnTo>
                <a:lnTo>
                  <a:pt x="11915776" y="20638"/>
                </a:lnTo>
                <a:lnTo>
                  <a:pt x="11961814" y="36513"/>
                </a:lnTo>
                <a:lnTo>
                  <a:pt x="12003088" y="52388"/>
                </a:lnTo>
                <a:lnTo>
                  <a:pt x="12039600" y="68263"/>
                </a:lnTo>
                <a:lnTo>
                  <a:pt x="12077700" y="87313"/>
                </a:lnTo>
                <a:lnTo>
                  <a:pt x="12115800" y="106363"/>
                </a:lnTo>
                <a:lnTo>
                  <a:pt x="12152314" y="125413"/>
                </a:lnTo>
                <a:lnTo>
                  <a:pt x="12192000" y="140677"/>
                </a:lnTo>
                <a:lnTo>
                  <a:pt x="12192000" y="885826"/>
                </a:lnTo>
                <a:lnTo>
                  <a:pt x="12191999" y="885826"/>
                </a:lnTo>
                <a:lnTo>
                  <a:pt x="12191999" y="3102054"/>
                </a:lnTo>
                <a:lnTo>
                  <a:pt x="0" y="3102054"/>
                </a:lnTo>
                <a:lnTo>
                  <a:pt x="0" y="638254"/>
                </a:lnTo>
                <a:lnTo>
                  <a:pt x="1" y="638254"/>
                </a:lnTo>
                <a:lnTo>
                  <a:pt x="1" y="176212"/>
                </a:lnTo>
                <a:lnTo>
                  <a:pt x="68264" y="174625"/>
                </a:lnTo>
                <a:lnTo>
                  <a:pt x="128589" y="166687"/>
                </a:lnTo>
                <a:lnTo>
                  <a:pt x="180976" y="155575"/>
                </a:lnTo>
                <a:lnTo>
                  <a:pt x="227014" y="141287"/>
                </a:lnTo>
                <a:lnTo>
                  <a:pt x="268289" y="125412"/>
                </a:lnTo>
                <a:lnTo>
                  <a:pt x="304801" y="106362"/>
                </a:lnTo>
                <a:lnTo>
                  <a:pt x="342901" y="87312"/>
                </a:lnTo>
                <a:lnTo>
                  <a:pt x="381001" y="68262"/>
                </a:lnTo>
                <a:lnTo>
                  <a:pt x="417514" y="52387"/>
                </a:lnTo>
                <a:lnTo>
                  <a:pt x="458789" y="36512"/>
                </a:lnTo>
                <a:lnTo>
                  <a:pt x="504826" y="20637"/>
                </a:lnTo>
                <a:lnTo>
                  <a:pt x="557214" y="9525"/>
                </a:lnTo>
                <a:lnTo>
                  <a:pt x="617539" y="317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80A38F-D4A5-8548-9AE3-AA39C26089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168" y="4292599"/>
            <a:ext cx="10681664" cy="1465771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Classroom-SIZED Monopoly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757F7D-5A1D-454A-BCD3-361F297CD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9701" y="5830278"/>
            <a:ext cx="9372600" cy="545401"/>
          </a:xfrm>
        </p:spPr>
        <p:txBody>
          <a:bodyPr>
            <a:normAutofit/>
          </a:bodyPr>
          <a:lstStyle/>
          <a:p>
            <a:r>
              <a:rPr lang="en-US" b="0" dirty="0">
                <a:solidFill>
                  <a:schemeClr val="bg2"/>
                </a:solidFill>
              </a:rPr>
              <a:t>A Learning Activity for Grades 3-5</a:t>
            </a:r>
          </a:p>
        </p:txBody>
      </p:sp>
      <p:pic>
        <p:nvPicPr>
          <p:cNvPr id="7" name="Picture 6" descr="Top view of neighborhood">
            <a:extLst>
              <a:ext uri="{FF2B5EF4-FFF2-40B4-BE49-F238E27FC236}">
                <a16:creationId xmlns:a16="http://schemas.microsoft.com/office/drawing/2014/main" id="{56B73BC3-E7F9-460F-A9F6-D97EB3822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7111" y="453943"/>
            <a:ext cx="4457011" cy="29750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DDEDCB-B4D3-4B44-BDC5-60FFE6D9C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744" y="1003209"/>
            <a:ext cx="6095992" cy="144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336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6B232-0DB5-BF41-A5CB-D7CA49ECD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49" y="954923"/>
            <a:ext cx="5875694" cy="45046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9600" dirty="0"/>
              <a:t>Game time! 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Picture 4" descr="A stack of dice on a boardgame">
            <a:extLst>
              <a:ext uri="{FF2B5EF4-FFF2-40B4-BE49-F238E27FC236}">
                <a16:creationId xmlns:a16="http://schemas.microsoft.com/office/drawing/2014/main" id="{AE038D89-397F-4AAA-8A50-92A8078B0F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21" r="17552"/>
          <a:stretch/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  <p:pic>
        <p:nvPicPr>
          <p:cNvPr id="17" name="Picture 16" descr="Logo&#10;&#10;Description automatically generated with low confidence">
            <a:extLst>
              <a:ext uri="{FF2B5EF4-FFF2-40B4-BE49-F238E27FC236}">
                <a16:creationId xmlns:a16="http://schemas.microsoft.com/office/drawing/2014/main" id="{135A4403-2DD9-48A0-B3C9-4515AA773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4200" y="6428792"/>
            <a:ext cx="1263000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46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3A8E11-32C7-47BD-9C24-2733EB40F84B}"/>
              </a:ext>
            </a:extLst>
          </p:cNvPr>
          <p:cNvSpPr txBox="1"/>
          <p:nvPr/>
        </p:nvSpPr>
        <p:spPr>
          <a:xfrm>
            <a:off x="1020417" y="397565"/>
            <a:ext cx="107077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New Brunswick Career Connections</a:t>
            </a:r>
          </a:p>
          <a:p>
            <a:pPr algn="ctr"/>
            <a:r>
              <a:rPr lang="en-US" sz="2400" dirty="0"/>
              <a:t>Did you enjoy playing this game?  Check out real-life career opportunities here in New Brunswick: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0ECADA-2D6B-407C-A63A-8C5A2D1C2934}"/>
              </a:ext>
            </a:extLst>
          </p:cNvPr>
          <p:cNvSpPr txBox="1"/>
          <p:nvPr/>
        </p:nvSpPr>
        <p:spPr>
          <a:xfrm>
            <a:off x="1020417" y="4558748"/>
            <a:ext cx="34455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Project Manager</a:t>
            </a:r>
          </a:p>
          <a:p>
            <a:pPr marL="285750" indent="-285750">
              <a:buFontTx/>
              <a:buChar char="-"/>
            </a:pPr>
            <a:r>
              <a:rPr lang="en-US" dirty="0"/>
              <a:t>Plans and executes projects while working with budgets and schedules</a:t>
            </a:r>
          </a:p>
          <a:p>
            <a:pPr marL="285750" indent="-285750">
              <a:buFontTx/>
              <a:buChar char="-"/>
            </a:pPr>
            <a:r>
              <a:rPr lang="en-US" dirty="0"/>
              <a:t>Sees the completion of investments to the end (like in our game)</a:t>
            </a:r>
          </a:p>
        </p:txBody>
      </p:sp>
      <p:pic>
        <p:nvPicPr>
          <p:cNvPr id="5" name="Picture 4" descr="Business people in a meeting room pointing at a projection screen">
            <a:extLst>
              <a:ext uri="{FF2B5EF4-FFF2-40B4-BE49-F238E27FC236}">
                <a16:creationId xmlns:a16="http://schemas.microsoft.com/office/drawing/2014/main" id="{A5B1D10C-9B91-4668-9A05-05F004877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417" y="2116145"/>
            <a:ext cx="3312432" cy="2207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5B7714-8D9A-4341-BF06-3ED93795DBE6}"/>
              </a:ext>
            </a:extLst>
          </p:cNvPr>
          <p:cNvSpPr txBox="1"/>
          <p:nvPr/>
        </p:nvSpPr>
        <p:spPr>
          <a:xfrm>
            <a:off x="4718079" y="4558748"/>
            <a:ext cx="34455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Marketing, Communication, &amp; Event Planner</a:t>
            </a:r>
          </a:p>
          <a:p>
            <a:pPr marL="285750" indent="-285750">
              <a:buFontTx/>
              <a:buChar char="-"/>
            </a:pPr>
            <a:r>
              <a:rPr lang="en-US" dirty="0"/>
              <a:t>Promotes and advertises a business (or city) via Social Media, email, tv, and other outlets</a:t>
            </a:r>
          </a:p>
          <a:p>
            <a:pPr marL="285750" indent="-285750">
              <a:buFontTx/>
              <a:buChar char="-"/>
            </a:pPr>
            <a:r>
              <a:rPr lang="en-US" dirty="0"/>
              <a:t>Designs and creates special events to bring in more visitors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6E83E9-E656-4E50-9125-ECFABE5BAECF}"/>
              </a:ext>
            </a:extLst>
          </p:cNvPr>
          <p:cNvSpPr txBox="1"/>
          <p:nvPr/>
        </p:nvSpPr>
        <p:spPr>
          <a:xfrm>
            <a:off x="8415079" y="4558748"/>
            <a:ext cx="34455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Risk Assessment Officer</a:t>
            </a:r>
          </a:p>
          <a:p>
            <a:r>
              <a:rPr lang="en-US" dirty="0"/>
              <a:t>-  Researches current trends and current needs</a:t>
            </a:r>
          </a:p>
          <a:p>
            <a:r>
              <a:rPr lang="en-US" b="1" dirty="0"/>
              <a:t>-  </a:t>
            </a:r>
            <a:r>
              <a:rPr lang="en-US" dirty="0"/>
              <a:t>Reports on what and when to make an investment (like in our game)</a:t>
            </a:r>
          </a:p>
          <a:p>
            <a:endParaRPr lang="en-US" b="1" dirty="0"/>
          </a:p>
        </p:txBody>
      </p:sp>
      <p:pic>
        <p:nvPicPr>
          <p:cNvPr id="11" name="Picture 10" descr="Person photographing red lanterns">
            <a:extLst>
              <a:ext uri="{FF2B5EF4-FFF2-40B4-BE49-F238E27FC236}">
                <a16:creationId xmlns:a16="http://schemas.microsoft.com/office/drawing/2014/main" id="{407E7797-C578-40D3-9383-9394CB1FA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130" y="2116145"/>
            <a:ext cx="3051667" cy="2033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Logo&#10;&#10;Description automatically generated with low confidence">
            <a:extLst>
              <a:ext uri="{FF2B5EF4-FFF2-40B4-BE49-F238E27FC236}">
                <a16:creationId xmlns:a16="http://schemas.microsoft.com/office/drawing/2014/main" id="{B6425297-C46E-4FDB-B53A-B9250E7E6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4200" y="6428792"/>
            <a:ext cx="1263000" cy="300000"/>
          </a:xfrm>
          <a:prstGeom prst="rect">
            <a:avLst/>
          </a:prstGeom>
        </p:spPr>
      </p:pic>
      <p:pic>
        <p:nvPicPr>
          <p:cNvPr id="14" name="Picture 13" descr="Three women brainstorming">
            <a:extLst>
              <a:ext uri="{FF2B5EF4-FFF2-40B4-BE49-F238E27FC236}">
                <a16:creationId xmlns:a16="http://schemas.microsoft.com/office/drawing/2014/main" id="{5CF7DB17-89DB-432E-BC3F-C3FC0ABCA9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1911" y="2103200"/>
            <a:ext cx="3316263" cy="221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744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Freeform 6">
            <a:extLst>
              <a:ext uri="{FF2B5EF4-FFF2-40B4-BE49-F238E27FC236}">
                <a16:creationId xmlns:a16="http://schemas.microsoft.com/office/drawing/2014/main" id="{43F7E509-38FC-430B-BEE9-0BD7F137B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143" name="Rectangle 1127">
            <a:extLst>
              <a:ext uri="{FF2B5EF4-FFF2-40B4-BE49-F238E27FC236}">
                <a16:creationId xmlns:a16="http://schemas.microsoft.com/office/drawing/2014/main" id="{27361208-7573-4B45-9251-E4E92E7EF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41D264-9B1D-B149-B89D-7E21EE94D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661" y="645107"/>
            <a:ext cx="4168114" cy="164089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b="0" spc="200" dirty="0">
                <a:solidFill>
                  <a:schemeClr val="tx2"/>
                </a:solidFill>
                <a:latin typeface="+mj-lt"/>
              </a:rPr>
              <a:t>Allowance &amp; Spending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62F8FE-073A-BF49-8287-9076F3D929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5825" y="1889046"/>
            <a:ext cx="4262950" cy="4698610"/>
          </a:xfrm>
        </p:spPr>
        <p:txBody>
          <a:bodyPr vert="horz" lIns="91440" tIns="45720" rIns="91440" bIns="45720" rtlCol="0">
            <a:normAutofit/>
          </a:bodyPr>
          <a:lstStyle/>
          <a:p>
            <a:pPr marL="400050" indent="-342900">
              <a:lnSpc>
                <a:spcPct val="110000"/>
              </a:lnSpc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an allowance?  Do you get one?</a:t>
            </a:r>
          </a:p>
          <a:p>
            <a:pPr marL="400050" indent="-342900">
              <a:lnSpc>
                <a:spcPct val="110000"/>
              </a:lnSpc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else do you get money?</a:t>
            </a:r>
          </a:p>
          <a:p>
            <a:pPr marL="400050" indent="-342900">
              <a:lnSpc>
                <a:spcPct val="110000"/>
              </a:lnSpc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you don’t have enough money to buy the things that you want: </a:t>
            </a:r>
          </a:p>
          <a:p>
            <a:pPr marL="57150">
              <a:lnSpc>
                <a:spcPct val="110000"/>
              </a:lnSpc>
              <a:spcBef>
                <a:spcPts val="700"/>
              </a:spcBef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" indent="-228600" algn="ctr">
              <a:lnSpc>
                <a:spcPct val="110000"/>
              </a:lnSpc>
              <a:spcBef>
                <a:spcPts val="70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Would you buy something cheaper? </a:t>
            </a:r>
          </a:p>
          <a:p>
            <a:pPr marL="57150" indent="-228600" algn="ctr">
              <a:lnSpc>
                <a:spcPct val="110000"/>
              </a:lnSpc>
              <a:spcBef>
                <a:spcPts val="700"/>
              </a:spcBef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</a:p>
          <a:p>
            <a:pPr marL="57150" indent="-228600" algn="ctr">
              <a:lnSpc>
                <a:spcPct val="110000"/>
              </a:lnSpc>
              <a:spcBef>
                <a:spcPts val="700"/>
              </a:spcBef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Would you save up money to buy it later? </a:t>
            </a:r>
          </a:p>
          <a:p>
            <a:pPr marL="57150" indent="-228600" algn="ctr">
              <a:lnSpc>
                <a:spcPct val="110000"/>
              </a:lnSpc>
              <a:spcBef>
                <a:spcPts val="700"/>
              </a:spcBef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" indent="-228600" algn="ctr">
              <a:lnSpc>
                <a:spcPct val="110000"/>
              </a:lnSpc>
              <a:spcBef>
                <a:spcPts val="700"/>
              </a:spcBef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(Take a Class Vote!)</a:t>
            </a:r>
          </a:p>
        </p:txBody>
      </p:sp>
      <p:pic>
        <p:nvPicPr>
          <p:cNvPr id="1028" name="Picture 4" descr="These Three Apps Make Tracking your Kids' Allowances Easy">
            <a:extLst>
              <a:ext uri="{FF2B5EF4-FFF2-40B4-BE49-F238E27FC236}">
                <a16:creationId xmlns:a16="http://schemas.microsoft.com/office/drawing/2014/main" id="{C7E637E0-F03D-4F5C-A113-7DE876906A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" r="4948" b="-3"/>
          <a:stretch/>
        </p:blipFill>
        <p:spPr bwMode="auto">
          <a:xfrm>
            <a:off x="5436021" y="3581400"/>
            <a:ext cx="5995465" cy="27165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alancing Chores &amp; Kids' Allowance: Should You Pay Kids to Help? - SavvyMom">
            <a:extLst>
              <a:ext uri="{FF2B5EF4-FFF2-40B4-BE49-F238E27FC236}">
                <a16:creationId xmlns:a16="http://schemas.microsoft.com/office/drawing/2014/main" id="{79EE7C3C-96E6-4213-8F13-B67580466A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2120"/>
          <a:stretch/>
        </p:blipFill>
        <p:spPr bwMode="auto">
          <a:xfrm>
            <a:off x="5436021" y="560010"/>
            <a:ext cx="5995465" cy="27165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8" descr="How to Teach a Child the Value of Money: 9 Steps (with Pictures)">
            <a:extLst>
              <a:ext uri="{FF2B5EF4-FFF2-40B4-BE49-F238E27FC236}">
                <a16:creationId xmlns:a16="http://schemas.microsoft.com/office/drawing/2014/main" id="{403C48F6-E1A5-3E4C-99CE-FBF72CB506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ED5ABBA-E7B3-4DCA-8A67-B308DC8272B1}"/>
              </a:ext>
            </a:extLst>
          </p:cNvPr>
          <p:cNvSpPr txBox="1"/>
          <p:nvPr/>
        </p:nvSpPr>
        <p:spPr>
          <a:xfrm>
            <a:off x="5436021" y="3103602"/>
            <a:ext cx="609600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b="0" i="0" dirty="0">
                <a:solidFill>
                  <a:srgbClr val="70757A"/>
                </a:solidFill>
                <a:effectLst/>
                <a:latin typeface="arial" panose="020B0604020202020204" pitchFamily="34" charset="0"/>
              </a:rPr>
              <a:t>Credit: Getty Images/iStock photo</a:t>
            </a:r>
            <a:endParaRPr lang="en-US" sz="600" dirty="0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E78E6838-10A2-45A3-AC37-397A9A0B1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1244" y="6445811"/>
            <a:ext cx="1226425" cy="29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53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ADC849-C713-A147-8E38-7ABB0D5F9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59" y="4446518"/>
            <a:ext cx="3092117" cy="119667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loaning</a:t>
            </a:r>
          </a:p>
        </p:txBody>
      </p:sp>
      <p:pic>
        <p:nvPicPr>
          <p:cNvPr id="2050" name="Picture 2" descr="484 Borrowing friend Images, Stock Photos &amp; Vectors | Shutterstock">
            <a:extLst>
              <a:ext uri="{FF2B5EF4-FFF2-40B4-BE49-F238E27FC236}">
                <a16:creationId xmlns:a16="http://schemas.microsoft.com/office/drawing/2014/main" id="{F627C295-50F4-C445-A14E-335379A59519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9" r="6692" b="8423"/>
          <a:stretch/>
        </p:blipFill>
        <p:spPr bwMode="auto">
          <a:xfrm>
            <a:off x="431526" y="1470126"/>
            <a:ext cx="3331385" cy="331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ow To Haggle in This Economy - Web Comics - 4koma comic strip, webcomics,  web comics">
            <a:extLst>
              <a:ext uri="{FF2B5EF4-FFF2-40B4-BE49-F238E27FC236}">
                <a16:creationId xmlns:a16="http://schemas.microsoft.com/office/drawing/2014/main" id="{2D842118-59AE-E845-AD8F-9A3E54BC4A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" t="17660" r="53073" b="8372"/>
          <a:stretch/>
        </p:blipFill>
        <p:spPr bwMode="auto">
          <a:xfrm>
            <a:off x="4109963" y="1470125"/>
            <a:ext cx="3331385" cy="331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37D12CB4-3106-334F-8E3D-796FF2EE601E}"/>
              </a:ext>
            </a:extLst>
          </p:cNvPr>
          <p:cNvSpPr txBox="1">
            <a:spLocks/>
          </p:cNvSpPr>
          <p:nvPr/>
        </p:nvSpPr>
        <p:spPr>
          <a:xfrm>
            <a:off x="4305191" y="4446518"/>
            <a:ext cx="3092117" cy="11966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900" b="1" i="0" kern="1200" cap="all" spc="300" baseline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Bargaining </a:t>
            </a:r>
          </a:p>
        </p:txBody>
      </p:sp>
      <p:pic>
        <p:nvPicPr>
          <p:cNvPr id="2056" name="Picture 8" descr="Barter Stock Illustrations – 2,112 Barter Stock Illustrations, Vectors &amp;  Clipart - Dreamstime">
            <a:extLst>
              <a:ext uri="{FF2B5EF4-FFF2-40B4-BE49-F238E27FC236}">
                <a16:creationId xmlns:a16="http://schemas.microsoft.com/office/drawing/2014/main" id="{B0850861-F15A-5646-A5F1-8F511884C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211" y="1470124"/>
            <a:ext cx="4058834" cy="331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45CAA937-336B-A24A-8D53-CFAEB877D566}"/>
              </a:ext>
            </a:extLst>
          </p:cNvPr>
          <p:cNvSpPr txBox="1">
            <a:spLocks/>
          </p:cNvSpPr>
          <p:nvPr/>
        </p:nvSpPr>
        <p:spPr>
          <a:xfrm>
            <a:off x="8103263" y="4446518"/>
            <a:ext cx="3711782" cy="11966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900" b="1" i="0" kern="1200" cap="all" spc="300" baseline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Bartering/trading</a:t>
            </a:r>
          </a:p>
        </p:txBody>
      </p:sp>
      <p:pic>
        <p:nvPicPr>
          <p:cNvPr id="9" name="Picture 8" descr="Logo&#10;&#10;Description automatically generated with low confidence">
            <a:extLst>
              <a:ext uri="{FF2B5EF4-FFF2-40B4-BE49-F238E27FC236}">
                <a16:creationId xmlns:a16="http://schemas.microsoft.com/office/drawing/2014/main" id="{4A958232-EDC0-4862-ACBA-0C6CE8A1E4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4200" y="6428792"/>
            <a:ext cx="1263000" cy="30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CBA8579-FFE3-41FE-AFC3-366BA7AF2101}"/>
              </a:ext>
            </a:extLst>
          </p:cNvPr>
          <p:cNvSpPr txBox="1"/>
          <p:nvPr/>
        </p:nvSpPr>
        <p:spPr>
          <a:xfrm>
            <a:off x="334716" y="330577"/>
            <a:ext cx="102232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each of these terms mean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698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1657E-46B9-BB41-AB0F-E5CD69873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778" y="382385"/>
            <a:ext cx="5096837" cy="1492132"/>
          </a:xfrm>
        </p:spPr>
        <p:txBody>
          <a:bodyPr/>
          <a:lstStyle/>
          <a:p>
            <a:r>
              <a:rPr lang="en-US" dirty="0"/>
              <a:t>Shopping Spree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0F357EA-8A31-BC44-BC60-1FC285EA359B}"/>
              </a:ext>
            </a:extLst>
          </p:cNvPr>
          <p:cNvGrpSpPr/>
          <p:nvPr/>
        </p:nvGrpSpPr>
        <p:grpSpPr>
          <a:xfrm>
            <a:off x="1834050" y="1538868"/>
            <a:ext cx="4261950" cy="4696909"/>
            <a:chOff x="3187065" y="-269875"/>
            <a:chExt cx="5817870" cy="739775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02BD9EF-EE24-D641-AA5C-E8D3FE51948D}"/>
                </a:ext>
              </a:extLst>
            </p:cNvPr>
            <p:cNvSpPr/>
            <p:nvPr/>
          </p:nvSpPr>
          <p:spPr>
            <a:xfrm>
              <a:off x="3187065" y="-269875"/>
              <a:ext cx="5817870" cy="739775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137E66D4-C982-DD4D-A603-54C4B07086D7}"/>
                </a:ext>
              </a:extLst>
            </p:cNvPr>
            <p:cNvCxnSpPr>
              <a:cxnSpLocks/>
            </p:cNvCxnSpPr>
            <p:nvPr/>
          </p:nvCxnSpPr>
          <p:spPr>
            <a:xfrm>
              <a:off x="6084570" y="567690"/>
              <a:ext cx="71120" cy="574738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 Box 3">
              <a:extLst>
                <a:ext uri="{FF2B5EF4-FFF2-40B4-BE49-F238E27FC236}">
                  <a16:creationId xmlns:a16="http://schemas.microsoft.com/office/drawing/2014/main" id="{730DEA31-C381-9243-8A54-DCE0399C7628}"/>
                </a:ext>
              </a:extLst>
            </p:cNvPr>
            <p:cNvSpPr txBox="1"/>
            <p:nvPr/>
          </p:nvSpPr>
          <p:spPr>
            <a:xfrm>
              <a:off x="5111115" y="-36195"/>
              <a:ext cx="1923415" cy="55753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CA" sz="2600" dirty="0">
                  <a:effectLst/>
                  <a:latin typeface="Times New Roman" panose="02020603050405020304" pitchFamily="18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100</a:t>
              </a:r>
              <a:endParaRPr lang="en-CA" sz="12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" name="Text Box 8">
              <a:extLst>
                <a:ext uri="{FF2B5EF4-FFF2-40B4-BE49-F238E27FC236}">
                  <a16:creationId xmlns:a16="http://schemas.microsoft.com/office/drawing/2014/main" id="{BF05CB1F-B92D-6A4F-97A8-8A966F08B3C0}"/>
                </a:ext>
              </a:extLst>
            </p:cNvPr>
            <p:cNvSpPr txBox="1"/>
            <p:nvPr/>
          </p:nvSpPr>
          <p:spPr>
            <a:xfrm>
              <a:off x="5191760" y="6433185"/>
              <a:ext cx="1923415" cy="55753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CA" sz="2600" dirty="0">
                  <a:effectLst/>
                  <a:latin typeface="Times New Roman" panose="02020603050405020304" pitchFamily="18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0</a:t>
              </a:r>
              <a:endParaRPr lang="en-CA" sz="12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" name="Text Box 10">
              <a:extLst>
                <a:ext uri="{FF2B5EF4-FFF2-40B4-BE49-F238E27FC236}">
                  <a16:creationId xmlns:a16="http://schemas.microsoft.com/office/drawing/2014/main" id="{188BB4A0-F52C-3349-B579-A9772B2B61B7}"/>
                </a:ext>
              </a:extLst>
            </p:cNvPr>
            <p:cNvSpPr txBox="1"/>
            <p:nvPr/>
          </p:nvSpPr>
          <p:spPr>
            <a:xfrm>
              <a:off x="3365500" y="521335"/>
              <a:ext cx="2528570" cy="55753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CA" sz="2200" dirty="0">
                  <a:effectLst/>
                  <a:latin typeface="Times New Roman" panose="02020603050405020304" pitchFamily="18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Player 1: _________</a:t>
              </a:r>
              <a:endParaRPr lang="en-CA" sz="12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Text Box 11">
              <a:extLst>
                <a:ext uri="{FF2B5EF4-FFF2-40B4-BE49-F238E27FC236}">
                  <a16:creationId xmlns:a16="http://schemas.microsoft.com/office/drawing/2014/main" id="{427E6D2F-889A-7949-BA31-E26D2614A777}"/>
                </a:ext>
              </a:extLst>
            </p:cNvPr>
            <p:cNvSpPr txBox="1"/>
            <p:nvPr/>
          </p:nvSpPr>
          <p:spPr>
            <a:xfrm>
              <a:off x="6272530" y="518795"/>
              <a:ext cx="2528570" cy="55753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CA" sz="2200" dirty="0">
                  <a:effectLst/>
                  <a:latin typeface="Times New Roman" panose="02020603050405020304" pitchFamily="18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Player 2: _________</a:t>
              </a:r>
              <a:endParaRPr lang="en-CA" sz="12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17CAEFF-3B50-F444-A68E-4C46A4F13B32}"/>
              </a:ext>
            </a:extLst>
          </p:cNvPr>
          <p:cNvSpPr txBox="1">
            <a:spLocks/>
          </p:cNvSpPr>
          <p:nvPr/>
        </p:nvSpPr>
        <p:spPr>
          <a:xfrm>
            <a:off x="6775159" y="1390247"/>
            <a:ext cx="4820493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400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Shopping Spree Game:</a:t>
            </a:r>
          </a:p>
          <a:p>
            <a:pPr marL="57150" indent="0" algn="ctr">
              <a:buNone/>
            </a:pPr>
            <a:r>
              <a:rPr lang="en-CA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Learners take turns subtracting the sum (or product) of 2 dice from 100.  Players keep subtracting their “purchases” until one player reaches 0 exactly.  Be creative – you can even name what you purchased each time!  The first person to reach zero </a:t>
            </a:r>
            <a:r>
              <a:rPr lang="en-CA" dirty="0">
                <a:solidFill>
                  <a:schemeClr val="tx1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WINS</a:t>
            </a:r>
            <a:r>
              <a:rPr lang="en-CA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endParaRPr lang="en-US" u="sng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Graphic 10" descr="Dice outline">
            <a:extLst>
              <a:ext uri="{FF2B5EF4-FFF2-40B4-BE49-F238E27FC236}">
                <a16:creationId xmlns:a16="http://schemas.microsoft.com/office/drawing/2014/main" id="{5ED18976-FD51-45DF-9793-616677A2D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1032" y="4171775"/>
            <a:ext cx="1976918" cy="1976918"/>
          </a:xfrm>
          <a:prstGeom prst="rect">
            <a:avLst/>
          </a:prstGeom>
        </p:spPr>
      </p:pic>
      <p:pic>
        <p:nvPicPr>
          <p:cNvPr id="15" name="Picture 14" descr="Logo&#10;&#10;Description automatically generated with low confidence">
            <a:extLst>
              <a:ext uri="{FF2B5EF4-FFF2-40B4-BE49-F238E27FC236}">
                <a16:creationId xmlns:a16="http://schemas.microsoft.com/office/drawing/2014/main" id="{DF9BF9AC-748D-472F-AA2D-73A4B829D3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4200" y="6428792"/>
            <a:ext cx="1263000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5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F9CD3-9420-A84B-8527-17D1058D9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Choose a color! </a:t>
            </a:r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0C3EB1AA-A79A-0647-8F8F-047EB19D2F95}"/>
              </a:ext>
            </a:extLst>
          </p:cNvPr>
          <p:cNvSpPr/>
          <p:nvPr/>
        </p:nvSpPr>
        <p:spPr>
          <a:xfrm>
            <a:off x="1338584" y="2609385"/>
            <a:ext cx="1315844" cy="1338146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68A79E2E-C71D-7D48-8E9B-6387A2D4A96E}"/>
              </a:ext>
            </a:extLst>
          </p:cNvPr>
          <p:cNvSpPr/>
          <p:nvPr/>
        </p:nvSpPr>
        <p:spPr>
          <a:xfrm>
            <a:off x="1201020" y="4983484"/>
            <a:ext cx="1315844" cy="1338146"/>
          </a:xfrm>
          <a:prstGeom prst="cub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14AC90B2-C550-B144-AA8F-430B11556804}"/>
              </a:ext>
            </a:extLst>
          </p:cNvPr>
          <p:cNvSpPr/>
          <p:nvPr/>
        </p:nvSpPr>
        <p:spPr>
          <a:xfrm>
            <a:off x="4912806" y="2623561"/>
            <a:ext cx="1315844" cy="1338146"/>
          </a:xfrm>
          <a:prstGeom prst="cub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D36F836A-3B65-4D48-B6C1-938C78C7B901}"/>
              </a:ext>
            </a:extLst>
          </p:cNvPr>
          <p:cNvSpPr/>
          <p:nvPr/>
        </p:nvSpPr>
        <p:spPr>
          <a:xfrm>
            <a:off x="4912806" y="5013324"/>
            <a:ext cx="1315844" cy="1338146"/>
          </a:xfrm>
          <a:prstGeom prst="cub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5B11E45-6448-4B40-B993-A50E5752ECBF}"/>
              </a:ext>
            </a:extLst>
          </p:cNvPr>
          <p:cNvSpPr txBox="1">
            <a:spLocks/>
          </p:cNvSpPr>
          <p:nvPr/>
        </p:nvSpPr>
        <p:spPr>
          <a:xfrm>
            <a:off x="1251678" y="1117253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i="1" dirty="0">
                <a:latin typeface="Abadi" panose="020F0502020204030204" pitchFamily="34" charset="0"/>
              </a:rPr>
              <a:t>Each team choose a color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96059CC-3F40-4E4D-8CCB-1FAE73C56159}"/>
              </a:ext>
            </a:extLst>
          </p:cNvPr>
          <p:cNvSpPr txBox="1">
            <a:spLocks/>
          </p:cNvSpPr>
          <p:nvPr/>
        </p:nvSpPr>
        <p:spPr>
          <a:xfrm>
            <a:off x="2187741" y="2806330"/>
            <a:ext cx="2359954" cy="5064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latin typeface="Abadi" panose="020F0502020204030204" pitchFamily="34" charset="0"/>
              </a:rPr>
              <a:t>Yellow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CFC0A97-BFCD-5C46-88C9-079D367BE5DA}"/>
              </a:ext>
            </a:extLst>
          </p:cNvPr>
          <p:cNvSpPr txBox="1">
            <a:spLocks/>
          </p:cNvSpPr>
          <p:nvPr/>
        </p:nvSpPr>
        <p:spPr>
          <a:xfrm>
            <a:off x="-1824775" y="5417708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latin typeface="Abadi" panose="020F0502020204030204" pitchFamily="34" charset="0"/>
              </a:rPr>
              <a:t>Green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9BFC1E6-F836-EC44-8651-C3C197D19D9B}"/>
              </a:ext>
            </a:extLst>
          </p:cNvPr>
          <p:cNvSpPr txBox="1">
            <a:spLocks/>
          </p:cNvSpPr>
          <p:nvPr/>
        </p:nvSpPr>
        <p:spPr>
          <a:xfrm>
            <a:off x="1708878" y="2756264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latin typeface="Abadi" panose="020F0502020204030204" pitchFamily="34" charset="0"/>
              </a:rPr>
              <a:t>BLUE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8C9584-9364-AA46-8DA1-6F5BE58A543B}"/>
              </a:ext>
            </a:extLst>
          </p:cNvPr>
          <p:cNvSpPr txBox="1">
            <a:spLocks/>
          </p:cNvSpPr>
          <p:nvPr/>
        </p:nvSpPr>
        <p:spPr>
          <a:xfrm>
            <a:off x="1708878" y="5222532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latin typeface="Abadi" panose="020F0502020204030204" pitchFamily="34" charset="0"/>
              </a:rPr>
              <a:t>Red</a:t>
            </a:r>
          </a:p>
        </p:txBody>
      </p:sp>
      <p:pic>
        <p:nvPicPr>
          <p:cNvPr id="13" name="Picture 12" descr="Logo&#10;&#10;Description automatically generated with low confidence">
            <a:extLst>
              <a:ext uri="{FF2B5EF4-FFF2-40B4-BE49-F238E27FC236}">
                <a16:creationId xmlns:a16="http://schemas.microsoft.com/office/drawing/2014/main" id="{964F695B-9B6C-473D-9881-7ADBF40E6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4200" y="6428792"/>
            <a:ext cx="1263000" cy="300000"/>
          </a:xfrm>
          <a:prstGeom prst="rect">
            <a:avLst/>
          </a:prstGeom>
        </p:spPr>
      </p:pic>
      <p:sp>
        <p:nvSpPr>
          <p:cNvPr id="14" name="Cube 13">
            <a:extLst>
              <a:ext uri="{FF2B5EF4-FFF2-40B4-BE49-F238E27FC236}">
                <a16:creationId xmlns:a16="http://schemas.microsoft.com/office/drawing/2014/main" id="{15F493F9-A8F9-4C9B-8A7B-107265E9CC03}"/>
              </a:ext>
            </a:extLst>
          </p:cNvPr>
          <p:cNvSpPr/>
          <p:nvPr/>
        </p:nvSpPr>
        <p:spPr>
          <a:xfrm>
            <a:off x="8400003" y="2623561"/>
            <a:ext cx="1315844" cy="1338146"/>
          </a:xfrm>
          <a:prstGeom prst="cub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ube 14">
            <a:extLst>
              <a:ext uri="{FF2B5EF4-FFF2-40B4-BE49-F238E27FC236}">
                <a16:creationId xmlns:a16="http://schemas.microsoft.com/office/drawing/2014/main" id="{F4306464-0273-44E7-90F6-1BA4D8605880}"/>
              </a:ext>
            </a:extLst>
          </p:cNvPr>
          <p:cNvSpPr/>
          <p:nvPr/>
        </p:nvSpPr>
        <p:spPr>
          <a:xfrm>
            <a:off x="8341190" y="4979062"/>
            <a:ext cx="1315844" cy="1338146"/>
          </a:xfrm>
          <a:prstGeom prst="cub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E3BEF4-BA62-4AAA-91F7-1F6AA0A019AE}"/>
              </a:ext>
            </a:extLst>
          </p:cNvPr>
          <p:cNvSpPr txBox="1">
            <a:spLocks/>
          </p:cNvSpPr>
          <p:nvPr/>
        </p:nvSpPr>
        <p:spPr>
          <a:xfrm>
            <a:off x="9303145" y="2721483"/>
            <a:ext cx="2359954" cy="5064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latin typeface="Abadi" panose="020F0502020204030204" pitchFamily="34" charset="0"/>
              </a:rPr>
              <a:t>Purple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06CE9CA-A6A1-4DB4-9CB4-503CCAE0C85B}"/>
              </a:ext>
            </a:extLst>
          </p:cNvPr>
          <p:cNvSpPr txBox="1">
            <a:spLocks/>
          </p:cNvSpPr>
          <p:nvPr/>
        </p:nvSpPr>
        <p:spPr>
          <a:xfrm>
            <a:off x="9286110" y="5174198"/>
            <a:ext cx="2359954" cy="5064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latin typeface="Abadi" panose="020F0502020204030204" pitchFamily="34" charset="0"/>
              </a:rPr>
              <a:t>Black </a:t>
            </a:r>
          </a:p>
        </p:txBody>
      </p:sp>
    </p:spTree>
    <p:extLst>
      <p:ext uri="{BB962C8B-B14F-4D97-AF65-F5344CB8AC3E}">
        <p14:creationId xmlns:p14="http://schemas.microsoft.com/office/powerpoint/2010/main" val="2138153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7EF83A8-478F-BF41-A446-0972689F8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8966" y="530943"/>
            <a:ext cx="3569786" cy="1196670"/>
          </a:xfrm>
        </p:spPr>
        <p:txBody>
          <a:bodyPr/>
          <a:lstStyle/>
          <a:p>
            <a:r>
              <a:rPr lang="en-US" dirty="0"/>
              <a:t>Where did you land?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2FB047-1E2E-6742-B142-086DC6F7DC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37883" y="1754586"/>
            <a:ext cx="3348595" cy="4659451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Tx/>
              <a:buChar char="-"/>
            </a:pPr>
            <a:r>
              <a:rPr lang="en-US" sz="1800" b="1" u="sng" dirty="0"/>
              <a:t>An Unowned Space</a:t>
            </a:r>
            <a:r>
              <a:rPr lang="en-US" sz="1800" dirty="0"/>
              <a:t>: You can buy or pass. If you buy it, pay the amount listed.  Place your group’s color block on it and collect its property card.</a:t>
            </a:r>
          </a:p>
          <a:p>
            <a:pPr marL="285750" indent="-285750">
              <a:buFontTx/>
              <a:buChar char="-"/>
            </a:pPr>
            <a:r>
              <a:rPr lang="en-US" sz="1800" b="1" u="sng" dirty="0"/>
              <a:t>An Owned Space</a:t>
            </a:r>
            <a:r>
              <a:rPr lang="en-US" sz="1800" dirty="0"/>
              <a:t>:  You must pay rent (the amount written on the property paper).</a:t>
            </a:r>
          </a:p>
          <a:p>
            <a:pPr marL="285750" indent="-285750">
              <a:buFontTx/>
              <a:buChar char="-"/>
            </a:pPr>
            <a:r>
              <a:rPr lang="en-US" sz="1800" b="1" u="sng" dirty="0"/>
              <a:t>An Owned Space with an Investment</a:t>
            </a:r>
            <a:r>
              <a:rPr lang="en-US" sz="1800" dirty="0"/>
              <a:t>:   You must pay the owner rent + $50 for each extra investment. </a:t>
            </a:r>
          </a:p>
          <a:p>
            <a:pPr marL="742950" lvl="1" indent="-285750">
              <a:buFontTx/>
              <a:buChar char="-"/>
            </a:pPr>
            <a:r>
              <a:rPr lang="en-US" sz="1600" dirty="0">
                <a:solidFill>
                  <a:schemeClr val="bg1"/>
                </a:solidFill>
              </a:rPr>
              <a:t>Rent = $ 100 </a:t>
            </a:r>
          </a:p>
          <a:p>
            <a:pPr marL="742950" lvl="1" indent="-285750">
              <a:buFontTx/>
              <a:buChar char="-"/>
            </a:pPr>
            <a:r>
              <a:rPr lang="en-US" sz="1600" dirty="0">
                <a:solidFill>
                  <a:schemeClr val="bg1"/>
                </a:solidFill>
              </a:rPr>
              <a:t>You have to pay = $ 100+ $50 = $150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B97A90-E20A-E042-9866-E961265A7E72}"/>
              </a:ext>
            </a:extLst>
          </p:cNvPr>
          <p:cNvSpPr/>
          <p:nvPr/>
        </p:nvSpPr>
        <p:spPr>
          <a:xfrm>
            <a:off x="390289" y="160090"/>
            <a:ext cx="3092117" cy="22546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D2B243-0CFF-474C-AA64-A35442E70E75}"/>
              </a:ext>
            </a:extLst>
          </p:cNvPr>
          <p:cNvSpPr txBox="1"/>
          <p:nvPr/>
        </p:nvSpPr>
        <p:spPr>
          <a:xfrm>
            <a:off x="390290" y="1577008"/>
            <a:ext cx="3092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Magic Mountain Amusement Park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Moncton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$350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77440D-46E3-C64D-B10C-377ED416A27E}"/>
              </a:ext>
            </a:extLst>
          </p:cNvPr>
          <p:cNvSpPr/>
          <p:nvPr/>
        </p:nvSpPr>
        <p:spPr>
          <a:xfrm>
            <a:off x="3869472" y="2414245"/>
            <a:ext cx="3092117" cy="22546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C511D716-7844-B047-95BD-05E0BAF5C403}"/>
              </a:ext>
            </a:extLst>
          </p:cNvPr>
          <p:cNvSpPr/>
          <p:nvPr/>
        </p:nvSpPr>
        <p:spPr>
          <a:xfrm>
            <a:off x="7181386" y="4070201"/>
            <a:ext cx="602165" cy="561693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BEBE12-66D1-EA42-BE45-5D402F546E7C}"/>
              </a:ext>
            </a:extLst>
          </p:cNvPr>
          <p:cNvSpPr/>
          <p:nvPr/>
        </p:nvSpPr>
        <p:spPr>
          <a:xfrm>
            <a:off x="390289" y="4443278"/>
            <a:ext cx="3092117" cy="22546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1F3761-6654-AD48-A934-7FDFB1DC18EF}"/>
              </a:ext>
            </a:extLst>
          </p:cNvPr>
          <p:cNvSpPr txBox="1"/>
          <p:nvPr/>
        </p:nvSpPr>
        <p:spPr>
          <a:xfrm>
            <a:off x="390289" y="5872397"/>
            <a:ext cx="2962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McCabe’s Ice Cream Shop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Cambridge-Narrows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$ 150</a:t>
            </a:r>
          </a:p>
        </p:txBody>
      </p:sp>
      <p:sp>
        <p:nvSpPr>
          <p:cNvPr id="21" name="Cube 20">
            <a:extLst>
              <a:ext uri="{FF2B5EF4-FFF2-40B4-BE49-F238E27FC236}">
                <a16:creationId xmlns:a16="http://schemas.microsoft.com/office/drawing/2014/main" id="{807A4EBE-41B1-DB43-BC6E-B5B709444049}"/>
              </a:ext>
            </a:extLst>
          </p:cNvPr>
          <p:cNvSpPr/>
          <p:nvPr/>
        </p:nvSpPr>
        <p:spPr>
          <a:xfrm>
            <a:off x="3702203" y="6099234"/>
            <a:ext cx="602165" cy="561693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id="{A3D3C5DF-A61B-5946-B3EE-20A99A04DFEF}"/>
              </a:ext>
            </a:extLst>
          </p:cNvPr>
          <p:cNvSpPr/>
          <p:nvPr/>
        </p:nvSpPr>
        <p:spPr>
          <a:xfrm>
            <a:off x="3702202" y="5537541"/>
            <a:ext cx="602165" cy="561693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5438390-2FA2-0F4B-8922-050120C4F651}"/>
              </a:ext>
            </a:extLst>
          </p:cNvPr>
          <p:cNvCxnSpPr>
            <a:cxnSpLocks/>
          </p:cNvCxnSpPr>
          <p:nvPr/>
        </p:nvCxnSpPr>
        <p:spPr>
          <a:xfrm flipH="1" flipV="1">
            <a:off x="3702203" y="1304693"/>
            <a:ext cx="4921655" cy="645640"/>
          </a:xfrm>
          <a:prstGeom prst="straightConnector1">
            <a:avLst/>
          </a:prstGeom>
          <a:ln w="38100">
            <a:solidFill>
              <a:schemeClr val="tx2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B31D084-FC68-FD4F-A950-94CF88DFF343}"/>
              </a:ext>
            </a:extLst>
          </p:cNvPr>
          <p:cNvCxnSpPr>
            <a:cxnSpLocks/>
          </p:cNvCxnSpPr>
          <p:nvPr/>
        </p:nvCxnSpPr>
        <p:spPr>
          <a:xfrm flipH="1" flipV="1">
            <a:off x="7181387" y="3562923"/>
            <a:ext cx="1457579" cy="179994"/>
          </a:xfrm>
          <a:prstGeom prst="straightConnector1">
            <a:avLst/>
          </a:prstGeom>
          <a:ln w="38100">
            <a:solidFill>
              <a:schemeClr val="tx2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4E75BA1-7EDF-3A40-8C9D-B065675D7E12}"/>
              </a:ext>
            </a:extLst>
          </p:cNvPr>
          <p:cNvCxnSpPr>
            <a:cxnSpLocks/>
          </p:cNvCxnSpPr>
          <p:nvPr/>
        </p:nvCxnSpPr>
        <p:spPr>
          <a:xfrm flipH="1">
            <a:off x="3717310" y="4822363"/>
            <a:ext cx="4921656" cy="387894"/>
          </a:xfrm>
          <a:prstGeom prst="straightConnector1">
            <a:avLst/>
          </a:prstGeom>
          <a:ln w="38100">
            <a:solidFill>
              <a:schemeClr val="tx2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378BB2CE-D3A9-4CB1-9288-7A6FE3566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1244" y="6445811"/>
            <a:ext cx="1226425" cy="2906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90C306-B998-48A0-85CB-216EEF76C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345" y="304317"/>
            <a:ext cx="1958199" cy="12387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C419E5-0E9C-46F7-91E7-422596E3D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442" y="4595234"/>
            <a:ext cx="3016579" cy="1234348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7074EA86-EBBC-4D41-9AD0-A41217FE3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462" y="2534133"/>
            <a:ext cx="2452217" cy="120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483243C-3308-4F54-9858-B093E0D8E767}"/>
              </a:ext>
            </a:extLst>
          </p:cNvPr>
          <p:cNvSpPr txBox="1"/>
          <p:nvPr/>
        </p:nvSpPr>
        <p:spPr>
          <a:xfrm>
            <a:off x="4004167" y="3812304"/>
            <a:ext cx="2962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University of New Brunswick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Fredericton Campus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$250</a:t>
            </a:r>
          </a:p>
        </p:txBody>
      </p:sp>
    </p:spTree>
    <p:extLst>
      <p:ext uri="{BB962C8B-B14F-4D97-AF65-F5344CB8AC3E}">
        <p14:creationId xmlns:p14="http://schemas.microsoft.com/office/powerpoint/2010/main" val="196981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9" grpId="0" animBg="1"/>
      <p:bldP spid="7" grpId="0" animBg="1"/>
      <p:bldP spid="18" grpId="0" animBg="1"/>
      <p:bldP spid="19" grpId="0"/>
      <p:bldP spid="21" grpId="0" animBg="1"/>
      <p:bldP spid="24" grpId="0" animBg="1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5CD6A4-E509-EA47-B853-4C34B3B03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7883" y="-6626"/>
            <a:ext cx="3092117" cy="1196670"/>
          </a:xfrm>
        </p:spPr>
        <p:txBody>
          <a:bodyPr/>
          <a:lstStyle/>
          <a:p>
            <a:r>
              <a:rPr lang="en-US" dirty="0"/>
              <a:t>Where did you land?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FAD2DB-0753-CA45-902E-5564106A2B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38300" y="1300467"/>
            <a:ext cx="3256156" cy="4164164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u="sng" dirty="0"/>
              <a:t>Trade space</a:t>
            </a:r>
            <a:r>
              <a:rPr lang="en-US" sz="1700" dirty="0"/>
              <a:t>:  You can ask to trade a property with another group.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If all agree to trade: Switch color block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If all disagree: Nothing happens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bg1"/>
              </a:solidFill>
            </a:endParaRPr>
          </a:p>
          <a:p>
            <a:pPr lvl="1"/>
            <a:r>
              <a:rPr lang="en-US" sz="1700" b="1" u="sng" dirty="0">
                <a:solidFill>
                  <a:schemeClr val="bg1"/>
                </a:solidFill>
              </a:rPr>
              <a:t>Storm Chips FEE</a:t>
            </a:r>
            <a:r>
              <a:rPr lang="en-US" sz="1700" dirty="0">
                <a:solidFill>
                  <a:schemeClr val="bg1"/>
                </a:solidFill>
              </a:rPr>
              <a:t>: Pay $100 to have Storm Chips on hand – prepared for any nasty New Brunswick weather</a:t>
            </a:r>
          </a:p>
          <a:p>
            <a:pPr lvl="1"/>
            <a:endParaRPr lang="en-US" sz="1700" dirty="0">
              <a:solidFill>
                <a:schemeClr val="bg1"/>
              </a:solidFill>
            </a:endParaRPr>
          </a:p>
          <a:p>
            <a:pPr lvl="1"/>
            <a:r>
              <a:rPr lang="en-US" sz="1700" b="1" u="sng" dirty="0">
                <a:solidFill>
                  <a:schemeClr val="bg1"/>
                </a:solidFill>
              </a:rPr>
              <a:t>Go space</a:t>
            </a:r>
            <a:r>
              <a:rPr lang="en-US" sz="1700" dirty="0">
                <a:solidFill>
                  <a:schemeClr val="bg1"/>
                </a:solidFill>
              </a:rPr>
              <a:t>: Earn $200 from the bank every time you pass or land on the space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63340D-8CF3-0B44-88B8-EEF818EC574A}"/>
              </a:ext>
            </a:extLst>
          </p:cNvPr>
          <p:cNvSpPr/>
          <p:nvPr/>
        </p:nvSpPr>
        <p:spPr>
          <a:xfrm>
            <a:off x="390287" y="160089"/>
            <a:ext cx="3092117" cy="22546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 descr="Barter png images | PNGEgg">
            <a:extLst>
              <a:ext uri="{FF2B5EF4-FFF2-40B4-BE49-F238E27FC236}">
                <a16:creationId xmlns:a16="http://schemas.microsoft.com/office/drawing/2014/main" id="{F3E7E595-42E4-914E-ADD2-EAC0E01D7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55" y="347114"/>
            <a:ext cx="1880583" cy="188058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A571006-F76E-394A-A934-8D35CBE2EECD}"/>
              </a:ext>
            </a:extLst>
          </p:cNvPr>
          <p:cNvSpPr/>
          <p:nvPr/>
        </p:nvSpPr>
        <p:spPr>
          <a:xfrm>
            <a:off x="3913100" y="2490234"/>
            <a:ext cx="3092117" cy="22546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BB5716-270A-6144-AE35-D11D24CE0589}"/>
              </a:ext>
            </a:extLst>
          </p:cNvPr>
          <p:cNvSpPr/>
          <p:nvPr/>
        </p:nvSpPr>
        <p:spPr>
          <a:xfrm>
            <a:off x="519412" y="4443279"/>
            <a:ext cx="3092117" cy="22546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6" name="Picture 8" descr="Go comic word Royalty Free Vector Image - VectorStock">
            <a:extLst>
              <a:ext uri="{FF2B5EF4-FFF2-40B4-BE49-F238E27FC236}">
                <a16:creationId xmlns:a16="http://schemas.microsoft.com/office/drawing/2014/main" id="{A31B07AD-D735-084C-883A-7BA53FE324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1" b="16586"/>
          <a:stretch/>
        </p:blipFill>
        <p:spPr bwMode="auto">
          <a:xfrm>
            <a:off x="996055" y="4542531"/>
            <a:ext cx="2200639" cy="205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9D74F805-E548-4F7F-BD75-403CFF0CC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1244" y="6445811"/>
            <a:ext cx="1226425" cy="2906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347018-01B7-4EB6-BA10-23133F96A8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0530" y="2603465"/>
            <a:ext cx="1497255" cy="202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62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73B795-2511-6941-938D-2E49F3BE0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7599" y="943714"/>
            <a:ext cx="4800600" cy="632529"/>
          </a:xfrm>
        </p:spPr>
        <p:txBody>
          <a:bodyPr/>
          <a:lstStyle/>
          <a:p>
            <a:pPr algn="ctr"/>
            <a:r>
              <a:rPr lang="en-US" dirty="0"/>
              <a:t>WIN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93CADE-14DE-E24A-804B-35D7E8B21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56125" y="1653184"/>
            <a:ext cx="4800600" cy="2996398"/>
          </a:xfrm>
        </p:spPr>
        <p:txBody>
          <a:bodyPr/>
          <a:lstStyle/>
          <a:p>
            <a:r>
              <a:rPr lang="en-US" dirty="0"/>
              <a:t>After a group declares bankruptcy, each group counts their leftover money and the value of their properties. </a:t>
            </a:r>
          </a:p>
          <a:p>
            <a:r>
              <a:rPr lang="en-US" dirty="0"/>
              <a:t>Add the money and property value (sale price + investment) together, whichever group has the most, WINS!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A1B97D-7D3D-2745-9899-48CB03CF8D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28242" y="943715"/>
            <a:ext cx="4800600" cy="632529"/>
          </a:xfrm>
        </p:spPr>
        <p:txBody>
          <a:bodyPr/>
          <a:lstStyle/>
          <a:p>
            <a:pPr algn="ctr"/>
            <a:r>
              <a:rPr lang="en-US" dirty="0"/>
              <a:t>Bankrupt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258A01-F76E-5D42-AD68-DC81FE6861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28242" y="1653184"/>
            <a:ext cx="4800600" cy="2996398"/>
          </a:xfrm>
        </p:spPr>
        <p:txBody>
          <a:bodyPr/>
          <a:lstStyle/>
          <a:p>
            <a:r>
              <a:rPr lang="en-US" dirty="0"/>
              <a:t>When a group doesn’t enough have money to pay rent or the STORM CHIPS fee. </a:t>
            </a:r>
          </a:p>
        </p:txBody>
      </p:sp>
      <p:pic>
        <p:nvPicPr>
          <p:cNvPr id="3076" name="Picture 4" descr="5,661 No Cash Stock Vector Illustration and Royalty Free No Cash Clipart">
            <a:extLst>
              <a:ext uri="{FF2B5EF4-FFF2-40B4-BE49-F238E27FC236}">
                <a16:creationId xmlns:a16="http://schemas.microsoft.com/office/drawing/2014/main" id="{CA291C6F-348A-5149-A599-09367FC81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086" y="3809607"/>
            <a:ext cx="2524911" cy="252491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Logo&#10;&#10;Description automatically generated with low confidence">
            <a:extLst>
              <a:ext uri="{FF2B5EF4-FFF2-40B4-BE49-F238E27FC236}">
                <a16:creationId xmlns:a16="http://schemas.microsoft.com/office/drawing/2014/main" id="{2E2C718D-C30B-4982-8FD2-ECF9A7050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4200" y="6513200"/>
            <a:ext cx="1263000" cy="300000"/>
          </a:xfrm>
          <a:prstGeom prst="rect">
            <a:avLst/>
          </a:prstGeom>
        </p:spPr>
      </p:pic>
      <p:pic>
        <p:nvPicPr>
          <p:cNvPr id="7" name="Picture 6" descr="Gold trophy">
            <a:extLst>
              <a:ext uri="{FF2B5EF4-FFF2-40B4-BE49-F238E27FC236}">
                <a16:creationId xmlns:a16="http://schemas.microsoft.com/office/drawing/2014/main" id="{AE5AFFFE-53A5-49E0-80DD-00107A20B2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8434" y="3988289"/>
            <a:ext cx="2078930" cy="252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054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4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4115" name="Rectangle 4111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E9D3EF-CE54-BC48-B18C-FEF10224C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9" y="645107"/>
            <a:ext cx="3384329" cy="16408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/>
              <a:t>WE NEED A PLAN!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EBFF54-325E-2841-B3D4-963B49634633}"/>
              </a:ext>
            </a:extLst>
          </p:cNvPr>
          <p:cNvSpPr txBox="1"/>
          <p:nvPr/>
        </p:nvSpPr>
        <p:spPr>
          <a:xfrm>
            <a:off x="1251679" y="2286001"/>
            <a:ext cx="3384330" cy="3940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Within a group, decide on jobs: money keeper, game piece on the board, investor, etc.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Strategy: What do you want to buy first? How much money should we set aside for extra fees or unexpected costs? … </a:t>
            </a:r>
          </a:p>
        </p:txBody>
      </p:sp>
      <p:pic>
        <p:nvPicPr>
          <p:cNvPr id="8" name="Picture 7" descr="A group of people smiling&#10;&#10;Description automatically generated with low confidence">
            <a:extLst>
              <a:ext uri="{FF2B5EF4-FFF2-40B4-BE49-F238E27FC236}">
                <a16:creationId xmlns:a16="http://schemas.microsoft.com/office/drawing/2014/main" id="{80C7FE7A-E465-4AF6-A5F1-3A476A8187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8247" r="20211" b="-2"/>
          <a:stretch/>
        </p:blipFill>
        <p:spPr>
          <a:xfrm>
            <a:off x="5279472" y="645107"/>
            <a:ext cx="5995465" cy="5594047"/>
          </a:xfrm>
          <a:prstGeom prst="rect">
            <a:avLst/>
          </a:prstGeom>
        </p:spPr>
      </p:pic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6A3C30EF-1C19-420E-BF17-F1147D05C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4200" y="6428792"/>
            <a:ext cx="1263000" cy="30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8C2EC7-77F2-4DC0-B518-FDDCB47C4C9E}"/>
              </a:ext>
            </a:extLst>
          </p:cNvPr>
          <p:cNvSpPr txBox="1"/>
          <p:nvPr/>
        </p:nvSpPr>
        <p:spPr>
          <a:xfrm>
            <a:off x="8690575" y="6039099"/>
            <a:ext cx="2584362" cy="20005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3" tooltip="https://ecovillage.org/our-work/education/gen-trainings/traumatransformation/children-smiling-in-a-huddle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700" dirty="0">
                <a:solidFill>
                  <a:srgbClr val="FFFFFF"/>
                </a:solidFill>
                <a:hlinkClick r:id="rId5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862354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Badge</Template>
  <TotalTime>1149</TotalTime>
  <Words>590</Words>
  <Application>Microsoft Office PowerPoint</Application>
  <PresentationFormat>Widescreen</PresentationFormat>
  <Paragraphs>75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Abadi</vt:lpstr>
      <vt:lpstr>arial</vt:lpstr>
      <vt:lpstr>arial</vt:lpstr>
      <vt:lpstr>Calibri</vt:lpstr>
      <vt:lpstr>Gill Sans MT</vt:lpstr>
      <vt:lpstr>Impact</vt:lpstr>
      <vt:lpstr>Times New Roman</vt:lpstr>
      <vt:lpstr>Wingdings</vt:lpstr>
      <vt:lpstr>Badge</vt:lpstr>
      <vt:lpstr>Classroom-SIZED Monopoly</vt:lpstr>
      <vt:lpstr>Allowance &amp; Spending </vt:lpstr>
      <vt:lpstr>loaning</vt:lpstr>
      <vt:lpstr>Shopping Spree</vt:lpstr>
      <vt:lpstr>Choose a color! </vt:lpstr>
      <vt:lpstr>Where did you land? </vt:lpstr>
      <vt:lpstr>Where did you land? </vt:lpstr>
      <vt:lpstr>PowerPoint Presentation</vt:lpstr>
      <vt:lpstr>WE NEED A PLAN! </vt:lpstr>
      <vt:lpstr>Game time!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HUMAN-SIZE Monopoly</dc:title>
  <dc:creator>Vy Tran Bao Cung</dc:creator>
  <cp:lastModifiedBy>Tompkins, Amy (EECD/EDPE)</cp:lastModifiedBy>
  <cp:revision>32</cp:revision>
  <dcterms:created xsi:type="dcterms:W3CDTF">2022-10-06T14:10:21Z</dcterms:created>
  <dcterms:modified xsi:type="dcterms:W3CDTF">2024-01-24T18:13:26Z</dcterms:modified>
</cp:coreProperties>
</file>