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E_325AC0BF.xml" ContentType="application/vnd.ms-powerpoint.comments+xml"/>
  <Override PartName="/ppt/comments/modernComment_110_AC3532F4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3F8B32-9135-F114-0630-BE76EC3C8609}" name="Comeau, Gina (ASD-S)" initials="CG(S" userId="S::gina.comeau@nbed.nb.ca::935e1a88-380f-43e1-a6ba-bec9848ad0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2787E-507A-4410-AB08-780E1BA7CF51}" v="23" dt="2023-07-29T23:23:20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928"/>
  </p:normalViewPr>
  <p:slideViewPr>
    <p:cSldViewPr snapToGrid="0" snapToObjects="1">
      <p:cViewPr varScale="1">
        <p:scale>
          <a:sx n="72" d="100"/>
          <a:sy n="72" d="100"/>
        </p:scale>
        <p:origin x="6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omments/modernComment_10E_325AC0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34B358D-2665-479A-A06E-29FBA6A05BCF}" authorId="{C53F8B32-9135-F114-0630-BE76EC3C8609}" created="2023-07-29T23:20:02.821">
    <pc:sldMkLst xmlns:pc="http://schemas.microsoft.com/office/powerpoint/2013/main/command">
      <pc:docMk/>
      <pc:sldMk cId="844808383" sldId="270"/>
    </pc:sldMkLst>
    <p188:txBody>
      <a:bodyPr/>
      <a:lstStyle/>
      <a:p>
        <a:r>
          <a:rPr lang="fr-CA"/>
          <a:t>Changed the word 'gagnez' for 'amassez'</a:t>
        </a:r>
      </a:p>
    </p188:txBody>
  </p188:cm>
</p188:cmLst>
</file>

<file path=ppt/comments/modernComment_110_AC3532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4B6BF6-39B6-46F6-B38D-37D240893580}" authorId="{C53F8B32-9135-F114-0630-BE76EC3C8609}" created="2023-07-29T23:23:14.98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89167604" sldId="272"/>
      <ac:spMk id="2" creationId="{40D1657E-46B9-BB41-AB0F-E5CD6987393B}"/>
    </ac:deMkLst>
    <p188:txBody>
      <a:bodyPr/>
      <a:lstStyle/>
      <a:p>
        <a:r>
          <a:rPr lang="fr-CA"/>
          <a:t>Changed' Éffréné' for 'en folie'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0E_325AC0BF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110_AC3532F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ovillage.org/our-work/education/gen-trainings/traumatransformation/children-smiling-in-a-huddle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2BCC826-0F95-4DB1-9DBA-C1F7BD60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0A38F-D4A5-8548-9AE3-AA39C2608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168" y="4292599"/>
            <a:ext cx="10681664" cy="1465771"/>
          </a:xfrm>
        </p:spPr>
        <p:txBody>
          <a:bodyPr>
            <a:normAutofit fontScale="90000"/>
          </a:bodyPr>
          <a:lstStyle/>
          <a:p>
            <a:pPr rtl="0"/>
            <a:r>
              <a:rPr lang="fr-ca" sz="6000" b="0" i="0" u="none" baseline="0">
                <a:solidFill>
                  <a:schemeClr val="bg1"/>
                </a:solidFill>
              </a:rPr>
              <a:t>Monopoly grandeur nature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57F7D-5A1D-454A-BCD3-361F297CD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1" y="5830278"/>
            <a:ext cx="9372600" cy="545401"/>
          </a:xfrm>
        </p:spPr>
        <p:txBody>
          <a:bodyPr>
            <a:normAutofit fontScale="85000" lnSpcReduction="20000"/>
          </a:bodyPr>
          <a:lstStyle/>
          <a:p>
            <a:pPr rtl="0"/>
            <a:r>
              <a:rPr lang="fr-ca" b="0" i="0" u="none" baseline="0">
                <a:solidFill>
                  <a:schemeClr val="bg2"/>
                </a:solidFill>
              </a:rPr>
              <a:t>Une activité d’apprentissage pour les élèves de la 3</a:t>
            </a:r>
            <a:r>
              <a:rPr lang="fr-ca" b="0" i="0" u="none" baseline="30000">
                <a:solidFill>
                  <a:schemeClr val="bg2"/>
                </a:solidFill>
              </a:rPr>
              <a:t>e</a:t>
            </a:r>
            <a:r>
              <a:rPr lang="fr-ca" b="0" i="0" u="none" baseline="0">
                <a:solidFill>
                  <a:schemeClr val="bg2"/>
                </a:solidFill>
              </a:rPr>
              <a:t> à la 5</a:t>
            </a:r>
            <a:r>
              <a:rPr lang="fr-ca" b="0" i="0" u="none" baseline="30000">
                <a:solidFill>
                  <a:schemeClr val="bg2"/>
                </a:solidFill>
              </a:rPr>
              <a:t>e</a:t>
            </a:r>
            <a:r>
              <a:rPr lang="fr-ca" b="0" i="0" u="none" baseline="0">
                <a:solidFill>
                  <a:schemeClr val="bg2"/>
                </a:solidFill>
              </a:rPr>
              <a:t> année</a:t>
            </a:r>
          </a:p>
        </p:txBody>
      </p:sp>
      <p:pic>
        <p:nvPicPr>
          <p:cNvPr id="7" name="Picture 6" descr="Top view of neighborhood">
            <a:extLst>
              <a:ext uri="{FF2B5EF4-FFF2-40B4-BE49-F238E27FC236}">
                <a16:creationId xmlns:a16="http://schemas.microsoft.com/office/drawing/2014/main" id="{56B73BC3-E7F9-460F-A9F6-D97EB3822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11" y="453943"/>
            <a:ext cx="4457011" cy="2975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DDEDCB-B4D3-4B44-BDC5-60FFE6D9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44" y="1003209"/>
            <a:ext cx="6095992" cy="1447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3A833E-FEDF-4FDA-9AF9-1A3E9B1C238F}"/>
              </a:ext>
            </a:extLst>
          </p:cNvPr>
          <p:cNvSpPr txBox="1"/>
          <p:nvPr/>
        </p:nvSpPr>
        <p:spPr>
          <a:xfrm>
            <a:off x="2088043" y="591650"/>
            <a:ext cx="4457011" cy="2000548"/>
          </a:xfrm>
          <a:prstGeom prst="rect">
            <a:avLst/>
          </a:prstGeom>
          <a:solidFill>
            <a:srgbClr val="F3F3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fr-ca" sz="4800" b="1" i="0" u="none" baseline="0" dirty="0"/>
              <a:t>Centre of </a:t>
            </a:r>
          </a:p>
          <a:p>
            <a:pPr algn="l" rtl="0"/>
            <a:r>
              <a:rPr lang="fr-ca" sz="4800" b="1" i="0" u="none" baseline="0" dirty="0"/>
              <a:t>Excellence</a:t>
            </a:r>
          </a:p>
          <a:p>
            <a:pPr algn="l" rtl="0"/>
            <a:r>
              <a:rPr lang="fr-ca" sz="2800" b="1" i="0" u="none" baseline="0" dirty="0">
                <a:solidFill>
                  <a:srgbClr val="4E893B"/>
                </a:solidFill>
              </a:rPr>
              <a:t>ENTREPRENEURSHIP</a:t>
            </a:r>
          </a:p>
        </p:txBody>
      </p:sp>
    </p:spTree>
    <p:extLst>
      <p:ext uri="{BB962C8B-B14F-4D97-AF65-F5344CB8AC3E}">
        <p14:creationId xmlns:p14="http://schemas.microsoft.com/office/powerpoint/2010/main" val="1715809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6B232-0DB5-BF41-A5CB-D7CA49EC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/>
            <a:r>
              <a:rPr lang="fr-ca" sz="9600" b="0" i="0" u="none" baseline="0"/>
              <a:t>L’heure du match! 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ca" dirty="0"/>
          </a:p>
        </p:txBody>
      </p:sp>
      <p:pic>
        <p:nvPicPr>
          <p:cNvPr id="5" name="Picture 4" descr="A stack of dice on a boardgame">
            <a:extLst>
              <a:ext uri="{FF2B5EF4-FFF2-40B4-BE49-F238E27FC236}">
                <a16:creationId xmlns:a16="http://schemas.microsoft.com/office/drawing/2014/main" id="{AE038D89-397F-4AAA-8A50-92A8078B0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1" r="17552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135A4403-2DD9-48A0-B3C9-4515AA773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42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A8E11-32C7-47BD-9C24-2733EB40F84B}"/>
              </a:ext>
            </a:extLst>
          </p:cNvPr>
          <p:cNvSpPr txBox="1"/>
          <p:nvPr/>
        </p:nvSpPr>
        <p:spPr>
          <a:xfrm>
            <a:off x="1020417" y="397565"/>
            <a:ext cx="10707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3200" b="0" i="0" u="none" baseline="0"/>
              <a:t>Liens avec la carrière</a:t>
            </a:r>
          </a:p>
          <a:p>
            <a:pPr algn="ctr" rtl="0"/>
            <a:r>
              <a:rPr lang="fr-ca" sz="2400" b="0" i="0" u="none" baseline="0"/>
              <a:t>Avez-vous aimé le jeu?  Découvrez des possibilités de carrière réelles ici, au Nouveau-Brunswick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ECADA-2D6B-407C-A63A-8C5A2D1C2934}"/>
              </a:ext>
            </a:extLst>
          </p:cNvPr>
          <p:cNvSpPr txBox="1"/>
          <p:nvPr/>
        </p:nvSpPr>
        <p:spPr>
          <a:xfrm>
            <a:off x="1020417" y="4558748"/>
            <a:ext cx="34455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600" b="1" i="0" u="none" baseline="0"/>
              <a:t>Gestionnaire de projet</a:t>
            </a:r>
          </a:p>
          <a:p>
            <a:pPr marL="285750" indent="-285750" algn="l" rtl="0">
              <a:buFontTx/>
              <a:buChar char="-"/>
            </a:pPr>
            <a:r>
              <a:rPr lang="fr-ca" sz="1600" b="0" i="0" u="none" baseline="0"/>
              <a:t>Planifie et mène à bien des projets en respectant des budgets et des échéanciers.</a:t>
            </a:r>
          </a:p>
          <a:p>
            <a:pPr marL="285750" indent="-285750" algn="l" rtl="0">
              <a:buFontTx/>
              <a:buChar char="-"/>
            </a:pPr>
            <a:r>
              <a:rPr lang="fr-ca" sz="1600" b="0" i="0" u="none" baseline="0"/>
              <a:t>Supervise la réalisation des investissements jusqu’à la fin (comme dans notre jeu).</a:t>
            </a:r>
          </a:p>
        </p:txBody>
      </p:sp>
      <p:pic>
        <p:nvPicPr>
          <p:cNvPr id="5" name="Picture 4" descr="Business people in a meeting room pointing at a projection screen">
            <a:extLst>
              <a:ext uri="{FF2B5EF4-FFF2-40B4-BE49-F238E27FC236}">
                <a16:creationId xmlns:a16="http://schemas.microsoft.com/office/drawing/2014/main" id="{A5B1D10C-9B91-4668-9A05-05F00487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7" y="2116145"/>
            <a:ext cx="3312432" cy="220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B7714-8D9A-4341-BF06-3ED93795DBE6}"/>
              </a:ext>
            </a:extLst>
          </p:cNvPr>
          <p:cNvSpPr txBox="1"/>
          <p:nvPr/>
        </p:nvSpPr>
        <p:spPr>
          <a:xfrm>
            <a:off x="4718079" y="4558748"/>
            <a:ext cx="3445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600" b="1" i="0" u="none" baseline="0" dirty="0"/>
              <a:t>Planificateur marketing, des communications et d’événements</a:t>
            </a:r>
          </a:p>
          <a:p>
            <a:pPr marL="285750" indent="-285750" algn="l" rtl="0">
              <a:buFontTx/>
              <a:buChar char="-"/>
            </a:pPr>
            <a:r>
              <a:rPr lang="fr-ca" sz="1600" b="0" i="0" u="none" baseline="0" dirty="0"/>
              <a:t>S’occupe de la promotion et de la publicité d’une entreprise (ou d’une ville) : médias sociaux, courriels, télévision et autres moyens.</a:t>
            </a:r>
          </a:p>
          <a:p>
            <a:pPr marL="285750" indent="-285750" algn="l" rtl="0">
              <a:buFontTx/>
              <a:buChar char="-"/>
            </a:pPr>
            <a:r>
              <a:rPr lang="fr-ca" sz="1600" b="0" i="0" u="none" baseline="0" dirty="0"/>
              <a:t>Conçoit et crée des événements spéciaux pour attirer davantage de visiteurs.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E83E9-E656-4E50-9125-ECFABE5BAECF}"/>
              </a:ext>
            </a:extLst>
          </p:cNvPr>
          <p:cNvSpPr txBox="1"/>
          <p:nvPr/>
        </p:nvSpPr>
        <p:spPr>
          <a:xfrm>
            <a:off x="8415079" y="4558748"/>
            <a:ext cx="34455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600" b="1" i="0" u="none" baseline="0"/>
              <a:t>Agent d’évaluation des risques</a:t>
            </a:r>
          </a:p>
          <a:p>
            <a:pPr algn="l" rtl="0"/>
            <a:r>
              <a:rPr lang="fr-ca" sz="1600" b="0" i="0" u="none" baseline="0"/>
              <a:t>-  Examine les tendances et les besoins actuels</a:t>
            </a:r>
          </a:p>
          <a:p>
            <a:pPr algn="l" rtl="0"/>
            <a:r>
              <a:rPr lang="fr-ca" sz="1600" b="0" i="0" u="none" baseline="0"/>
              <a:t>-  Indique les raisons d’investir et le moment idéal pour le faire (comme dans notre jeu).</a:t>
            </a:r>
          </a:p>
          <a:p>
            <a:endParaRPr lang="fr-ca" sz="1600" b="1" dirty="0"/>
          </a:p>
        </p:txBody>
      </p:sp>
      <p:pic>
        <p:nvPicPr>
          <p:cNvPr id="11" name="Picture 10" descr="Person photographing red lanterns">
            <a:extLst>
              <a:ext uri="{FF2B5EF4-FFF2-40B4-BE49-F238E27FC236}">
                <a16:creationId xmlns:a16="http://schemas.microsoft.com/office/drawing/2014/main" id="{407E7797-C578-40D3-9383-9394CB1F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130" y="2116145"/>
            <a:ext cx="3051667" cy="20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B6425297-C46E-4FDB-B53A-B9250E7E6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pic>
        <p:nvPicPr>
          <p:cNvPr id="14" name="Picture 13" descr="Three women brainstorming">
            <a:extLst>
              <a:ext uri="{FF2B5EF4-FFF2-40B4-BE49-F238E27FC236}">
                <a16:creationId xmlns:a16="http://schemas.microsoft.com/office/drawing/2014/main" id="{5CF7DB17-89DB-432E-BC3F-C3FC0ABCA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911" y="2103200"/>
            <a:ext cx="3316263" cy="221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Freeform 6">
            <a:extLst>
              <a:ext uri="{FF2B5EF4-FFF2-40B4-BE49-F238E27FC236}">
                <a16:creationId xmlns:a16="http://schemas.microsoft.com/office/drawing/2014/main" id="{43F7E509-38FC-430B-BEE9-0BD7F137B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43" name="Rectangle 1127">
            <a:extLst>
              <a:ext uri="{FF2B5EF4-FFF2-40B4-BE49-F238E27FC236}">
                <a16:creationId xmlns:a16="http://schemas.microsoft.com/office/drawing/2014/main" id="{27361208-7573-4B45-9251-E4E92E7EF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1D264-9B1D-B149-B89D-7E21EE94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645107"/>
            <a:ext cx="4168114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>
              <a:lnSpc>
                <a:spcPct val="90000"/>
              </a:lnSpc>
            </a:pPr>
            <a:r>
              <a:rPr lang="fr-ca" sz="4000" b="0" i="0" u="none" spc="200" baseline="0">
                <a:solidFill>
                  <a:schemeClr val="tx2"/>
                </a:solidFill>
                <a:latin typeface="+mj-lt"/>
                <a:ea typeface="+mj-lt"/>
                <a:cs typeface="+mj-lt"/>
              </a:rPr>
              <a:t>Allocation et dépenses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2F8FE-073A-BF49-8287-9076F3D92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825" y="1889046"/>
            <a:ext cx="4262950" cy="46986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00050" indent="-342900" algn="l" rtl="0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Qu’est-ce qu’une allocation?  En recevez-vous une?</a:t>
            </a:r>
          </a:p>
          <a:p>
            <a:pPr marL="400050" indent="-342900" algn="l" rtl="0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quelles autres façons amassez-vous de l’argent?</a:t>
            </a:r>
          </a:p>
          <a:p>
            <a:pPr marL="400050" indent="-342900" algn="l" rtl="0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vous n’avez pas suffisamment d’argent pour acheter ce que vous voulez : </a:t>
            </a:r>
          </a:p>
          <a:p>
            <a:pPr marL="57150" algn="l" rtl="0">
              <a:lnSpc>
                <a:spcPct val="110000"/>
              </a:lnSpc>
              <a:spcBef>
                <a:spcPts val="700"/>
              </a:spcBef>
            </a:pPr>
            <a:endParaRPr lang="fr-ca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28600" algn="ctr" rtl="0">
              <a:lnSpc>
                <a:spcPct val="110000"/>
              </a:lnSpc>
              <a:spcBef>
                <a:spcPts val="700"/>
              </a:spcBef>
            </a:pPr>
            <a:r>
              <a:rPr lang="fr-ca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Achetez-vous quelque chose de moins cher?</a:t>
            </a:r>
          </a:p>
          <a:p>
            <a:pPr marL="57150" indent="-228600" algn="ctr" rtl="0">
              <a:lnSpc>
                <a:spcPct val="110000"/>
              </a:lnSpc>
              <a:spcBef>
                <a:spcPts val="700"/>
              </a:spcBef>
            </a:pPr>
            <a:r>
              <a:rPr lang="fr-ca" sz="2000" b="1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</a:p>
          <a:p>
            <a:pPr marL="57150" indent="-228600" algn="ctr" rtl="0">
              <a:lnSpc>
                <a:spcPct val="110000"/>
              </a:lnSpc>
              <a:spcBef>
                <a:spcPts val="700"/>
              </a:spcBef>
            </a:pPr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Économisez-vous pour l’acheter plus tard? </a:t>
            </a:r>
          </a:p>
          <a:p>
            <a:pPr marL="57150" indent="-228600" algn="ctr" rtl="0">
              <a:lnSpc>
                <a:spcPct val="110000"/>
              </a:lnSpc>
              <a:spcBef>
                <a:spcPts val="700"/>
              </a:spcBef>
            </a:pPr>
            <a:endParaRPr lang="fr-ca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28600" algn="ctr" rtl="0">
              <a:lnSpc>
                <a:spcPct val="110000"/>
              </a:lnSpc>
              <a:spcBef>
                <a:spcPts val="700"/>
              </a:spcBef>
            </a:pPr>
            <a:r>
              <a:rPr lang="fr-ca" b="0" i="1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(Votez en groupe!)</a:t>
            </a:r>
          </a:p>
        </p:txBody>
      </p:sp>
      <p:pic>
        <p:nvPicPr>
          <p:cNvPr id="1028" name="Picture 4" descr="These Three Apps Make Tracking your Kids' Allowances Easy">
            <a:extLst>
              <a:ext uri="{FF2B5EF4-FFF2-40B4-BE49-F238E27FC236}">
                <a16:creationId xmlns:a16="http://schemas.microsoft.com/office/drawing/2014/main" id="{C7E637E0-F03D-4F5C-A113-7DE876906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r="4948" b="-3"/>
          <a:stretch/>
        </p:blipFill>
        <p:spPr bwMode="auto">
          <a:xfrm>
            <a:off x="5436021" y="3581400"/>
            <a:ext cx="5995465" cy="271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lancing Chores &amp; Kids' Allowance: Should You Pay Kids to Help? - SavvyMom">
            <a:extLst>
              <a:ext uri="{FF2B5EF4-FFF2-40B4-BE49-F238E27FC236}">
                <a16:creationId xmlns:a16="http://schemas.microsoft.com/office/drawing/2014/main" id="{79EE7C3C-96E6-4213-8F13-B67580466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120"/>
          <a:stretch/>
        </p:blipFill>
        <p:spPr bwMode="auto">
          <a:xfrm>
            <a:off x="5436021" y="560010"/>
            <a:ext cx="5995465" cy="271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How to Teach a Child the Value of Money: 9 Steps (with Pictures)">
            <a:extLst>
              <a:ext uri="{FF2B5EF4-FFF2-40B4-BE49-F238E27FC236}">
                <a16:creationId xmlns:a16="http://schemas.microsoft.com/office/drawing/2014/main" id="{403C48F6-E1A5-3E4C-99CE-FBF72CB506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ED5ABBA-E7B3-4DCA-8A67-B308DC8272B1}"/>
              </a:ext>
            </a:extLst>
          </p:cNvPr>
          <p:cNvSpPr txBox="1"/>
          <p:nvPr/>
        </p:nvSpPr>
        <p:spPr>
          <a:xfrm>
            <a:off x="5436021" y="3103602"/>
            <a:ext cx="6096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fr-ca" sz="600" b="0" i="0" u="none" baseline="0">
                <a:solidFill>
                  <a:srgbClr val="70757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Source : Getty Images/iStock photo</a:t>
            </a:r>
            <a:endParaRPr lang="fr-ca" sz="6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78E6838-10A2-45A3-AC37-397A9A0B1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1244" y="6445811"/>
            <a:ext cx="1226425" cy="2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0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ADC849-C713-A147-8E38-7ABB0D5F9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59" y="4446518"/>
            <a:ext cx="3092117" cy="1196670"/>
          </a:xfrm>
        </p:spPr>
        <p:txBody>
          <a:bodyPr/>
          <a:lstStyle/>
          <a:p>
            <a:pPr algn="ctr" rtl="0"/>
            <a:r>
              <a:rPr lang="fr-ca" b="1" i="0" u="none" baseline="0">
                <a:solidFill>
                  <a:schemeClr val="bg1"/>
                </a:solidFill>
              </a:rPr>
              <a:t>Emprunt</a:t>
            </a:r>
          </a:p>
        </p:txBody>
      </p:sp>
      <p:pic>
        <p:nvPicPr>
          <p:cNvPr id="2050" name="Picture 2" descr="484 Borrowing friend Images, Stock Photos &amp; Vectors | Shutterstock">
            <a:extLst>
              <a:ext uri="{FF2B5EF4-FFF2-40B4-BE49-F238E27FC236}">
                <a16:creationId xmlns:a16="http://schemas.microsoft.com/office/drawing/2014/main" id="{F627C295-50F4-C445-A14E-335379A5951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r="6692" b="8423"/>
          <a:stretch/>
        </p:blipFill>
        <p:spPr bwMode="auto">
          <a:xfrm>
            <a:off x="431526" y="1470126"/>
            <a:ext cx="333138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Haggle in This Economy - Web Comics - 4koma comic strip, webcomics,  web comics">
            <a:extLst>
              <a:ext uri="{FF2B5EF4-FFF2-40B4-BE49-F238E27FC236}">
                <a16:creationId xmlns:a16="http://schemas.microsoft.com/office/drawing/2014/main" id="{2D842118-59AE-E845-AD8F-9A3E54BC4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7660" r="53073" b="8372"/>
          <a:stretch/>
        </p:blipFill>
        <p:spPr bwMode="auto">
          <a:xfrm>
            <a:off x="4109963" y="1470125"/>
            <a:ext cx="333138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37D12CB4-3106-334F-8E3D-796FF2EE601E}"/>
              </a:ext>
            </a:extLst>
          </p:cNvPr>
          <p:cNvSpPr txBox="1">
            <a:spLocks/>
          </p:cNvSpPr>
          <p:nvPr/>
        </p:nvSpPr>
        <p:spPr>
          <a:xfrm>
            <a:off x="4305191" y="4446518"/>
            <a:ext cx="3092117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rtl="0"/>
            <a:r>
              <a:rPr lang="fr-ca" b="1" i="0" u="none" baseline="0">
                <a:solidFill>
                  <a:schemeClr val="bg1"/>
                </a:solidFill>
              </a:rPr>
              <a:t>Négociation </a:t>
            </a:r>
          </a:p>
        </p:txBody>
      </p:sp>
      <p:pic>
        <p:nvPicPr>
          <p:cNvPr id="2056" name="Picture 8" descr="Barter Stock Illustrations – 2,112 Barter Stock Illustrations, Vectors &amp;  Clipart - Dreamstime">
            <a:extLst>
              <a:ext uri="{FF2B5EF4-FFF2-40B4-BE49-F238E27FC236}">
                <a16:creationId xmlns:a16="http://schemas.microsoft.com/office/drawing/2014/main" id="{B0850861-F15A-5646-A5F1-8F511884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1" y="1470124"/>
            <a:ext cx="4058834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5CAA937-336B-A24A-8D53-CFAEB877D566}"/>
              </a:ext>
            </a:extLst>
          </p:cNvPr>
          <p:cNvSpPr txBox="1">
            <a:spLocks/>
          </p:cNvSpPr>
          <p:nvPr/>
        </p:nvSpPr>
        <p:spPr>
          <a:xfrm>
            <a:off x="8103263" y="4446518"/>
            <a:ext cx="3711782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rtl="0"/>
            <a:r>
              <a:rPr lang="fr-ca" b="1" i="0" u="none" baseline="0">
                <a:solidFill>
                  <a:schemeClr val="bg1"/>
                </a:solidFill>
              </a:rPr>
              <a:t>Troc/échange</a:t>
            </a: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4A958232-EDC0-4862-ACBA-0C6CE8A1E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BA8579-FFE3-41FE-AFC3-366BA7AF2101}"/>
              </a:ext>
            </a:extLst>
          </p:cNvPr>
          <p:cNvSpPr txBox="1"/>
          <p:nvPr/>
        </p:nvSpPr>
        <p:spPr>
          <a:xfrm>
            <a:off x="334716" y="330577"/>
            <a:ext cx="10223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fr-ca" sz="3600" b="0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signifient ces termes?</a:t>
            </a: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77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657E-46B9-BB41-AB0F-E5CD6987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778" y="382385"/>
            <a:ext cx="6885931" cy="1492132"/>
          </a:xfrm>
        </p:spPr>
        <p:txBody>
          <a:bodyPr/>
          <a:lstStyle/>
          <a:p>
            <a:pPr algn="l" rtl="0"/>
            <a:r>
              <a:rPr lang="fr-ca" b="0" i="0" u="none" baseline="0" dirty="0"/>
              <a:t>Magasinage en folie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F357EA-8A31-BC44-BC60-1FC285EA359B}"/>
              </a:ext>
            </a:extLst>
          </p:cNvPr>
          <p:cNvGrpSpPr/>
          <p:nvPr/>
        </p:nvGrpSpPr>
        <p:grpSpPr>
          <a:xfrm>
            <a:off x="1834050" y="1538868"/>
            <a:ext cx="4261950" cy="4696909"/>
            <a:chOff x="3187065" y="-269875"/>
            <a:chExt cx="5817870" cy="73977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2BD9EF-EE24-D641-AA5C-E8D3FE51948D}"/>
                </a:ext>
              </a:extLst>
            </p:cNvPr>
            <p:cNvSpPr/>
            <p:nvPr/>
          </p:nvSpPr>
          <p:spPr>
            <a:xfrm>
              <a:off x="3187065" y="-269875"/>
              <a:ext cx="5817870" cy="739775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 dirty="0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37E66D4-C982-DD4D-A603-54C4B07086D7}"/>
                </a:ext>
              </a:extLst>
            </p:cNvPr>
            <p:cNvCxnSpPr>
              <a:cxnSpLocks/>
            </p:cNvCxnSpPr>
            <p:nvPr/>
          </p:nvCxnSpPr>
          <p:spPr>
            <a:xfrm>
              <a:off x="6084570" y="567690"/>
              <a:ext cx="71120" cy="574738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30DEA31-C381-9243-8A54-DCE0399C7628}"/>
                </a:ext>
              </a:extLst>
            </p:cNvPr>
            <p:cNvSpPr txBox="1"/>
            <p:nvPr/>
          </p:nvSpPr>
          <p:spPr>
            <a:xfrm>
              <a:off x="5111115" y="-36195"/>
              <a:ext cx="1923415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r>
                <a:rPr lang="fr-ca" sz="2600" b="0" i="0" u="none" baseline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100</a:t>
              </a:r>
              <a:endParaRPr lang="fr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BF05CB1F-B92D-6A4F-97A8-8A966F08B3C0}"/>
                </a:ext>
              </a:extLst>
            </p:cNvPr>
            <p:cNvSpPr txBox="1"/>
            <p:nvPr/>
          </p:nvSpPr>
          <p:spPr>
            <a:xfrm>
              <a:off x="5191760" y="6433185"/>
              <a:ext cx="1923415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r>
                <a:rPr lang="fr-ca" sz="2600" b="0" i="0" u="none" baseline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lang="fr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188BB4A0-F52C-3349-B579-A9772B2B61B7}"/>
                </a:ext>
              </a:extLst>
            </p:cNvPr>
            <p:cNvSpPr txBox="1"/>
            <p:nvPr/>
          </p:nvSpPr>
          <p:spPr>
            <a:xfrm>
              <a:off x="3365500" y="521335"/>
              <a:ext cx="2528570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r>
                <a:rPr lang="fr-ca" sz="2200" b="0" i="0" u="none" baseline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Joueur 1 : _________</a:t>
              </a:r>
              <a:endParaRPr lang="fr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427E6D2F-889A-7949-BA31-E26D2614A777}"/>
                </a:ext>
              </a:extLst>
            </p:cNvPr>
            <p:cNvSpPr txBox="1"/>
            <p:nvPr/>
          </p:nvSpPr>
          <p:spPr>
            <a:xfrm>
              <a:off x="6272530" y="518795"/>
              <a:ext cx="2528570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r>
                <a:rPr lang="fr-ca" sz="2200" b="0" i="0" u="none" baseline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Joueur 2 : _________</a:t>
              </a:r>
              <a:endParaRPr lang="fr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17CAEFF-3B50-F444-A68E-4C46A4F13B32}"/>
              </a:ext>
            </a:extLst>
          </p:cNvPr>
          <p:cNvSpPr txBox="1">
            <a:spLocks/>
          </p:cNvSpPr>
          <p:nvPr/>
        </p:nvSpPr>
        <p:spPr>
          <a:xfrm>
            <a:off x="6775159" y="1390247"/>
            <a:ext cx="4820493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 rtl="0">
              <a:buNone/>
            </a:pPr>
            <a:r>
              <a:rPr lang="fr-ca" sz="2400" b="0" i="0" u="sng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Jeu du magasinage en folie</a:t>
            </a:r>
          </a:p>
          <a:p>
            <a:pPr marL="57150" indent="0" algn="ctr" rtl="0">
              <a:buNone/>
            </a:pPr>
            <a:r>
              <a:rPr lang="fr-ca" b="0" i="0" u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tour de rôle, les élèves soustraient la somme (ou le produit) de deux dés de 100.  Ils continuent à soustraire leurs « achats » jusqu’à ce qu’un joueur atteigne exactement 0.  Soyez créatif : vous pouvez dire ce que vous achetez chaque fois!  La première personne à atteindre zéro </a:t>
            </a:r>
            <a:r>
              <a:rPr lang="fr-ca" b="0" i="0" u="none" baseline="0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GAGNE</a:t>
            </a:r>
            <a:r>
              <a:rPr lang="fr-ca" b="0" i="0" u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fr-ca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 descr="Dice outline">
            <a:extLst>
              <a:ext uri="{FF2B5EF4-FFF2-40B4-BE49-F238E27FC236}">
                <a16:creationId xmlns:a16="http://schemas.microsoft.com/office/drawing/2014/main" id="{5ED18976-FD51-45DF-9793-616677A2D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032" y="4171775"/>
            <a:ext cx="1976918" cy="1976918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DF9BF9AC-748D-472F-AA2D-73A4B829D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9CD3-9420-A84B-8527-17D1058D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fr-ca" b="0" i="0" u="none" baseline="0"/>
              <a:t>Choisissez une couleur!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0C3EB1AA-A79A-0647-8F8F-047EB19D2F95}"/>
              </a:ext>
            </a:extLst>
          </p:cNvPr>
          <p:cNvSpPr/>
          <p:nvPr/>
        </p:nvSpPr>
        <p:spPr>
          <a:xfrm>
            <a:off x="1338584" y="2609385"/>
            <a:ext cx="1315844" cy="133814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68A79E2E-C71D-7D48-8E9B-6387A2D4A96E}"/>
              </a:ext>
            </a:extLst>
          </p:cNvPr>
          <p:cNvSpPr/>
          <p:nvPr/>
        </p:nvSpPr>
        <p:spPr>
          <a:xfrm>
            <a:off x="1201020" y="4983484"/>
            <a:ext cx="1315844" cy="1338146"/>
          </a:xfrm>
          <a:prstGeom prst="cub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14AC90B2-C550-B144-AA8F-430B11556804}"/>
              </a:ext>
            </a:extLst>
          </p:cNvPr>
          <p:cNvSpPr/>
          <p:nvPr/>
        </p:nvSpPr>
        <p:spPr>
          <a:xfrm>
            <a:off x="4912806" y="2623561"/>
            <a:ext cx="1315844" cy="1338146"/>
          </a:xfrm>
          <a:prstGeom prst="cub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D36F836A-3B65-4D48-B6C1-938C78C7B901}"/>
              </a:ext>
            </a:extLst>
          </p:cNvPr>
          <p:cNvSpPr/>
          <p:nvPr/>
        </p:nvSpPr>
        <p:spPr>
          <a:xfrm>
            <a:off x="4912806" y="5013324"/>
            <a:ext cx="1315844" cy="1338146"/>
          </a:xfrm>
          <a:prstGeom prst="cub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11E45-6448-4B40-B993-A50E5752ECBF}"/>
              </a:ext>
            </a:extLst>
          </p:cNvPr>
          <p:cNvSpPr txBox="1">
            <a:spLocks/>
          </p:cNvSpPr>
          <p:nvPr/>
        </p:nvSpPr>
        <p:spPr>
          <a:xfrm>
            <a:off x="1251678" y="1117253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ca" sz="2400" b="0" i="1" u="none" baseline="0">
                <a:latin typeface="Abadi" panose="020F0502020204030204" pitchFamily="34" charset="0"/>
                <a:ea typeface="Abadi" panose="020F0502020204030204" pitchFamily="34" charset="0"/>
                <a:cs typeface="Abadi" panose="020F0502020204030204" pitchFamily="34" charset="0"/>
              </a:rPr>
              <a:t>Chaque équipe choisit une couleur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6059CC-3F40-4E4D-8CCB-1FAE73C56159}"/>
              </a:ext>
            </a:extLst>
          </p:cNvPr>
          <p:cNvSpPr txBox="1">
            <a:spLocks/>
          </p:cNvSpPr>
          <p:nvPr/>
        </p:nvSpPr>
        <p:spPr>
          <a:xfrm>
            <a:off x="2187741" y="2806330"/>
            <a:ext cx="2359954" cy="506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ca" sz="2000" b="1" i="0" u="none" baseline="0">
                <a:latin typeface="Abadi" panose="020F0502020204030204" pitchFamily="34" charset="0"/>
                <a:ea typeface="Abadi" panose="020F0502020204030204" pitchFamily="34" charset="0"/>
                <a:cs typeface="Abadi" panose="020F0502020204030204" pitchFamily="34" charset="0"/>
              </a:rPr>
              <a:t>Jaune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FC0A97-BFCD-5C46-88C9-079D367BE5DA}"/>
              </a:ext>
            </a:extLst>
          </p:cNvPr>
          <p:cNvSpPr txBox="1">
            <a:spLocks/>
          </p:cNvSpPr>
          <p:nvPr/>
        </p:nvSpPr>
        <p:spPr>
          <a:xfrm>
            <a:off x="-1824775" y="5417708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ca" sz="2000" b="1" i="0" u="none" baseline="0">
                <a:latin typeface="Abadi" panose="020F0502020204030204" pitchFamily="34" charset="0"/>
                <a:ea typeface="Abadi" panose="020F0502020204030204" pitchFamily="34" charset="0"/>
                <a:cs typeface="Abadi" panose="020F0502020204030204" pitchFamily="34" charset="0"/>
              </a:rPr>
              <a:t>Vert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BFC1E6-F836-EC44-8651-C3C197D19D9B}"/>
              </a:ext>
            </a:extLst>
          </p:cNvPr>
          <p:cNvSpPr txBox="1">
            <a:spLocks/>
          </p:cNvSpPr>
          <p:nvPr/>
        </p:nvSpPr>
        <p:spPr>
          <a:xfrm>
            <a:off x="1708878" y="2756264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ca" sz="2000" b="1" i="0" u="none" baseline="0">
                <a:latin typeface="Abadi" panose="020F0502020204030204" pitchFamily="34" charset="0"/>
                <a:ea typeface="Abadi" panose="020F0502020204030204" pitchFamily="34" charset="0"/>
                <a:cs typeface="Abadi" panose="020F0502020204030204" pitchFamily="34" charset="0"/>
              </a:rPr>
              <a:t>Bleu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8C9584-9364-AA46-8DA1-6F5BE58A543B}"/>
              </a:ext>
            </a:extLst>
          </p:cNvPr>
          <p:cNvSpPr txBox="1">
            <a:spLocks/>
          </p:cNvSpPr>
          <p:nvPr/>
        </p:nvSpPr>
        <p:spPr>
          <a:xfrm>
            <a:off x="1708878" y="5222532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ca" sz="2000" b="1" i="0" u="none" baseline="0">
                <a:latin typeface="Abadi" panose="020F0502020204030204" pitchFamily="34" charset="0"/>
                <a:ea typeface="Abadi" panose="020F0502020204030204" pitchFamily="34" charset="0"/>
                <a:cs typeface="Abadi" panose="020F0502020204030204" pitchFamily="34" charset="0"/>
              </a:rPr>
              <a:t>Rouge</a:t>
            </a:r>
          </a:p>
        </p:txBody>
      </p:sp>
      <p:pic>
        <p:nvPicPr>
          <p:cNvPr id="13" name="Picture 12" descr="Logo&#10;&#10;Description automatically generated with low confidence">
            <a:extLst>
              <a:ext uri="{FF2B5EF4-FFF2-40B4-BE49-F238E27FC236}">
                <a16:creationId xmlns:a16="http://schemas.microsoft.com/office/drawing/2014/main" id="{964F695B-9B6C-473D-9881-7ADBF40E6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sp>
        <p:nvSpPr>
          <p:cNvPr id="14" name="Cube 13">
            <a:extLst>
              <a:ext uri="{FF2B5EF4-FFF2-40B4-BE49-F238E27FC236}">
                <a16:creationId xmlns:a16="http://schemas.microsoft.com/office/drawing/2014/main" id="{15F493F9-A8F9-4C9B-8A7B-107265E9CC03}"/>
              </a:ext>
            </a:extLst>
          </p:cNvPr>
          <p:cNvSpPr/>
          <p:nvPr/>
        </p:nvSpPr>
        <p:spPr>
          <a:xfrm>
            <a:off x="8400003" y="2623561"/>
            <a:ext cx="1315844" cy="1338146"/>
          </a:xfrm>
          <a:prstGeom prst="cub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F4306464-0273-44E7-90F6-1BA4D8605880}"/>
              </a:ext>
            </a:extLst>
          </p:cNvPr>
          <p:cNvSpPr/>
          <p:nvPr/>
        </p:nvSpPr>
        <p:spPr>
          <a:xfrm>
            <a:off x="8341190" y="4979062"/>
            <a:ext cx="1315844" cy="1338146"/>
          </a:xfrm>
          <a:prstGeom prst="cub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E3BEF4-BA62-4AAA-91F7-1F6AA0A019AE}"/>
              </a:ext>
            </a:extLst>
          </p:cNvPr>
          <p:cNvSpPr txBox="1">
            <a:spLocks/>
          </p:cNvSpPr>
          <p:nvPr/>
        </p:nvSpPr>
        <p:spPr>
          <a:xfrm>
            <a:off x="9303145" y="2721483"/>
            <a:ext cx="2359954" cy="506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ca" sz="2000" b="1" i="0" u="none" baseline="0">
                <a:latin typeface="Abadi" panose="020F0502020204030204" pitchFamily="34" charset="0"/>
                <a:ea typeface="Abadi" panose="020F0502020204030204" pitchFamily="34" charset="0"/>
                <a:cs typeface="Abadi" panose="020F0502020204030204" pitchFamily="34" charset="0"/>
              </a:rPr>
              <a:t>Mauve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6CE9CA-A6A1-4DB4-9CB4-503CCAE0C85B}"/>
              </a:ext>
            </a:extLst>
          </p:cNvPr>
          <p:cNvSpPr txBox="1">
            <a:spLocks/>
          </p:cNvSpPr>
          <p:nvPr/>
        </p:nvSpPr>
        <p:spPr>
          <a:xfrm>
            <a:off x="9286110" y="5174198"/>
            <a:ext cx="2359954" cy="506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ca" sz="2000" b="1" i="0" u="none" baseline="0">
                <a:latin typeface="Abadi" panose="020F0502020204030204" pitchFamily="34" charset="0"/>
                <a:ea typeface="Abadi" panose="020F0502020204030204" pitchFamily="34" charset="0"/>
                <a:cs typeface="Abadi" panose="020F0502020204030204" pitchFamily="34" charset="0"/>
              </a:rPr>
              <a:t>Noir </a:t>
            </a:r>
          </a:p>
        </p:txBody>
      </p:sp>
    </p:spTree>
    <p:extLst>
      <p:ext uri="{BB962C8B-B14F-4D97-AF65-F5344CB8AC3E}">
        <p14:creationId xmlns:p14="http://schemas.microsoft.com/office/powerpoint/2010/main" val="291966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EF83A8-478F-BF41-A446-0972689F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966" y="530943"/>
            <a:ext cx="3569786" cy="1196670"/>
          </a:xfrm>
        </p:spPr>
        <p:txBody>
          <a:bodyPr/>
          <a:lstStyle/>
          <a:p>
            <a:pPr algn="l" rtl="0"/>
            <a:r>
              <a:rPr lang="fr-ca" b="1" i="0" u="none" baseline="0"/>
              <a:t>Sur quelle case êtes-vous arrivé?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FB047-1E2E-6742-B142-086DC6F7D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54586"/>
            <a:ext cx="3348595" cy="4659451"/>
          </a:xfrm>
        </p:spPr>
        <p:txBody>
          <a:bodyPr>
            <a:normAutofit fontScale="92500" lnSpcReduction="20000"/>
          </a:bodyPr>
          <a:lstStyle/>
          <a:p>
            <a:pPr marL="285750" indent="-285750" algn="l" rtl="0">
              <a:buFontTx/>
              <a:buChar char="-"/>
            </a:pPr>
            <a:r>
              <a:rPr lang="fr-ca" sz="1800" b="1" i="0" u="sng" baseline="0" dirty="0"/>
              <a:t>Case sans propriétaire</a:t>
            </a:r>
            <a:r>
              <a:rPr lang="fr-ca" sz="1800" b="0" i="0" u="none" baseline="0" dirty="0"/>
              <a:t> :</a:t>
            </a:r>
            <a:r>
              <a:rPr lang="fr-ca" sz="1800" b="0" i="0" u="none" dirty="0"/>
              <a:t> </a:t>
            </a:r>
            <a:r>
              <a:rPr lang="fr-ca" sz="1800" b="0" i="0" u="none" baseline="0" dirty="0"/>
              <a:t>Vous pouvez l’acheter ou non. Si vous l’achetez, payez le montant indiqué.  Placez un carré de la couleur de votre groupe sur la case et prenez le titre de propriété.</a:t>
            </a:r>
          </a:p>
          <a:p>
            <a:pPr marL="285750" indent="-285750" algn="l" rtl="0">
              <a:buFontTx/>
              <a:buChar char="-"/>
            </a:pPr>
            <a:r>
              <a:rPr lang="fr-ca" sz="1800" b="1" i="0" u="sng" baseline="0" dirty="0"/>
              <a:t>Case déjà achetée</a:t>
            </a:r>
            <a:r>
              <a:rPr lang="fr-ca" sz="1800" b="0" i="0" u="none" baseline="0" dirty="0"/>
              <a:t> :</a:t>
            </a:r>
            <a:r>
              <a:rPr lang="fr-ca" sz="1800" b="0" i="0" u="none" dirty="0"/>
              <a:t> </a:t>
            </a:r>
            <a:r>
              <a:rPr lang="fr-ca" sz="1800" b="0" i="0" u="none" baseline="0" dirty="0"/>
              <a:t>Payez le loyer (le montant écrit sur le titre de propriété).</a:t>
            </a:r>
          </a:p>
          <a:p>
            <a:pPr marL="285750" indent="-285750" algn="l" rtl="0">
              <a:buFontTx/>
              <a:buChar char="-"/>
            </a:pPr>
            <a:r>
              <a:rPr lang="fr-ca" sz="1800" b="1" i="0" u="sng" baseline="0" dirty="0"/>
              <a:t>Lieu déjà acheté avec un investissement</a:t>
            </a:r>
            <a:r>
              <a:rPr lang="fr-ca" sz="1800" b="0" i="0" u="none" baseline="0" dirty="0"/>
              <a:t> :</a:t>
            </a:r>
            <a:r>
              <a:rPr lang="fr-ca" sz="1800" b="0" i="0" u="none" dirty="0"/>
              <a:t> </a:t>
            </a:r>
            <a:r>
              <a:rPr lang="fr-ca" sz="1800" b="0" i="0" u="none" baseline="0" dirty="0"/>
              <a:t>Payez le loyer + 50 $ par investissement. </a:t>
            </a:r>
          </a:p>
          <a:p>
            <a:pPr marL="742950" lvl="1" indent="-285750" algn="l" rtl="0">
              <a:buFontTx/>
              <a:buChar char="-"/>
            </a:pPr>
            <a:r>
              <a:rPr lang="fr-ca" sz="1600" b="0" i="0" u="none" baseline="0" dirty="0">
                <a:solidFill>
                  <a:schemeClr val="bg1"/>
                </a:solidFill>
              </a:rPr>
              <a:t>Loyer = 100 $ </a:t>
            </a:r>
          </a:p>
          <a:p>
            <a:pPr marL="742950" lvl="1" indent="-285750" algn="l" rtl="0">
              <a:buFontTx/>
              <a:buChar char="-"/>
            </a:pPr>
            <a:r>
              <a:rPr lang="fr-ca" sz="1600" b="0" i="0" u="none" baseline="0" dirty="0">
                <a:solidFill>
                  <a:schemeClr val="bg1"/>
                </a:solidFill>
              </a:rPr>
              <a:t>Payez 100 $ + 50 $ = 150 $</a:t>
            </a:r>
          </a:p>
          <a:p>
            <a:pPr marL="285750" indent="-285750" algn="l" rtl="0">
              <a:buFontTx/>
              <a:buChar char="-"/>
            </a:pPr>
            <a:endParaRPr lang="fr-ca" dirty="0"/>
          </a:p>
          <a:p>
            <a:pPr marL="285750" indent="-285750" algn="l" rtl="0">
              <a:buFontTx/>
              <a:buChar char="-"/>
            </a:pPr>
            <a:endParaRPr lang="fr-ca" dirty="0"/>
          </a:p>
          <a:p>
            <a:pPr marL="285750" indent="-285750" algn="l" rtl="0">
              <a:buFontTx/>
              <a:buChar char="-"/>
            </a:pPr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97A90-E20A-E042-9866-E961265A7E72}"/>
              </a:ext>
            </a:extLst>
          </p:cNvPr>
          <p:cNvSpPr/>
          <p:nvPr/>
        </p:nvSpPr>
        <p:spPr>
          <a:xfrm>
            <a:off x="390289" y="160090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2B243-0CFF-474C-AA64-A35442E70E75}"/>
              </a:ext>
            </a:extLst>
          </p:cNvPr>
          <p:cNvSpPr txBox="1"/>
          <p:nvPr/>
        </p:nvSpPr>
        <p:spPr>
          <a:xfrm>
            <a:off x="390290" y="1577008"/>
            <a:ext cx="309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600" b="0" i="0" u="non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Parc d’attractions Magic Mountain </a:t>
            </a:r>
            <a:r>
              <a:rPr lang="fr-ca" sz="1600" b="0" i="1" u="non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Moncton</a:t>
            </a:r>
          </a:p>
          <a:p>
            <a:pPr algn="ctr" rtl="0"/>
            <a:r>
              <a:rPr lang="fr-ca" sz="1600" b="0" i="0" u="non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350 $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77440D-46E3-C64D-B10C-377ED416A27E}"/>
              </a:ext>
            </a:extLst>
          </p:cNvPr>
          <p:cNvSpPr/>
          <p:nvPr/>
        </p:nvSpPr>
        <p:spPr>
          <a:xfrm>
            <a:off x="3869472" y="2414245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C511D716-7844-B047-95BD-05E0BAF5C403}"/>
              </a:ext>
            </a:extLst>
          </p:cNvPr>
          <p:cNvSpPr/>
          <p:nvPr/>
        </p:nvSpPr>
        <p:spPr>
          <a:xfrm>
            <a:off x="7181386" y="4070201"/>
            <a:ext cx="602165" cy="5616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EBE12-66D1-EA42-BE45-5D402F546E7C}"/>
              </a:ext>
            </a:extLst>
          </p:cNvPr>
          <p:cNvSpPr/>
          <p:nvPr/>
        </p:nvSpPr>
        <p:spPr>
          <a:xfrm>
            <a:off x="390289" y="4443278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1F3761-6654-AD48-A934-7FDFB1DC18EF}"/>
              </a:ext>
            </a:extLst>
          </p:cNvPr>
          <p:cNvSpPr txBox="1"/>
          <p:nvPr/>
        </p:nvSpPr>
        <p:spPr>
          <a:xfrm>
            <a:off x="390289" y="5872397"/>
            <a:ext cx="296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600" b="1" i="0" u="non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Crèmerie McCabe’s</a:t>
            </a:r>
            <a:r>
              <a:rPr lang="fr-ca" sz="1600" b="0" i="0" u="non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600" b="0" i="1" u="non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Cambridge-Narrows</a:t>
            </a:r>
          </a:p>
          <a:p>
            <a:pPr algn="ctr" rtl="0"/>
            <a:r>
              <a:rPr lang="fr-ca" sz="1600" b="0" i="0" u="non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150 $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807A4EBE-41B1-DB43-BC6E-B5B709444049}"/>
              </a:ext>
            </a:extLst>
          </p:cNvPr>
          <p:cNvSpPr/>
          <p:nvPr/>
        </p:nvSpPr>
        <p:spPr>
          <a:xfrm>
            <a:off x="3702203" y="6099234"/>
            <a:ext cx="602165" cy="5616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A3D3C5DF-A61B-5946-B3EE-20A99A04DFEF}"/>
              </a:ext>
            </a:extLst>
          </p:cNvPr>
          <p:cNvSpPr/>
          <p:nvPr/>
        </p:nvSpPr>
        <p:spPr>
          <a:xfrm>
            <a:off x="3702202" y="5537541"/>
            <a:ext cx="602165" cy="5616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438390-2FA2-0F4B-8922-050120C4F651}"/>
              </a:ext>
            </a:extLst>
          </p:cNvPr>
          <p:cNvCxnSpPr>
            <a:cxnSpLocks/>
          </p:cNvCxnSpPr>
          <p:nvPr/>
        </p:nvCxnSpPr>
        <p:spPr>
          <a:xfrm flipH="1" flipV="1">
            <a:off x="3702203" y="1304693"/>
            <a:ext cx="4921655" cy="645640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31D084-FC68-FD4F-A950-94CF88DFF343}"/>
              </a:ext>
            </a:extLst>
          </p:cNvPr>
          <p:cNvCxnSpPr>
            <a:cxnSpLocks/>
          </p:cNvCxnSpPr>
          <p:nvPr/>
        </p:nvCxnSpPr>
        <p:spPr>
          <a:xfrm flipH="1" flipV="1">
            <a:off x="7181387" y="3562923"/>
            <a:ext cx="1457579" cy="17999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4E75BA1-7EDF-3A40-8C9D-B065675D7E12}"/>
              </a:ext>
            </a:extLst>
          </p:cNvPr>
          <p:cNvCxnSpPr>
            <a:cxnSpLocks/>
          </p:cNvCxnSpPr>
          <p:nvPr/>
        </p:nvCxnSpPr>
        <p:spPr>
          <a:xfrm flipH="1">
            <a:off x="3717310" y="4822363"/>
            <a:ext cx="4921656" cy="38789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78BB2CE-D3A9-4CB1-9288-7A6FE356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244" y="6445811"/>
            <a:ext cx="1226425" cy="290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0C306-B998-48A0-85CB-216EEF76C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45" y="304317"/>
            <a:ext cx="1958199" cy="1238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C419E5-0E9C-46F7-91E7-422596E3D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42" y="4595234"/>
            <a:ext cx="3016579" cy="123434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074EA86-EBBC-4D41-9AD0-A41217FE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62" y="2534133"/>
            <a:ext cx="2452217" cy="12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83243C-3308-4F54-9858-B093E0D8E767}"/>
              </a:ext>
            </a:extLst>
          </p:cNvPr>
          <p:cNvSpPr txBox="1"/>
          <p:nvPr/>
        </p:nvSpPr>
        <p:spPr>
          <a:xfrm>
            <a:off x="3879087" y="3812304"/>
            <a:ext cx="3087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600" b="1" i="0" u="non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Université du Nouveau-Brunswick </a:t>
            </a:r>
            <a:r>
              <a:rPr lang="fr-ca" sz="1600" b="0" i="0" u="non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ca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/>
            <a:r>
              <a:rPr lang="fr-ca" sz="1600" b="0" i="1" u="non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Campus de Fredericton</a:t>
            </a:r>
          </a:p>
          <a:p>
            <a:pPr algn="ctr" rtl="0"/>
            <a:r>
              <a:rPr lang="fr-ca" sz="1600" b="0" i="0" u="non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250 $</a:t>
            </a:r>
          </a:p>
        </p:txBody>
      </p:sp>
    </p:spTree>
    <p:extLst>
      <p:ext uri="{BB962C8B-B14F-4D97-AF65-F5344CB8AC3E}">
        <p14:creationId xmlns:p14="http://schemas.microsoft.com/office/powerpoint/2010/main" val="255572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7" grpId="0" animBg="1"/>
      <p:bldP spid="18" grpId="0" animBg="1"/>
      <p:bldP spid="19" grpId="0"/>
      <p:bldP spid="21" grpId="0" animBg="1"/>
      <p:bldP spid="24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CD6A4-E509-EA47-B853-4C34B3B0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-6626"/>
            <a:ext cx="3092117" cy="1196670"/>
          </a:xfrm>
        </p:spPr>
        <p:txBody>
          <a:bodyPr/>
          <a:lstStyle/>
          <a:p>
            <a:pPr algn="l" rtl="0"/>
            <a:r>
              <a:rPr lang="fr-ca" b="1" i="0" u="none" baseline="0"/>
              <a:t>Sur quelle case êtes-vous arrivés?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AD2DB-0753-CA45-902E-5564106A2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8300" y="1300467"/>
            <a:ext cx="3256156" cy="5145344"/>
          </a:xfrm>
        </p:spPr>
        <p:txBody>
          <a:bodyPr>
            <a:no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fr-ca" sz="1700" b="1" i="0" u="sng" baseline="0" dirty="0"/>
              <a:t>Échange de cases</a:t>
            </a:r>
            <a:r>
              <a:rPr lang="fr-ca" sz="1700" b="0" i="0" u="none" baseline="0" dirty="0"/>
              <a:t> : </a:t>
            </a:r>
            <a:r>
              <a:rPr lang="fr-CA" sz="1700" b="0" i="0" u="none" baseline="0" dirty="0"/>
              <a:t> </a:t>
            </a:r>
            <a:r>
              <a:rPr lang="fr-ca" sz="1700" b="0" i="0" u="none" baseline="0" dirty="0"/>
              <a:t>Vous pouvez demander à un autre groupe d’échanger une propriété. </a:t>
            </a: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fr-ca" sz="1600" b="0" i="0" u="none" baseline="0" dirty="0">
                <a:solidFill>
                  <a:schemeClr val="bg1"/>
                </a:solidFill>
              </a:rPr>
              <a:t>Si les deux parties sont d’accord : changez les carrés de couleur. </a:t>
            </a: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fr-ca" sz="1600" b="0" i="0" u="none" baseline="0" dirty="0">
                <a:solidFill>
                  <a:schemeClr val="bg1"/>
                </a:solidFill>
              </a:rPr>
              <a:t>Si elles ne sont pas d’accord : rien ne se passe.</a:t>
            </a: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endParaRPr lang="fr-ca" sz="1700" dirty="0">
              <a:solidFill>
                <a:schemeClr val="bg1"/>
              </a:solidFill>
            </a:endParaRPr>
          </a:p>
          <a:p>
            <a:pPr lvl="1" algn="l" rtl="0"/>
            <a:r>
              <a:rPr lang="fr-ca" sz="1700" b="1" i="0" u="sng" baseline="0" dirty="0">
                <a:solidFill>
                  <a:schemeClr val="bg1"/>
                </a:solidFill>
              </a:rPr>
              <a:t>Croustilles tempête – FRAIS</a:t>
            </a:r>
            <a:r>
              <a:rPr lang="fr-ca" sz="1700" b="0" i="0" u="none" baseline="0" dirty="0">
                <a:solidFill>
                  <a:schemeClr val="bg1"/>
                </a:solidFill>
              </a:rPr>
              <a:t> : Payez 100 $ pour avoir des croustilles tempête à portée de main – Faites face aux tempêtes du Nouveau-Brunswick!</a:t>
            </a:r>
          </a:p>
          <a:p>
            <a:pPr lvl="1" algn="l" rtl="0"/>
            <a:endParaRPr lang="fr-ca" sz="1700" dirty="0">
              <a:solidFill>
                <a:schemeClr val="bg1"/>
              </a:solidFill>
            </a:endParaRPr>
          </a:p>
          <a:p>
            <a:pPr lvl="1" algn="l" rtl="0"/>
            <a:r>
              <a:rPr lang="fr-ca" sz="1700" b="1" i="0" u="sng" baseline="0" dirty="0">
                <a:solidFill>
                  <a:schemeClr val="bg1"/>
                </a:solidFill>
              </a:rPr>
              <a:t>Case Go</a:t>
            </a:r>
            <a:r>
              <a:rPr lang="fr-ca" sz="1700" b="0" i="0" u="none" baseline="0" dirty="0">
                <a:solidFill>
                  <a:schemeClr val="bg1"/>
                </a:solidFill>
              </a:rPr>
              <a:t> : Recevez 200 $ de la banque chaque fois que vous passez ou arrivez sur cette case.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63340D-8CF3-0B44-88B8-EEF818EC574A}"/>
              </a:ext>
            </a:extLst>
          </p:cNvPr>
          <p:cNvSpPr/>
          <p:nvPr/>
        </p:nvSpPr>
        <p:spPr>
          <a:xfrm>
            <a:off x="390287" y="160089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pic>
        <p:nvPicPr>
          <p:cNvPr id="2050" name="Picture 2" descr="Barter png images | PNGEgg">
            <a:extLst>
              <a:ext uri="{FF2B5EF4-FFF2-40B4-BE49-F238E27FC236}">
                <a16:creationId xmlns:a16="http://schemas.microsoft.com/office/drawing/2014/main" id="{F3E7E595-42E4-914E-ADD2-EAC0E01D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5" y="347114"/>
            <a:ext cx="1880583" cy="18805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571006-F76E-394A-A934-8D35CBE2EECD}"/>
              </a:ext>
            </a:extLst>
          </p:cNvPr>
          <p:cNvSpPr/>
          <p:nvPr/>
        </p:nvSpPr>
        <p:spPr>
          <a:xfrm>
            <a:off x="3913100" y="2490234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B5716-270A-6144-AE35-D11D24CE0589}"/>
              </a:ext>
            </a:extLst>
          </p:cNvPr>
          <p:cNvSpPr/>
          <p:nvPr/>
        </p:nvSpPr>
        <p:spPr>
          <a:xfrm>
            <a:off x="519412" y="4443279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pic>
        <p:nvPicPr>
          <p:cNvPr id="2056" name="Picture 8" descr="Go comic word Royalty Free Vector Image - VectorStock">
            <a:extLst>
              <a:ext uri="{FF2B5EF4-FFF2-40B4-BE49-F238E27FC236}">
                <a16:creationId xmlns:a16="http://schemas.microsoft.com/office/drawing/2014/main" id="{A31B07AD-D735-084C-883A-7BA53FE32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 b="16586"/>
          <a:stretch/>
        </p:blipFill>
        <p:spPr bwMode="auto">
          <a:xfrm>
            <a:off x="996055" y="4542531"/>
            <a:ext cx="2200639" cy="205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D74F805-E548-4F7F-BD75-403CFF0CC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244" y="6445811"/>
            <a:ext cx="1226425" cy="290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47018-01B7-4EB6-BA10-23133F96A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530" y="2603465"/>
            <a:ext cx="1497255" cy="20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3B795-2511-6941-938D-2E49F3BE0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7599" y="943714"/>
            <a:ext cx="4800600" cy="632529"/>
          </a:xfrm>
        </p:spPr>
        <p:txBody>
          <a:bodyPr/>
          <a:lstStyle/>
          <a:p>
            <a:pPr algn="ctr" rtl="0"/>
            <a:r>
              <a:rPr lang="fr-ca" b="1" i="0" u="none" baseline="0"/>
              <a:t>Victoire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3CADE-14DE-E24A-804B-35D7E8B21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6125" y="1653184"/>
            <a:ext cx="5172116" cy="2996398"/>
          </a:xfrm>
        </p:spPr>
        <p:txBody>
          <a:bodyPr/>
          <a:lstStyle/>
          <a:p>
            <a:pPr algn="l" rtl="0"/>
            <a:r>
              <a:rPr lang="fr-ca" b="0" i="0" u="none" baseline="0" dirty="0"/>
              <a:t>Lorsqu’un groupe déclare faillite, les autres groupes comptent l’argent qu’il leur reste et la valeur de leurs propriétés. </a:t>
            </a:r>
          </a:p>
          <a:p>
            <a:pPr algn="l" rtl="0"/>
            <a:r>
              <a:rPr lang="fr-ca" b="0" i="0" u="none" baseline="0" dirty="0"/>
              <a:t>Additionnez l’argent et la valeur des propriétés (prix de vente + investissements). L’équipe avec le plus gros montant GAGNE!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1B97D-7D3D-2745-9899-48CB03CF8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8242" y="943715"/>
            <a:ext cx="4800600" cy="632529"/>
          </a:xfrm>
        </p:spPr>
        <p:txBody>
          <a:bodyPr/>
          <a:lstStyle/>
          <a:p>
            <a:pPr algn="ctr" rtl="0"/>
            <a:r>
              <a:rPr lang="fr-ca" b="1" i="0" u="none" baseline="0"/>
              <a:t>Faillite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58A01-F76E-5D42-AD68-DC81FE686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28242" y="1653184"/>
            <a:ext cx="4800600" cy="2996398"/>
          </a:xfrm>
        </p:spPr>
        <p:txBody>
          <a:bodyPr/>
          <a:lstStyle/>
          <a:p>
            <a:pPr rtl="0"/>
            <a:r>
              <a:rPr lang="fr-ca" b="0" i="0" u="none" baseline="0" dirty="0"/>
              <a:t>Lorsqu’une équipe n’a pas assez d’argent pour payer le loyer ou les frais de croustilles tempête. </a:t>
            </a:r>
          </a:p>
        </p:txBody>
      </p:sp>
      <p:pic>
        <p:nvPicPr>
          <p:cNvPr id="3076" name="Picture 4" descr="5,661 No Cash Stock Vector Illustration and Royalty Free No Cash Clipart">
            <a:extLst>
              <a:ext uri="{FF2B5EF4-FFF2-40B4-BE49-F238E27FC236}">
                <a16:creationId xmlns:a16="http://schemas.microsoft.com/office/drawing/2014/main" id="{CA291C6F-348A-5149-A599-09367FC81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86" y="3809607"/>
            <a:ext cx="2524911" cy="25249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2E2C718D-C30B-4982-8FD2-ECF9A7050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200" y="6513200"/>
            <a:ext cx="1263000" cy="300000"/>
          </a:xfrm>
          <a:prstGeom prst="rect">
            <a:avLst/>
          </a:prstGeom>
        </p:spPr>
      </p:pic>
      <p:pic>
        <p:nvPicPr>
          <p:cNvPr id="7" name="Picture 6" descr="Gold trophy">
            <a:extLst>
              <a:ext uri="{FF2B5EF4-FFF2-40B4-BE49-F238E27FC236}">
                <a16:creationId xmlns:a16="http://schemas.microsoft.com/office/drawing/2014/main" id="{AE5AFFFE-53A5-49E0-80DD-00107A20B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434" y="3988289"/>
            <a:ext cx="2078930" cy="25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87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115" name="Rectangle 41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9D3EF-CE54-BC48-B18C-FEF10224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 rtl="0"/>
            <a:r>
              <a:rPr lang="fr-ca" sz="4000" b="0" i="0" u="none" baseline="0"/>
              <a:t>NOUS AVONS BESOIN D’UN PLAN!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BFF54-325E-2841-B3D4-963B49634633}"/>
              </a:ext>
            </a:extLst>
          </p:cNvPr>
          <p:cNvSpPr txBox="1"/>
          <p:nvPr/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 defTabSz="914400" rtl="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haque groupe</a:t>
            </a:r>
            <a:r>
              <a:rPr lang="fr-c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décide des tâches à accomplir : banquier, pion vivant, investisseur, etc.</a:t>
            </a:r>
          </a:p>
          <a:p>
            <a:pPr marL="285750" indent="-228600" algn="l" defTabSz="914400" rtl="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ca" sz="2000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Stratégie : Que veut-on acheter en premier? Combien d’argent doit-on mettre de côté pour les frais de stationnement et les dépenses imprévues? </a:t>
            </a:r>
          </a:p>
        </p:txBody>
      </p:sp>
      <p:pic>
        <p:nvPicPr>
          <p:cNvPr id="8" name="Picture 7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80C7FE7A-E465-4AF6-A5F1-3A476A818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47" r="20211" b="-2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6A3C30EF-1C19-420E-BF17-F1147D05C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C2EC7-77F2-4DC0-B518-FDDCB47C4C9E}"/>
              </a:ext>
            </a:extLst>
          </p:cNvPr>
          <p:cNvSpPr txBox="1"/>
          <p:nvPr/>
        </p:nvSpPr>
        <p:spPr>
          <a:xfrm>
            <a:off x="8690575" y="6039099"/>
            <a:ext cx="2584362" cy="2000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fr-ca" sz="700" b="0" i="0" u="none" baseline="0">
                <a:solidFill>
                  <a:srgbClr val="FFFFFF"/>
                </a:solidFill>
                <a:hlinkClick r:id="rId3" tooltip="https://ecovillage.org/our-work/education/gen-trainings/traumatransformation/children-smiling-in-a-huddl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r-ca" sz="700" b="0" i="0" u="none" baseline="0">
                <a:solidFill>
                  <a:srgbClr val="FFFFFF"/>
                </a:solidFill>
              </a:rPr>
              <a:t> by Unknown Author is licensed under </a:t>
            </a:r>
            <a:r>
              <a:rPr lang="fr-ca" sz="700" b="0" i="0" u="none" baseline="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r-ca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593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46e933-93c8-4c96-921a-912e792911a5">
      <Terms xmlns="http://schemas.microsoft.com/office/infopath/2007/PartnerControls"/>
    </lcf76f155ced4ddcb4097134ff3c332f>
    <TaxCatchAll xmlns="460bbd6c-3278-4896-84d5-4c26981e5b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27C31D9CEA54A8F222A8FC4FF68B4" ma:contentTypeVersion="14" ma:contentTypeDescription="Create a new document." ma:contentTypeScope="" ma:versionID="ca65590181d1512fcddde283bdf1a67d">
  <xsd:schema xmlns:xsd="http://www.w3.org/2001/XMLSchema" xmlns:xs="http://www.w3.org/2001/XMLSchema" xmlns:p="http://schemas.microsoft.com/office/2006/metadata/properties" xmlns:ns2="6a46e933-93c8-4c96-921a-912e792911a5" xmlns:ns3="460bbd6c-3278-4896-84d5-4c26981e5bff" targetNamespace="http://schemas.microsoft.com/office/2006/metadata/properties" ma:root="true" ma:fieldsID="3b9cbf03618bb073dffebff2c82b6744" ns2:_="" ns3:_="">
    <xsd:import namespace="6a46e933-93c8-4c96-921a-912e792911a5"/>
    <xsd:import namespace="460bbd6c-3278-4896-84d5-4c26981e5b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6e933-93c8-4c96-921a-912e792911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95d1645-1b78-4f08-b297-5a94c230cb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bbd6c-3278-4896-84d5-4c26981e5bf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845d182-36b5-4494-a304-d244f4f6ab4d}" ma:internalName="TaxCatchAll" ma:showField="CatchAllData" ma:web="460bbd6c-3278-4896-84d5-4c26981e5b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DB6713-F92E-4A27-99A7-DC4B3D0993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537325-AB51-49C8-AEBA-579441C9CD50}">
  <ds:schemaRefs>
    <ds:schemaRef ds:uri="http://schemas.microsoft.com/office/2006/metadata/properties"/>
    <ds:schemaRef ds:uri="http://schemas.microsoft.com/office/infopath/2007/PartnerControls"/>
    <ds:schemaRef ds:uri="6a46e933-93c8-4c96-921a-912e792911a5"/>
    <ds:schemaRef ds:uri="460bbd6c-3278-4896-84d5-4c26981e5bff"/>
  </ds:schemaRefs>
</ds:datastoreItem>
</file>

<file path=customXml/itemProps3.xml><?xml version="1.0" encoding="utf-8"?>
<ds:datastoreItem xmlns:ds="http://schemas.openxmlformats.org/officeDocument/2006/customXml" ds:itemID="{5A142663-0BC8-4A0E-BF94-33F649F385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46e933-93c8-4c96-921a-912e792911a5"/>
    <ds:schemaRef ds:uri="460bbd6c-3278-4896-84d5-4c26981e5b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1166</TotalTime>
  <Words>630</Words>
  <Application>Microsoft Office PowerPoint</Application>
  <PresentationFormat>Widescreen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Abadi</vt:lpstr>
      <vt:lpstr>arial</vt:lpstr>
      <vt:lpstr>arial</vt:lpstr>
      <vt:lpstr>Calibri</vt:lpstr>
      <vt:lpstr>Gill Sans MT</vt:lpstr>
      <vt:lpstr>Impact</vt:lpstr>
      <vt:lpstr>Times New Roman</vt:lpstr>
      <vt:lpstr>Wingdings</vt:lpstr>
      <vt:lpstr>Badge</vt:lpstr>
      <vt:lpstr>Monopoly grandeur nature</vt:lpstr>
      <vt:lpstr>Allocation et dépenses </vt:lpstr>
      <vt:lpstr>Emprunt</vt:lpstr>
      <vt:lpstr>Magasinage en folie</vt:lpstr>
      <vt:lpstr>Choisissez une couleur! </vt:lpstr>
      <vt:lpstr>Sur quelle case êtes-vous arrivé? </vt:lpstr>
      <vt:lpstr>Sur quelle case êtes-vous arrivés? </vt:lpstr>
      <vt:lpstr>PowerPoint Presentation</vt:lpstr>
      <vt:lpstr>NOUS AVONS BESOIN D’UN PLAN! </vt:lpstr>
      <vt:lpstr>L’heure du match!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HUMAN-SIZE Monopoly</dc:title>
  <dc:creator>Vy Tran Bao Cung</dc:creator>
  <cp:lastModifiedBy>Tompkins, Amy (EECD/EDPE)</cp:lastModifiedBy>
  <cp:revision>35</cp:revision>
  <dcterms:created xsi:type="dcterms:W3CDTF">2022-10-06T14:10:21Z</dcterms:created>
  <dcterms:modified xsi:type="dcterms:W3CDTF">2024-01-25T16:05:55Z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0x0101004FD27C31D9CEA54A8F222A8FC4FF68B4</vt:lpwstr>
  </property>
</Properties>
</file>