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4" r:id="rId4"/>
  </p:sldMasterIdLst>
  <p:notesMasterIdLst>
    <p:notesMasterId r:id="rId13"/>
  </p:notesMasterIdLst>
  <p:handoutMasterIdLst>
    <p:handoutMasterId r:id="rId14"/>
  </p:handoutMasterIdLst>
  <p:sldIdLst>
    <p:sldId id="256" r:id="rId5"/>
    <p:sldId id="257" r:id="rId6"/>
    <p:sldId id="260" r:id="rId7"/>
    <p:sldId id="258" r:id="rId8"/>
    <p:sldId id="259" r:id="rId9"/>
    <p:sldId id="262" r:id="rId10"/>
    <p:sldId id="263" r:id="rId11"/>
    <p:sldId id="261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ABC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8" d="100"/>
          <a:sy n="58" d="100"/>
        </p:scale>
        <p:origin x="2965" y="4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069BEE-5C22-49A5-A892-F6E6A4002A1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94FB27-DC4B-4A29-B4F3-C665BDE47E7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647B97-F030-426D-A9D1-6B39B13C23ED}" type="datetimeFigureOut">
              <a:rPr lang="en-US" smtClean="0"/>
              <a:t>3/20/2023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A06FDF-174B-49EE-AD51-C827118F0FE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B610B1-614F-48C3-8F2D-C50C182871E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2751AA-B992-41E5-A909-E1A2443E23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61695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F24CBC-D461-4ECA-A489-D3A30E0FB795}" type="datetimeFigureOut">
              <a:rPr lang="en-US" smtClean="0"/>
              <a:t>3/20/2023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51351B-2C5D-457B-ABE5-B64DBC7BD41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7000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can be changed to reflect your school’s specific rules.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51351B-2C5D-457B-ABE5-B64DBC7BD41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90457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*Change this verbiage to the language your school uses.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51351B-2C5D-457B-ABE5-B64DBC7BD410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3047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2C410-CA8E-4363-B2A5-C992C048EF26}" type="datetimeFigureOut">
              <a:rPr lang="en-US" smtClean="0"/>
              <a:t>3/20/2023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9CAC6-A72B-4EF8-B465-34FA47827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3293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2C410-CA8E-4363-B2A5-C992C048EF26}" type="datetimeFigureOut">
              <a:rPr lang="en-US" smtClean="0"/>
              <a:t>3/20/2023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9CAC6-A72B-4EF8-B465-34FA47827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5427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B542C410-CA8E-4363-B2A5-C992C048EF26}" type="datetimeFigureOut">
              <a:rPr lang="en-US" smtClean="0"/>
              <a:t>3/20/2023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0079CAC6-A72B-4EF8-B465-34FA47827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1354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2C410-CA8E-4363-B2A5-C992C048EF26}" type="datetimeFigureOut">
              <a:rPr lang="en-US" smtClean="0"/>
              <a:t>3/20/2023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9CAC6-A72B-4EF8-B465-34FA47827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582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542C410-CA8E-4363-B2A5-C992C048EF26}" type="datetimeFigureOut">
              <a:rPr lang="en-US" smtClean="0"/>
              <a:t>3/20/2023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079CAC6-A72B-4EF8-B465-34FA47827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76060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2C410-CA8E-4363-B2A5-C992C048EF26}" type="datetimeFigureOut">
              <a:rPr lang="en-US" smtClean="0"/>
              <a:t>3/20/2023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9CAC6-A72B-4EF8-B465-34FA47827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60164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2C410-CA8E-4363-B2A5-C992C048EF26}" type="datetimeFigureOut">
              <a:rPr lang="en-US" smtClean="0"/>
              <a:t>3/20/2023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9CAC6-A72B-4EF8-B465-34FA47827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06521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2C410-CA8E-4363-B2A5-C992C048EF26}" type="datetimeFigureOut">
              <a:rPr lang="en-US" smtClean="0"/>
              <a:t>3/20/2023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9CAC6-A72B-4EF8-B465-34FA47827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6017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2C410-CA8E-4363-B2A5-C992C048EF26}" type="datetimeFigureOut">
              <a:rPr lang="en-US" smtClean="0"/>
              <a:t>3/20/2023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9CAC6-A72B-4EF8-B465-34FA47827E7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1808E7F-6862-4377-A59B-F2A5DB78C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7269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2C410-CA8E-4363-B2A5-C992C048EF26}" type="datetimeFigureOut">
              <a:rPr lang="en-US" smtClean="0"/>
              <a:t>3/20/2023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9CAC6-A72B-4EF8-B465-34FA47827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35077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2C410-CA8E-4363-B2A5-C992C048EF26}" type="datetimeFigureOut">
              <a:rPr lang="en-US" smtClean="0"/>
              <a:t>3/20/2023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9CAC6-A72B-4EF8-B465-34FA47827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6791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B542C410-CA8E-4363-B2A5-C992C048EF26}" type="datetimeFigureOut">
              <a:rPr lang="en-US" smtClean="0"/>
              <a:t>3/20/2023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0079CAC6-A72B-4EF8-B465-34FA47827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59445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image" Target="../media/image7.png"/><Relationship Id="rId21" Type="http://schemas.openxmlformats.org/officeDocument/2006/relationships/image" Target="../media/image25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jpeg"/><Relationship Id="rId25" Type="http://schemas.openxmlformats.org/officeDocument/2006/relationships/image" Target="../media/image29.png"/><Relationship Id="rId2" Type="http://schemas.openxmlformats.org/officeDocument/2006/relationships/image" Target="../media/image6.png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24" Type="http://schemas.openxmlformats.org/officeDocument/2006/relationships/image" Target="../media/image28.png"/><Relationship Id="rId5" Type="http://schemas.openxmlformats.org/officeDocument/2006/relationships/image" Target="../media/image9.png"/><Relationship Id="rId15" Type="http://schemas.openxmlformats.org/officeDocument/2006/relationships/image" Target="../media/image19.jpeg"/><Relationship Id="rId23" Type="http://schemas.openxmlformats.org/officeDocument/2006/relationships/image" Target="../media/image27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7.png"/><Relationship Id="rId18" Type="http://schemas.openxmlformats.org/officeDocument/2006/relationships/image" Target="../media/image8.png"/><Relationship Id="rId26" Type="http://schemas.openxmlformats.org/officeDocument/2006/relationships/image" Target="../media/image5.png"/><Relationship Id="rId3" Type="http://schemas.openxmlformats.org/officeDocument/2006/relationships/image" Target="../media/image22.png"/><Relationship Id="rId21" Type="http://schemas.openxmlformats.org/officeDocument/2006/relationships/image" Target="../media/image11.png"/><Relationship Id="rId7" Type="http://schemas.openxmlformats.org/officeDocument/2006/relationships/image" Target="../media/image25.png"/><Relationship Id="rId12" Type="http://schemas.openxmlformats.org/officeDocument/2006/relationships/image" Target="../media/image13.png"/><Relationship Id="rId17" Type="http://schemas.openxmlformats.org/officeDocument/2006/relationships/image" Target="../media/image10.png"/><Relationship Id="rId25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7.png"/><Relationship Id="rId20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11" Type="http://schemas.openxmlformats.org/officeDocument/2006/relationships/image" Target="../media/image15.png"/><Relationship Id="rId24" Type="http://schemas.openxmlformats.org/officeDocument/2006/relationships/image" Target="../media/image24.png"/><Relationship Id="rId5" Type="http://schemas.openxmlformats.org/officeDocument/2006/relationships/image" Target="../media/image21.jpeg"/><Relationship Id="rId15" Type="http://schemas.openxmlformats.org/officeDocument/2006/relationships/image" Target="../media/image16.png"/><Relationship Id="rId23" Type="http://schemas.openxmlformats.org/officeDocument/2006/relationships/image" Target="../media/image26.png"/><Relationship Id="rId10" Type="http://schemas.openxmlformats.org/officeDocument/2006/relationships/image" Target="../media/image14.png"/><Relationship Id="rId19" Type="http://schemas.openxmlformats.org/officeDocument/2006/relationships/image" Target="../media/image20.png"/><Relationship Id="rId4" Type="http://schemas.openxmlformats.org/officeDocument/2006/relationships/image" Target="../media/image23.png"/><Relationship Id="rId9" Type="http://schemas.openxmlformats.org/officeDocument/2006/relationships/image" Target="../media/image12.png"/><Relationship Id="rId14" Type="http://schemas.openxmlformats.org/officeDocument/2006/relationships/image" Target="../media/image18.png"/><Relationship Id="rId22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openxmlformats.org/officeDocument/2006/relationships/image" Target="../media/image35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37.png"/><Relationship Id="rId4" Type="http://schemas.openxmlformats.org/officeDocument/2006/relationships/image" Target="../media/image3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3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8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 hidden="1">
            <a:extLst>
              <a:ext uri="{FF2B5EF4-FFF2-40B4-BE49-F238E27FC236}">
                <a16:creationId xmlns:a16="http://schemas.microsoft.com/office/drawing/2014/main" id="{0445FC31-CB83-43AC-8F87-224DD2AC7F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7772" y="-20403"/>
            <a:ext cx="11471565" cy="1739347"/>
          </a:xfrm>
        </p:spPr>
        <p:txBody>
          <a:bodyPr/>
          <a:lstStyle/>
          <a:p>
            <a:r>
              <a:rPr lang="en-US" dirty="0"/>
              <a:t>Slide 1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34FF91AE-2461-414D-B6AC-6D31640BB063}"/>
              </a:ext>
            </a:extLst>
          </p:cNvPr>
          <p:cNvSpPr txBox="1">
            <a:spLocks/>
          </p:cNvSpPr>
          <p:nvPr/>
        </p:nvSpPr>
        <p:spPr>
          <a:xfrm>
            <a:off x="1759286" y="1209299"/>
            <a:ext cx="8673427" cy="13225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2A2D7DD-5041-4C4D-A523-F870B27AD1D4}"/>
              </a:ext>
            </a:extLst>
          </p:cNvPr>
          <p:cNvSpPr/>
          <p:nvPr/>
        </p:nvSpPr>
        <p:spPr>
          <a:xfrm>
            <a:off x="-368708" y="1854990"/>
            <a:ext cx="1292941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0" cap="none" spc="0" dirty="0">
                <a:ln w="0"/>
                <a:solidFill>
                  <a:schemeClr val="bg2"/>
                </a:solidFill>
                <a:latin typeface="Franklin Gothic Medium" panose="020B0603020102020204" pitchFamily="34" charset="0"/>
                <a:cs typeface="Segoe UI" panose="020B0502040204020203" pitchFamily="34" charset="0"/>
              </a:rPr>
              <a:t>Home Field Advantage</a:t>
            </a:r>
          </a:p>
          <a:p>
            <a:pPr algn="ctr"/>
            <a:r>
              <a:rPr lang="en-US" sz="2800" dirty="0">
                <a:ln w="0"/>
                <a:solidFill>
                  <a:schemeClr val="bg2"/>
                </a:solidFill>
                <a:latin typeface="Franklin Gothic Medium" panose="020B0603020102020204" pitchFamily="34" charset="0"/>
                <a:cs typeface="Segoe UI" panose="020B0502040204020203" pitchFamily="34" charset="0"/>
              </a:rPr>
              <a:t>A Cross-Curricular Learning Activity for Grades 3-5</a:t>
            </a:r>
            <a:endParaRPr lang="en-US" sz="2800" b="0" cap="none" spc="0" dirty="0">
              <a:ln w="0"/>
              <a:solidFill>
                <a:schemeClr val="bg2"/>
              </a:solidFill>
              <a:latin typeface="Franklin Gothic Medium" panose="020B0603020102020204" pitchFamily="34" charset="0"/>
              <a:cs typeface="Segoe UI" panose="020B0502040204020203" pitchFamily="34" charset="0"/>
            </a:endParaRPr>
          </a:p>
        </p:txBody>
      </p:sp>
      <p:pic>
        <p:nvPicPr>
          <p:cNvPr id="9" name="Graphic 8" descr="Whistle with solid fill">
            <a:extLst>
              <a:ext uri="{FF2B5EF4-FFF2-40B4-BE49-F238E27FC236}">
                <a16:creationId xmlns:a16="http://schemas.microsoft.com/office/drawing/2014/main" id="{C4D66153-1171-4D4A-84F7-7BC856981C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645451">
            <a:off x="4809063" y="-429041"/>
            <a:ext cx="2844800" cy="2844800"/>
          </a:xfrm>
          <a:prstGeom prst="rect">
            <a:avLst/>
          </a:prstGeom>
        </p:spPr>
      </p:pic>
      <p:pic>
        <p:nvPicPr>
          <p:cNvPr id="11" name="Picture 10" descr="Hockey crowd cheering and waving towels">
            <a:extLst>
              <a:ext uri="{FF2B5EF4-FFF2-40B4-BE49-F238E27FC236}">
                <a16:creationId xmlns:a16="http://schemas.microsoft.com/office/drawing/2014/main" id="{CC849EFC-613A-42E6-9D07-87E880D485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5827" y="3733795"/>
            <a:ext cx="4140341" cy="3122507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F2896D0F-5D89-4DCF-AA43-27CA5B7190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479" y="6339824"/>
            <a:ext cx="1941860" cy="460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8922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B744E-E582-436C-B0CB-6C5B6DCD9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9756" y="2534175"/>
            <a:ext cx="12298018" cy="899639"/>
          </a:xfrm>
        </p:spPr>
        <p:txBody>
          <a:bodyPr>
            <a:noAutofit/>
          </a:bodyPr>
          <a:lstStyle/>
          <a:p>
            <a:r>
              <a:rPr lang="en-US" sz="4400" dirty="0">
                <a:latin typeface="Franklin Gothic Medium" panose="020B0603020102020204" pitchFamily="34" charset="0"/>
                <a:cs typeface="Segoe UI" panose="020B0502040204020203" pitchFamily="34" charset="0"/>
              </a:rPr>
              <a:t>Can you match the team with the league?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1D2C69-D504-4D0F-87A1-4100B209EB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5578" y="612548"/>
            <a:ext cx="886554" cy="8996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A0BDE7-6C3F-4B96-B37E-37DEA1099A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6533" y="503902"/>
            <a:ext cx="482379" cy="10860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7CAB1E-8F47-4FA7-AC6F-60B51E3651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4417" y="623027"/>
            <a:ext cx="794886" cy="8996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91EB41-F5A3-4083-9ED3-3C7FAFF51F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3558" y="755397"/>
            <a:ext cx="1142107" cy="634897"/>
          </a:xfrm>
          <a:prstGeom prst="rect">
            <a:avLst/>
          </a:prstGeom>
        </p:spPr>
      </p:pic>
      <p:pic>
        <p:nvPicPr>
          <p:cNvPr id="1026" name="Picture 2" descr="Toronto Raptors Logo PNG Transparent &amp; SVG Vector - Freebie Supply">
            <a:extLst>
              <a:ext uri="{FF2B5EF4-FFF2-40B4-BE49-F238E27FC236}">
                <a16:creationId xmlns:a16="http://schemas.microsoft.com/office/drawing/2014/main" id="{303D6945-28D1-445B-A11D-14E74C235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97" y="4085261"/>
            <a:ext cx="1055084" cy="967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oronto Blue Jays Logo PNG Transparent &amp; SVG Vector - Freebie Supply">
            <a:extLst>
              <a:ext uri="{FF2B5EF4-FFF2-40B4-BE49-F238E27FC236}">
                <a16:creationId xmlns:a16="http://schemas.microsoft.com/office/drawing/2014/main" id="{32D63FD4-7AEA-45F7-88CE-80A6E8CC8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261" y="5525627"/>
            <a:ext cx="1013819" cy="929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oronto Maple Leafs Logo PNG Transparent &amp; SVG Vector - Freebie Supply">
            <a:extLst>
              <a:ext uri="{FF2B5EF4-FFF2-40B4-BE49-F238E27FC236}">
                <a16:creationId xmlns:a16="http://schemas.microsoft.com/office/drawing/2014/main" id="{29BD4D9F-A518-4238-BCA9-8C6AFE18D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708" y="3923963"/>
            <a:ext cx="1266451" cy="1266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ontreal Canadiens Logo PNG Transparent &amp; SVG Vector - Freebie Supply">
            <a:extLst>
              <a:ext uri="{FF2B5EF4-FFF2-40B4-BE49-F238E27FC236}">
                <a16:creationId xmlns:a16="http://schemas.microsoft.com/office/drawing/2014/main" id="{EC948BDD-5A3C-4C30-BED6-20BC4F3E9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3330" y="5413924"/>
            <a:ext cx="1233091" cy="1233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algary Flames Logo PNG Transparent &amp; SVG Vector - Freebie Supply">
            <a:extLst>
              <a:ext uri="{FF2B5EF4-FFF2-40B4-BE49-F238E27FC236}">
                <a16:creationId xmlns:a16="http://schemas.microsoft.com/office/drawing/2014/main" id="{985BFEE7-17D5-4C7B-BD7E-33A9D66E3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480" y="3987393"/>
            <a:ext cx="1231482" cy="1231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Edmonton Oilers Logo PNG Transparent &amp; SVG Vector - Freebie Supply">
            <a:extLst>
              <a:ext uri="{FF2B5EF4-FFF2-40B4-BE49-F238E27FC236}">
                <a16:creationId xmlns:a16="http://schemas.microsoft.com/office/drawing/2014/main" id="{834FD298-BED6-4B89-876E-55B94E3AE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662" y="5477789"/>
            <a:ext cx="1105358" cy="110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Winnipeg Jets Logo PNG Transparent &amp; SVG Vector - Freebie Supply">
            <a:extLst>
              <a:ext uri="{FF2B5EF4-FFF2-40B4-BE49-F238E27FC236}">
                <a16:creationId xmlns:a16="http://schemas.microsoft.com/office/drawing/2014/main" id="{18F87623-4F8E-4301-8F4C-0BC596BF0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209" y="4030728"/>
            <a:ext cx="1091554" cy="1091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Vancouver Canucks Logo, symbol, meaning, history, PNG, brand">
            <a:extLst>
              <a:ext uri="{FF2B5EF4-FFF2-40B4-BE49-F238E27FC236}">
                <a16:creationId xmlns:a16="http://schemas.microsoft.com/office/drawing/2014/main" id="{65DEE358-A7D8-4E40-AF82-C60A85A410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484" y="5531326"/>
            <a:ext cx="1571893" cy="884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Ottawa Senators Logo PNG Transparent &amp; SVG Vector - Freebie Supply">
            <a:extLst>
              <a:ext uri="{FF2B5EF4-FFF2-40B4-BE49-F238E27FC236}">
                <a16:creationId xmlns:a16="http://schemas.microsoft.com/office/drawing/2014/main" id="{0FF3930E-88AA-4702-A96D-4A8206384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2934" y="3995975"/>
            <a:ext cx="1161060" cy="1161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CFL.ca - Official site of the Canadian Football League">
            <a:extLst>
              <a:ext uri="{FF2B5EF4-FFF2-40B4-BE49-F238E27FC236}">
                <a16:creationId xmlns:a16="http://schemas.microsoft.com/office/drawing/2014/main" id="{58C693DB-EF2A-4935-A9EA-6987D8413C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59" t="18222" r="30986" b="18316"/>
          <a:stretch/>
        </p:blipFill>
        <p:spPr bwMode="auto">
          <a:xfrm>
            <a:off x="2546335" y="639705"/>
            <a:ext cx="971260" cy="866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mage result for vancouver whitecaps">
            <a:extLst>
              <a:ext uri="{FF2B5EF4-FFF2-40B4-BE49-F238E27FC236}">
                <a16:creationId xmlns:a16="http://schemas.microsoft.com/office/drawing/2014/main" id="{F219F69F-52BF-4386-AA96-55810E95D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463" y="3961222"/>
            <a:ext cx="946080" cy="1230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60B3C5B4-41B2-440E-A470-8F182CF54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280" y="524920"/>
            <a:ext cx="750183" cy="105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602B04-40CD-41C5-8598-1BE0F6556E2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345885" y="4158479"/>
            <a:ext cx="954157" cy="92590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354B9A3-CC78-4E01-8ACE-C3FB04F84B4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473810" y="5554089"/>
            <a:ext cx="1157495" cy="872356"/>
          </a:xfrm>
          <a:prstGeom prst="rect">
            <a:avLst/>
          </a:prstGeom>
        </p:spPr>
      </p:pic>
      <p:pic>
        <p:nvPicPr>
          <p:cNvPr id="17" name="Picture 12" descr="Image result for Ottawa Redblacks">
            <a:extLst>
              <a:ext uri="{FF2B5EF4-FFF2-40B4-BE49-F238E27FC236}">
                <a16:creationId xmlns:a16="http://schemas.microsoft.com/office/drawing/2014/main" id="{49FC1A9C-EE2F-4344-B35D-D6ECA844E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2138" y="4064680"/>
            <a:ext cx="954157" cy="954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4" descr="Image result for Tiger-Cats">
            <a:extLst>
              <a:ext uri="{FF2B5EF4-FFF2-40B4-BE49-F238E27FC236}">
                <a16:creationId xmlns:a16="http://schemas.microsoft.com/office/drawing/2014/main" id="{9D969178-B1B2-42BD-A10A-B7602794BC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5458" y="5525627"/>
            <a:ext cx="1082487" cy="876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Image result for toronto six">
            <a:extLst>
              <a:ext uri="{FF2B5EF4-FFF2-40B4-BE49-F238E27FC236}">
                <a16:creationId xmlns:a16="http://schemas.microsoft.com/office/drawing/2014/main" id="{B0E6FF13-1DE9-46DB-AF0F-9E1E1236A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5033" y="5464087"/>
            <a:ext cx="996762" cy="1018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A101A3F0-1C65-4786-BD2E-6A34BD51C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8082" y="524920"/>
            <a:ext cx="1284565" cy="834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3244249-FC99-4318-B6FB-3759912D5B03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927765" y="5580148"/>
            <a:ext cx="951792" cy="899639"/>
          </a:xfrm>
          <a:prstGeom prst="rect">
            <a:avLst/>
          </a:prstGeom>
        </p:spPr>
      </p:pic>
      <p:pic>
        <p:nvPicPr>
          <p:cNvPr id="22" name="Picture 21" descr="Logo&#10;&#10;Description automatically generated with low confidence">
            <a:extLst>
              <a:ext uri="{FF2B5EF4-FFF2-40B4-BE49-F238E27FC236}">
                <a16:creationId xmlns:a16="http://schemas.microsoft.com/office/drawing/2014/main" id="{7749CB98-6CF0-4BD3-873C-4DFDD2FEF41C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1058" y="6558000"/>
            <a:ext cx="1263000" cy="3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4025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CF0B9-4A10-40C0-8F66-0E58A3970A68}"/>
              </a:ext>
            </a:extLst>
          </p:cNvPr>
          <p:cNvSpPr txBox="1">
            <a:spLocks/>
          </p:cNvSpPr>
          <p:nvPr/>
        </p:nvSpPr>
        <p:spPr>
          <a:xfrm>
            <a:off x="-959955" y="0"/>
            <a:ext cx="5875340" cy="999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 cap="all" spc="1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Answer Key:</a:t>
            </a:r>
          </a:p>
        </p:txBody>
      </p:sp>
      <p:sp>
        <p:nvSpPr>
          <p:cNvPr id="4" name="Title 3" hidden="1">
            <a:extLst>
              <a:ext uri="{FF2B5EF4-FFF2-40B4-BE49-F238E27FC236}">
                <a16:creationId xmlns:a16="http://schemas.microsoft.com/office/drawing/2014/main" id="{19F88BA3-6D77-4C74-B056-69F79082C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5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3699B06-EC8F-419F-BC60-6CFD0BAE7C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1989" y="1061879"/>
            <a:ext cx="954157" cy="9259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C36254-8C91-4C80-B25E-8B7E1A6C39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7949" y="1088652"/>
            <a:ext cx="1157495" cy="872356"/>
          </a:xfrm>
          <a:prstGeom prst="rect">
            <a:avLst/>
          </a:prstGeom>
        </p:spPr>
      </p:pic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25575EA7-4590-4893-A74B-339F63BE69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0245375"/>
              </p:ext>
            </p:extLst>
          </p:nvPr>
        </p:nvGraphicFramePr>
        <p:xfrm>
          <a:off x="178947" y="859305"/>
          <a:ext cx="11774518" cy="54222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2074">
                  <a:extLst>
                    <a:ext uri="{9D8B030D-6E8A-4147-A177-3AD203B41FA5}">
                      <a16:colId xmlns:a16="http://schemas.microsoft.com/office/drawing/2014/main" val="3824895125"/>
                    </a:ext>
                  </a:extLst>
                </a:gridCol>
                <a:gridCol w="1682074">
                  <a:extLst>
                    <a:ext uri="{9D8B030D-6E8A-4147-A177-3AD203B41FA5}">
                      <a16:colId xmlns:a16="http://schemas.microsoft.com/office/drawing/2014/main" val="3529219979"/>
                    </a:ext>
                  </a:extLst>
                </a:gridCol>
                <a:gridCol w="1682074">
                  <a:extLst>
                    <a:ext uri="{9D8B030D-6E8A-4147-A177-3AD203B41FA5}">
                      <a16:colId xmlns:a16="http://schemas.microsoft.com/office/drawing/2014/main" val="2861758062"/>
                    </a:ext>
                  </a:extLst>
                </a:gridCol>
                <a:gridCol w="1682074">
                  <a:extLst>
                    <a:ext uri="{9D8B030D-6E8A-4147-A177-3AD203B41FA5}">
                      <a16:colId xmlns:a16="http://schemas.microsoft.com/office/drawing/2014/main" val="2293445036"/>
                    </a:ext>
                  </a:extLst>
                </a:gridCol>
                <a:gridCol w="1682074">
                  <a:extLst>
                    <a:ext uri="{9D8B030D-6E8A-4147-A177-3AD203B41FA5}">
                      <a16:colId xmlns:a16="http://schemas.microsoft.com/office/drawing/2014/main" val="4020950461"/>
                    </a:ext>
                  </a:extLst>
                </a:gridCol>
                <a:gridCol w="1682074">
                  <a:extLst>
                    <a:ext uri="{9D8B030D-6E8A-4147-A177-3AD203B41FA5}">
                      <a16:colId xmlns:a16="http://schemas.microsoft.com/office/drawing/2014/main" val="3000601945"/>
                    </a:ext>
                  </a:extLst>
                </a:gridCol>
                <a:gridCol w="1682074">
                  <a:extLst>
                    <a:ext uri="{9D8B030D-6E8A-4147-A177-3AD203B41FA5}">
                      <a16:colId xmlns:a16="http://schemas.microsoft.com/office/drawing/2014/main" val="1561618599"/>
                    </a:ext>
                  </a:extLst>
                </a:gridCol>
              </a:tblGrid>
              <a:tr h="225569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36118"/>
                  </a:ext>
                </a:extLst>
              </a:tr>
              <a:tr h="316653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276682"/>
                  </a:ext>
                </a:extLst>
              </a:tr>
            </a:tbl>
          </a:graphicData>
        </a:graphic>
      </p:graphicFrame>
      <p:pic>
        <p:nvPicPr>
          <p:cNvPr id="5" name="Picture 6">
            <a:extLst>
              <a:ext uri="{FF2B5EF4-FFF2-40B4-BE49-F238E27FC236}">
                <a16:creationId xmlns:a16="http://schemas.microsoft.com/office/drawing/2014/main" id="{1150B980-46CB-4881-AD9D-A2B5969BB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708" y="996719"/>
            <a:ext cx="750183" cy="105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2F6E9DF-E8EC-45D1-BD29-8E21D6E39CBE}"/>
              </a:ext>
            </a:extLst>
          </p:cNvPr>
          <p:cNvSpPr txBox="1"/>
          <p:nvPr/>
        </p:nvSpPr>
        <p:spPr>
          <a:xfrm flipH="1">
            <a:off x="-97952" y="2145168"/>
            <a:ext cx="20015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entury Gothic" panose="020B0502020202020204" pitchFamily="34" charset="0"/>
              </a:rPr>
              <a:t>National </a:t>
            </a:r>
          </a:p>
          <a:p>
            <a:pPr algn="ctr"/>
            <a:r>
              <a:rPr lang="en-US" sz="1600" dirty="0">
                <a:latin typeface="Century Gothic" panose="020B0502020202020204" pitchFamily="34" charset="0"/>
              </a:rPr>
              <a:t>Lacrosse</a:t>
            </a:r>
          </a:p>
          <a:p>
            <a:pPr algn="ctr"/>
            <a:r>
              <a:rPr lang="en-US" sz="1600" dirty="0">
                <a:latin typeface="Century Gothic" panose="020B0502020202020204" pitchFamily="34" charset="0"/>
              </a:rPr>
              <a:t> League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DAD9D4-E15E-4820-97B4-1C9DF31E523A}"/>
              </a:ext>
            </a:extLst>
          </p:cNvPr>
          <p:cNvSpPr txBox="1"/>
          <p:nvPr/>
        </p:nvSpPr>
        <p:spPr>
          <a:xfrm flipH="1">
            <a:off x="1697381" y="2059368"/>
            <a:ext cx="20015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entury Gothic" panose="020B0502020202020204" pitchFamily="34" charset="0"/>
              </a:rPr>
              <a:t>Canadian Football </a:t>
            </a:r>
          </a:p>
          <a:p>
            <a:pPr algn="ctr"/>
            <a:r>
              <a:rPr lang="en-US" sz="1600" dirty="0">
                <a:latin typeface="Century Gothic" panose="020B0502020202020204" pitchFamily="34" charset="0"/>
              </a:rPr>
              <a:t>League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7EC257C-14F4-475C-984D-06A06A77F19F}"/>
              </a:ext>
            </a:extLst>
          </p:cNvPr>
          <p:cNvSpPr txBox="1"/>
          <p:nvPr/>
        </p:nvSpPr>
        <p:spPr>
          <a:xfrm flipH="1">
            <a:off x="3421984" y="2117608"/>
            <a:ext cx="20015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entury Gothic" panose="020B0502020202020204" pitchFamily="34" charset="0"/>
              </a:rPr>
              <a:t>National </a:t>
            </a:r>
          </a:p>
          <a:p>
            <a:pPr algn="ctr"/>
            <a:r>
              <a:rPr lang="en-US" sz="1600" dirty="0">
                <a:latin typeface="Century Gothic" panose="020B0502020202020204" pitchFamily="34" charset="0"/>
              </a:rPr>
              <a:t>Hockey </a:t>
            </a:r>
          </a:p>
          <a:p>
            <a:pPr algn="ctr"/>
            <a:r>
              <a:rPr lang="en-US" sz="1600" dirty="0">
                <a:latin typeface="Century Gothic" panose="020B0502020202020204" pitchFamily="34" charset="0"/>
              </a:rPr>
              <a:t>League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5700AB-5F1F-4937-90BD-6E3D585B0F71}"/>
              </a:ext>
            </a:extLst>
          </p:cNvPr>
          <p:cNvSpPr txBox="1"/>
          <p:nvPr/>
        </p:nvSpPr>
        <p:spPr>
          <a:xfrm flipH="1">
            <a:off x="5064934" y="2159438"/>
            <a:ext cx="20015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entury Gothic" panose="020B0502020202020204" pitchFamily="34" charset="0"/>
              </a:rPr>
              <a:t>National Basketball Association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543F61B-8CBF-4A2E-B6DF-967C418E9DAD}"/>
              </a:ext>
            </a:extLst>
          </p:cNvPr>
          <p:cNvSpPr txBox="1"/>
          <p:nvPr/>
        </p:nvSpPr>
        <p:spPr>
          <a:xfrm flipH="1">
            <a:off x="6716768" y="2054117"/>
            <a:ext cx="20015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entury Gothic" panose="020B0502020202020204" pitchFamily="34" charset="0"/>
              </a:rPr>
              <a:t>Major </a:t>
            </a:r>
          </a:p>
          <a:p>
            <a:pPr algn="ctr"/>
            <a:r>
              <a:rPr lang="en-US" sz="1600" dirty="0">
                <a:latin typeface="Century Gothic" panose="020B0502020202020204" pitchFamily="34" charset="0"/>
              </a:rPr>
              <a:t>League </a:t>
            </a:r>
          </a:p>
          <a:p>
            <a:pPr algn="ctr"/>
            <a:r>
              <a:rPr lang="en-US" sz="1600" dirty="0">
                <a:latin typeface="Century Gothic" panose="020B0502020202020204" pitchFamily="34" charset="0"/>
              </a:rPr>
              <a:t>Soccer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1571143-172D-47B9-9E7D-D5051455F970}"/>
              </a:ext>
            </a:extLst>
          </p:cNvPr>
          <p:cNvSpPr txBox="1"/>
          <p:nvPr/>
        </p:nvSpPr>
        <p:spPr>
          <a:xfrm flipH="1">
            <a:off x="8432487" y="2028232"/>
            <a:ext cx="20015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entury Gothic" panose="020B0502020202020204" pitchFamily="34" charset="0"/>
              </a:rPr>
              <a:t>Major </a:t>
            </a:r>
          </a:p>
          <a:p>
            <a:pPr algn="ctr"/>
            <a:r>
              <a:rPr lang="en-US" sz="1600" dirty="0">
                <a:latin typeface="Century Gothic" panose="020B0502020202020204" pitchFamily="34" charset="0"/>
              </a:rPr>
              <a:t>League </a:t>
            </a:r>
          </a:p>
          <a:p>
            <a:pPr algn="ctr"/>
            <a:r>
              <a:rPr lang="en-US" sz="1600" dirty="0">
                <a:latin typeface="Century Gothic" panose="020B0502020202020204" pitchFamily="34" charset="0"/>
              </a:rPr>
              <a:t>Baseball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050D89C-2D84-4A3C-81B9-BE5353BC0B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895" y="4508958"/>
            <a:ext cx="1157495" cy="87235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D4D5C4C-AC79-4E41-8DCB-6D767652E1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875" y="3319521"/>
            <a:ext cx="954157" cy="925902"/>
          </a:xfrm>
          <a:prstGeom prst="rect">
            <a:avLst/>
          </a:prstGeom>
        </p:spPr>
      </p:pic>
      <p:pic>
        <p:nvPicPr>
          <p:cNvPr id="18" name="Picture 24" descr="CFL.ca - Official site of the Canadian Football League">
            <a:extLst>
              <a:ext uri="{FF2B5EF4-FFF2-40B4-BE49-F238E27FC236}">
                <a16:creationId xmlns:a16="http://schemas.microsoft.com/office/drawing/2014/main" id="{801B118F-0AE7-4E0B-8AEB-A89E8F3BD1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59" t="18222" r="30986" b="18316"/>
          <a:stretch/>
        </p:blipFill>
        <p:spPr bwMode="auto">
          <a:xfrm>
            <a:off x="2212502" y="1086073"/>
            <a:ext cx="971260" cy="866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4" descr="Image result for Tiger-Cats">
            <a:extLst>
              <a:ext uri="{FF2B5EF4-FFF2-40B4-BE49-F238E27FC236}">
                <a16:creationId xmlns:a16="http://schemas.microsoft.com/office/drawing/2014/main" id="{79F54C23-2467-4C7F-9809-96E689957A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651" y="3354478"/>
            <a:ext cx="1082487" cy="876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228FC66-A72B-415E-BE21-8279539DA9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79044" y="1130396"/>
            <a:ext cx="886554" cy="899639"/>
          </a:xfrm>
          <a:prstGeom prst="rect">
            <a:avLst/>
          </a:prstGeom>
        </p:spPr>
      </p:pic>
      <p:pic>
        <p:nvPicPr>
          <p:cNvPr id="21" name="Picture 6" descr="Toronto Maple Leafs Logo PNG Transparent &amp; SVG Vector - Freebie Supply">
            <a:extLst>
              <a:ext uri="{FF2B5EF4-FFF2-40B4-BE49-F238E27FC236}">
                <a16:creationId xmlns:a16="http://schemas.microsoft.com/office/drawing/2014/main" id="{1D53E569-7279-4006-9FE8-2B0688706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766" y="3081959"/>
            <a:ext cx="710926" cy="710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 descr="Calgary Flames Logo PNG Transparent &amp; SVG Vector - Freebie Supply">
            <a:extLst>
              <a:ext uri="{FF2B5EF4-FFF2-40B4-BE49-F238E27FC236}">
                <a16:creationId xmlns:a16="http://schemas.microsoft.com/office/drawing/2014/main" id="{61803FED-0CB3-4F60-BE92-BF336BCCB4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831" y="3059068"/>
            <a:ext cx="804680" cy="804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2" descr="Edmonton Oilers Logo PNG Transparent &amp; SVG Vector - Freebie Supply">
            <a:extLst>
              <a:ext uri="{FF2B5EF4-FFF2-40B4-BE49-F238E27FC236}">
                <a16:creationId xmlns:a16="http://schemas.microsoft.com/office/drawing/2014/main" id="{DE63BCF5-68B3-42C2-B994-B617E6264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5622" y="3847687"/>
            <a:ext cx="811773" cy="811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 descr="Montreal Canadiens Logo PNG Transparent &amp; SVG Vector - Freebie Supply">
            <a:extLst>
              <a:ext uri="{FF2B5EF4-FFF2-40B4-BE49-F238E27FC236}">
                <a16:creationId xmlns:a16="http://schemas.microsoft.com/office/drawing/2014/main" id="{2A89B7B3-A6B0-4C37-AA0E-F167E41A2D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193" y="3910509"/>
            <a:ext cx="804681" cy="804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0" descr="Vancouver Canucks Logo, symbol, meaning, history, PNG, brand">
            <a:extLst>
              <a:ext uri="{FF2B5EF4-FFF2-40B4-BE49-F238E27FC236}">
                <a16:creationId xmlns:a16="http://schemas.microsoft.com/office/drawing/2014/main" id="{986A11F3-897E-491F-AB8E-F1DF7355B9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916" y="4792654"/>
            <a:ext cx="1051915" cy="591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2" descr="Ottawa Senators Logo PNG Transparent &amp; SVG Vector - Freebie Supply">
            <a:extLst>
              <a:ext uri="{FF2B5EF4-FFF2-40B4-BE49-F238E27FC236}">
                <a16:creationId xmlns:a16="http://schemas.microsoft.com/office/drawing/2014/main" id="{F3B14048-ABA2-4E47-BE55-FBDDBF3BC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411" y="4605342"/>
            <a:ext cx="969623" cy="969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4" descr="Winnipeg Jets Logo PNG Transparent &amp; SVG Vector - Freebie Supply">
            <a:extLst>
              <a:ext uri="{FF2B5EF4-FFF2-40B4-BE49-F238E27FC236}">
                <a16:creationId xmlns:a16="http://schemas.microsoft.com/office/drawing/2014/main" id="{E6EDDF75-F544-444E-90D7-FA7E3EBA41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229" y="5381314"/>
            <a:ext cx="761926" cy="76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3216E14-BF02-4E5D-93FB-6839356D535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824496" y="1059022"/>
            <a:ext cx="482379" cy="1086027"/>
          </a:xfrm>
          <a:prstGeom prst="rect">
            <a:avLst/>
          </a:prstGeom>
        </p:spPr>
      </p:pic>
      <p:pic>
        <p:nvPicPr>
          <p:cNvPr id="29" name="Picture 2" descr="Toronto Raptors Logo PNG Transparent &amp; SVG Vector - Freebie Supply">
            <a:extLst>
              <a:ext uri="{FF2B5EF4-FFF2-40B4-BE49-F238E27FC236}">
                <a16:creationId xmlns:a16="http://schemas.microsoft.com/office/drawing/2014/main" id="{49330716-A01B-4AE2-9025-CEA17362E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458" y="3206568"/>
            <a:ext cx="1055084" cy="967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106DD08-7484-4A4D-B768-638B16EFE18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373948" y="1141892"/>
            <a:ext cx="794886" cy="899639"/>
          </a:xfrm>
          <a:prstGeom prst="rect">
            <a:avLst/>
          </a:prstGeom>
        </p:spPr>
      </p:pic>
      <p:pic>
        <p:nvPicPr>
          <p:cNvPr id="31" name="Picture 30" descr="Image result for vancouver whitecaps">
            <a:extLst>
              <a:ext uri="{FF2B5EF4-FFF2-40B4-BE49-F238E27FC236}">
                <a16:creationId xmlns:a16="http://schemas.microsoft.com/office/drawing/2014/main" id="{8BA4481C-8E3B-4618-B801-0D10A2398B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6174" y="3213249"/>
            <a:ext cx="946080" cy="1230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5790002-5E36-4370-9A3B-B394C3F2622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892671" y="1326111"/>
            <a:ext cx="1142107" cy="634897"/>
          </a:xfrm>
          <a:prstGeom prst="rect">
            <a:avLst/>
          </a:prstGeom>
        </p:spPr>
      </p:pic>
      <p:pic>
        <p:nvPicPr>
          <p:cNvPr id="34" name="Picture 4" descr="Toronto Blue Jays Logo PNG Transparent &amp; SVG Vector - Freebie Supply">
            <a:extLst>
              <a:ext uri="{FF2B5EF4-FFF2-40B4-BE49-F238E27FC236}">
                <a16:creationId xmlns:a16="http://schemas.microsoft.com/office/drawing/2014/main" id="{A0463291-20D8-4C1E-AF17-4FAD26F62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6814" y="3224377"/>
            <a:ext cx="1013819" cy="929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8">
            <a:extLst>
              <a:ext uri="{FF2B5EF4-FFF2-40B4-BE49-F238E27FC236}">
                <a16:creationId xmlns:a16="http://schemas.microsoft.com/office/drawing/2014/main" id="{13C05C6F-9AB9-4015-BAD3-D228C65557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923" y="1159653"/>
            <a:ext cx="1284565" cy="834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BE86F11C-C423-4992-8FFB-A1285CAEAABE}"/>
              </a:ext>
            </a:extLst>
          </p:cNvPr>
          <p:cNvSpPr txBox="1"/>
          <p:nvPr/>
        </p:nvSpPr>
        <p:spPr>
          <a:xfrm flipH="1">
            <a:off x="10113756" y="2022928"/>
            <a:ext cx="20015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entury Gothic" panose="020B0502020202020204" pitchFamily="34" charset="0"/>
              </a:rPr>
              <a:t>Premier</a:t>
            </a:r>
          </a:p>
          <a:p>
            <a:pPr algn="ctr"/>
            <a:r>
              <a:rPr lang="en-US" sz="1600" dirty="0">
                <a:latin typeface="Century Gothic" panose="020B0502020202020204" pitchFamily="34" charset="0"/>
              </a:rPr>
              <a:t>Hockey </a:t>
            </a:r>
          </a:p>
          <a:p>
            <a:pPr algn="ctr"/>
            <a:r>
              <a:rPr lang="en-US" sz="1600" dirty="0">
                <a:latin typeface="Century Gothic" panose="020B0502020202020204" pitchFamily="34" charset="0"/>
              </a:rPr>
              <a:t>Federation</a:t>
            </a:r>
          </a:p>
        </p:txBody>
      </p:sp>
      <p:pic>
        <p:nvPicPr>
          <p:cNvPr id="37" name="Picture 16" descr="Image result for toronto six">
            <a:extLst>
              <a:ext uri="{FF2B5EF4-FFF2-40B4-BE49-F238E27FC236}">
                <a16:creationId xmlns:a16="http://schemas.microsoft.com/office/drawing/2014/main" id="{579F84F4-CEF0-4D17-B36C-6BF956A40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6363" y="3273137"/>
            <a:ext cx="996762" cy="1018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2" descr="Image result for Ottawa Redblacks">
            <a:extLst>
              <a:ext uri="{FF2B5EF4-FFF2-40B4-BE49-F238E27FC236}">
                <a16:creationId xmlns:a16="http://schemas.microsoft.com/office/drawing/2014/main" id="{1A450822-0EE6-4936-B2F8-DE3AA9AB6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217" y="4552650"/>
            <a:ext cx="954157" cy="954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D605B48F-68D8-40B8-AAE5-127F18E51BF6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373948" y="4659460"/>
            <a:ext cx="970447" cy="917272"/>
          </a:xfrm>
          <a:prstGeom prst="rect">
            <a:avLst/>
          </a:prstGeom>
        </p:spPr>
      </p:pic>
      <p:pic>
        <p:nvPicPr>
          <p:cNvPr id="42" name="Picture 41" descr="A picture containing text&#10;&#10;Description automatically generated">
            <a:extLst>
              <a:ext uri="{FF2B5EF4-FFF2-40B4-BE49-F238E27FC236}">
                <a16:creationId xmlns:a16="http://schemas.microsoft.com/office/drawing/2014/main" id="{0A134154-390F-4B16-98E5-08BE374A834F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25479" y="6339824"/>
            <a:ext cx="1941860" cy="460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3374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BC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stle hanging on a wall">
            <a:extLst>
              <a:ext uri="{FF2B5EF4-FFF2-40B4-BE49-F238E27FC236}">
                <a16:creationId xmlns:a16="http://schemas.microsoft.com/office/drawing/2014/main" id="{12DFE5D1-7496-4BE7-89A4-CC0241EE34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2609" y="1454349"/>
            <a:ext cx="3786739" cy="2523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CFE53AF-D5F6-47F5-A28A-5EF3CB30E907}"/>
              </a:ext>
            </a:extLst>
          </p:cNvPr>
          <p:cNvSpPr txBox="1">
            <a:spLocks/>
          </p:cNvSpPr>
          <p:nvPr/>
        </p:nvSpPr>
        <p:spPr>
          <a:xfrm>
            <a:off x="122652" y="0"/>
            <a:ext cx="12010085" cy="1377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 cap="all" spc="1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4000" b="1" dirty="0">
                <a:solidFill>
                  <a:schemeClr val="tx1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Factors to Creating A Successful Professional </a:t>
            </a:r>
            <a:r>
              <a:rPr lang="en-US" sz="4000" b="1">
                <a:solidFill>
                  <a:schemeClr val="tx1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Sports Team:</a:t>
            </a:r>
            <a:endParaRPr lang="en-US" sz="4000" b="1" dirty="0">
              <a:solidFill>
                <a:schemeClr val="tx1"/>
              </a:solidFill>
              <a:latin typeface="Century Gothic" panose="020B0502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0B8D371-142E-421B-B270-1EFEC910E039}"/>
              </a:ext>
            </a:extLst>
          </p:cNvPr>
          <p:cNvSpPr/>
          <p:nvPr/>
        </p:nvSpPr>
        <p:spPr>
          <a:xfrm>
            <a:off x="1146175" y="2613392"/>
            <a:ext cx="9899650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10000" b="0" cap="none" spc="0" dirty="0">
              <a:ln w="0"/>
              <a:latin typeface="Franklin Gothic Medium" panose="020B0603020102020204" pitchFamily="34" charset="0"/>
              <a:cs typeface="Segoe UI" panose="020B0502040204020203" pitchFamily="34" charset="0"/>
            </a:endParaRPr>
          </a:p>
        </p:txBody>
      </p:sp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D9FAC9F-7FB8-4F61-A789-4491865AA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020BC9-15D1-4AD2-9728-C8DD2C1ECACA}"/>
              </a:ext>
            </a:extLst>
          </p:cNvPr>
          <p:cNvSpPr txBox="1"/>
          <p:nvPr/>
        </p:nvSpPr>
        <p:spPr>
          <a:xfrm>
            <a:off x="122652" y="1424455"/>
            <a:ext cx="11476382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u="sng" cap="none" spc="0" dirty="0">
                <a:ln w="0"/>
                <a:latin typeface="Century Gothic" panose="020B0502020202020204" pitchFamily="34" charset="0"/>
                <a:cs typeface="Segoe UI" panose="020B0502040204020203" pitchFamily="34" charset="0"/>
              </a:rPr>
              <a:t>1. Economics</a:t>
            </a:r>
            <a:r>
              <a:rPr lang="en-US" sz="2800" b="0" cap="none" spc="0" dirty="0">
                <a:ln w="0"/>
                <a:latin typeface="Century Gothic" panose="020B0502020202020204" pitchFamily="34" charset="0"/>
                <a:cs typeface="Segoe UI" panose="020B0502040204020203" pitchFamily="34" charset="0"/>
              </a:rPr>
              <a:t> – costs involved in a sports </a:t>
            </a:r>
          </a:p>
          <a:p>
            <a:r>
              <a:rPr lang="en-US" sz="2800" b="0" cap="none" spc="0" dirty="0">
                <a:ln w="0"/>
                <a:latin typeface="Century Gothic" panose="020B0502020202020204" pitchFamily="34" charset="0"/>
                <a:cs typeface="Segoe UI" panose="020B0502040204020203" pitchFamily="34" charset="0"/>
              </a:rPr>
              <a:t>building, team salaries, ticket sales</a:t>
            </a:r>
          </a:p>
          <a:p>
            <a:endParaRPr lang="en-US" sz="2800" b="0" cap="none" spc="0" dirty="0">
              <a:ln w="0"/>
              <a:latin typeface="Century Gothic" panose="020B0502020202020204" pitchFamily="34" charset="0"/>
              <a:cs typeface="Segoe UI" panose="020B0502040204020203" pitchFamily="34" charset="0"/>
            </a:endParaRPr>
          </a:p>
          <a:p>
            <a:r>
              <a:rPr lang="en-US" sz="2800" u="sng" dirty="0">
                <a:ln w="0"/>
                <a:latin typeface="Century Gothic" panose="020B0502020202020204" pitchFamily="34" charset="0"/>
                <a:cs typeface="Segoe UI" panose="020B0502040204020203" pitchFamily="34" charset="0"/>
              </a:rPr>
              <a:t>2. Popularity</a:t>
            </a:r>
            <a:r>
              <a:rPr lang="en-US" sz="2800" dirty="0">
                <a:ln w="0"/>
                <a:latin typeface="Century Gothic" panose="020B0502020202020204" pitchFamily="34" charset="0"/>
                <a:cs typeface="Segoe UI" panose="020B0502040204020203" pitchFamily="34" charset="0"/>
              </a:rPr>
              <a:t> – Fans, loyalty to the team </a:t>
            </a:r>
          </a:p>
          <a:p>
            <a:r>
              <a:rPr lang="en-US" sz="2800" dirty="0">
                <a:ln w="0"/>
                <a:latin typeface="Century Gothic" panose="020B0502020202020204" pitchFamily="34" charset="0"/>
                <a:cs typeface="Segoe UI" panose="020B0502040204020203" pitchFamily="34" charset="0"/>
              </a:rPr>
              <a:t>in ups and downs</a:t>
            </a:r>
          </a:p>
          <a:p>
            <a:endParaRPr lang="en-US" sz="2800" dirty="0">
              <a:ln w="0"/>
              <a:latin typeface="Century Gothic" panose="020B0502020202020204" pitchFamily="34" charset="0"/>
              <a:cs typeface="Segoe UI" panose="020B0502040204020203" pitchFamily="34" charset="0"/>
            </a:endParaRPr>
          </a:p>
          <a:p>
            <a:r>
              <a:rPr lang="en-US" sz="2800" u="sng" dirty="0">
                <a:ln w="0"/>
                <a:latin typeface="Century Gothic" panose="020B0502020202020204" pitchFamily="34" charset="0"/>
                <a:cs typeface="Segoe UI" panose="020B0502040204020203" pitchFamily="34" charset="0"/>
              </a:rPr>
              <a:t>3. Media</a:t>
            </a:r>
            <a:r>
              <a:rPr lang="en-US" sz="2800" dirty="0">
                <a:ln w="0"/>
                <a:latin typeface="Century Gothic" panose="020B0502020202020204" pitchFamily="34" charset="0"/>
                <a:cs typeface="Segoe UI" panose="020B0502040204020203" pitchFamily="34" charset="0"/>
              </a:rPr>
              <a:t> – access to television broadcasts, radio, and social media to promote the team</a:t>
            </a:r>
          </a:p>
          <a:p>
            <a:endParaRPr lang="en-US" sz="2800" dirty="0">
              <a:ln w="0"/>
              <a:latin typeface="Century Gothic" panose="020B0502020202020204" pitchFamily="34" charset="0"/>
              <a:cs typeface="Segoe UI" panose="020B0502040204020203" pitchFamily="34" charset="0"/>
            </a:endParaRPr>
          </a:p>
          <a:p>
            <a:r>
              <a:rPr lang="en-US" sz="2800" u="sng" dirty="0">
                <a:ln w="0"/>
                <a:latin typeface="Century Gothic" panose="020B0502020202020204" pitchFamily="34" charset="0"/>
                <a:cs typeface="Segoe UI" panose="020B0502040204020203" pitchFamily="34" charset="0"/>
              </a:rPr>
              <a:t>4. Population</a:t>
            </a:r>
            <a:r>
              <a:rPr lang="en-US" sz="2800" dirty="0">
                <a:ln w="0"/>
                <a:latin typeface="Century Gothic" panose="020B0502020202020204" pitchFamily="34" charset="0"/>
                <a:cs typeface="Segoe UI" panose="020B0502040204020203" pitchFamily="34" charset="0"/>
              </a:rPr>
              <a:t> – larger cities have more people who can attend games, buy merchandise, and spread the word</a:t>
            </a:r>
            <a:endParaRPr lang="en-US" sz="2800" b="0" cap="none" spc="0" dirty="0">
              <a:ln w="0"/>
              <a:latin typeface="Century Gothic" panose="020B0502020202020204" pitchFamily="34" charset="0"/>
              <a:cs typeface="Segoe UI" panose="020B0502040204020203" pitchFamily="34" charset="0"/>
            </a:endParaRPr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B7E1E2DA-24F7-4A76-8694-CA6EF3B41C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479" y="6339824"/>
            <a:ext cx="1941860" cy="4601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60F38F-26F8-4EBF-AE28-1532C25922F5}"/>
              </a:ext>
            </a:extLst>
          </p:cNvPr>
          <p:cNvSpPr txBox="1"/>
          <p:nvPr/>
        </p:nvSpPr>
        <p:spPr>
          <a:xfrm>
            <a:off x="2690191" y="6569902"/>
            <a:ext cx="104029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*Factors in the Formation and Development of Professional Sports Leagues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Visions in Leisure and Business, Volume 14, Number 1, Article 4, Jack O. Gaylord Jr. 1995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8678459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9A6E2-F8C1-4DDA-BF01-E3C1FC2785EB}"/>
              </a:ext>
            </a:extLst>
          </p:cNvPr>
          <p:cNvSpPr txBox="1">
            <a:spLocks/>
          </p:cNvSpPr>
          <p:nvPr/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7200" kern="1200" cap="all" baseline="0" dirty="0">
                <a:latin typeface="+mj-lt"/>
                <a:ea typeface="+mj-ea"/>
                <a:cs typeface="+mj-cs"/>
              </a:rPr>
              <a:t>IMAGINE…</a:t>
            </a:r>
          </a:p>
        </p:txBody>
      </p:sp>
      <p:pic>
        <p:nvPicPr>
          <p:cNvPr id="3074" name="Picture 2" descr="Pin on Printable Patterns at PatternUniverse.com">
            <a:extLst>
              <a:ext uri="{FF2B5EF4-FFF2-40B4-BE49-F238E27FC236}">
                <a16:creationId xmlns:a16="http://schemas.microsoft.com/office/drawing/2014/main" id="{31E03A52-FB45-41E6-AE5C-A2ACAE1B5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3356" y="2277687"/>
            <a:ext cx="5262973" cy="4066842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33145B8-E600-4D17-901C-FA86FB4AE651}"/>
              </a:ext>
            </a:extLst>
          </p:cNvPr>
          <p:cNvSpPr/>
          <p:nvPr/>
        </p:nvSpPr>
        <p:spPr>
          <a:xfrm>
            <a:off x="6230391" y="2011680"/>
            <a:ext cx="47548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algn="ctr" defTabSz="914400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</a:pPr>
            <a:r>
              <a:rPr lang="en-US" sz="6600" b="0" cap="none" spc="0" dirty="0">
                <a:ln w="0"/>
              </a:rPr>
              <a:t>A Professional Sports Team </a:t>
            </a:r>
            <a:r>
              <a:rPr lang="en-US" sz="6600" b="0" u="sng" cap="none" spc="0" dirty="0">
                <a:ln w="0"/>
              </a:rPr>
              <a:t>HERE</a:t>
            </a:r>
            <a:r>
              <a:rPr lang="en-US" sz="6600" b="0" cap="none" spc="0" dirty="0">
                <a:ln w="0"/>
              </a:rPr>
              <a:t> in New Brunswick</a:t>
            </a:r>
          </a:p>
        </p:txBody>
      </p:sp>
      <p:sp>
        <p:nvSpPr>
          <p:cNvPr id="4" name="Title 3" hidden="1">
            <a:extLst>
              <a:ext uri="{FF2B5EF4-FFF2-40B4-BE49-F238E27FC236}">
                <a16:creationId xmlns:a16="http://schemas.microsoft.com/office/drawing/2014/main" id="{1981E862-C9BB-461B-A316-55B47F704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4</a:t>
            </a:r>
          </a:p>
        </p:txBody>
      </p:sp>
      <p:pic>
        <p:nvPicPr>
          <p:cNvPr id="6" name="Graphic 5" descr="Sport balls with solid fill">
            <a:extLst>
              <a:ext uri="{FF2B5EF4-FFF2-40B4-BE49-F238E27FC236}">
                <a16:creationId xmlns:a16="http://schemas.microsoft.com/office/drawing/2014/main" id="{F28CF6E4-F2F4-419E-92CB-0130E576E6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90039" y="9719"/>
            <a:ext cx="2001961" cy="2001961"/>
          </a:xfrm>
          <a:prstGeom prst="rect">
            <a:avLst/>
          </a:prstGeom>
        </p:spPr>
      </p:pic>
      <p:pic>
        <p:nvPicPr>
          <p:cNvPr id="8" name="Graphic 7" descr="Stadium outline">
            <a:extLst>
              <a:ext uri="{FF2B5EF4-FFF2-40B4-BE49-F238E27FC236}">
                <a16:creationId xmlns:a16="http://schemas.microsoft.com/office/drawing/2014/main" id="{D4B53722-5803-4835-A494-4B56F8E49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054330" y="5750999"/>
            <a:ext cx="1107001" cy="1107001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8EA58674-F8E1-4088-BBB2-7AC6B45C17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5479" y="6379580"/>
            <a:ext cx="1941860" cy="460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3514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9A6E2-F8C1-4DDA-BF01-E3C1FC2785EB}"/>
              </a:ext>
            </a:extLst>
          </p:cNvPr>
          <p:cNvSpPr txBox="1">
            <a:spLocks/>
          </p:cNvSpPr>
          <p:nvPr/>
        </p:nvSpPr>
        <p:spPr>
          <a:xfrm>
            <a:off x="2781936" y="318479"/>
            <a:ext cx="9074332" cy="147676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b="1" cap="none" dirty="0">
                <a:solidFill>
                  <a:schemeClr val="tx1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Our NEW Hometown Team </a:t>
            </a:r>
          </a:p>
          <a:p>
            <a:pPr algn="ctr">
              <a:lnSpc>
                <a:spcPct val="120000"/>
              </a:lnSpc>
            </a:pPr>
            <a:r>
              <a:rPr lang="en-US" b="1" cap="none" dirty="0">
                <a:solidFill>
                  <a:schemeClr val="tx1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Pitch Challenge</a:t>
            </a:r>
          </a:p>
        </p:txBody>
      </p:sp>
      <p:sp>
        <p:nvSpPr>
          <p:cNvPr id="4" name="Title 3" hidden="1">
            <a:extLst>
              <a:ext uri="{FF2B5EF4-FFF2-40B4-BE49-F238E27FC236}">
                <a16:creationId xmlns:a16="http://schemas.microsoft.com/office/drawing/2014/main" id="{487E8867-E04F-45A1-BA34-0BE70ECA5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6</a:t>
            </a:r>
          </a:p>
        </p:txBody>
      </p:sp>
      <p:pic>
        <p:nvPicPr>
          <p:cNvPr id="8" name="Picture 7" descr="Close-up of painted playground surface">
            <a:extLst>
              <a:ext uri="{FF2B5EF4-FFF2-40B4-BE49-F238E27FC236}">
                <a16:creationId xmlns:a16="http://schemas.microsoft.com/office/drawing/2014/main" id="{52BA8462-FA07-48FE-904E-8F6660DEF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873" y="119269"/>
            <a:ext cx="3289849" cy="2193233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2F05A84-8368-4945-A906-0031E44898B2}"/>
              </a:ext>
            </a:extLst>
          </p:cNvPr>
          <p:cNvCxnSpPr/>
          <p:nvPr/>
        </p:nvCxnSpPr>
        <p:spPr>
          <a:xfrm>
            <a:off x="3776870" y="1895061"/>
            <a:ext cx="807939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F79F78B-62D4-4B42-B7B3-FDFC52A6A872}"/>
              </a:ext>
            </a:extLst>
          </p:cNvPr>
          <p:cNvSpPr txBox="1"/>
          <p:nvPr/>
        </p:nvSpPr>
        <p:spPr>
          <a:xfrm>
            <a:off x="3931468" y="1994449"/>
            <a:ext cx="792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entury Gothic" panose="020B0502020202020204" pitchFamily="34" charset="0"/>
              </a:rPr>
              <a:t>What is a pitch?  A </a:t>
            </a:r>
            <a:r>
              <a:rPr lang="en-US" sz="2000" i="1" dirty="0">
                <a:latin typeface="Century Gothic" panose="020B0502020202020204" pitchFamily="34" charset="0"/>
              </a:rPr>
              <a:t>persuasive</a:t>
            </a:r>
            <a:r>
              <a:rPr lang="en-US" sz="2000" dirty="0">
                <a:latin typeface="Century Gothic" panose="020B0502020202020204" pitchFamily="34" charset="0"/>
              </a:rPr>
              <a:t> presentation used in business</a:t>
            </a:r>
            <a:r>
              <a:rPr lang="en-US" dirty="0"/>
              <a:t>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1C5ACCD-2DC2-42D7-9128-3C6A416C0B18}"/>
              </a:ext>
            </a:extLst>
          </p:cNvPr>
          <p:cNvSpPr/>
          <p:nvPr/>
        </p:nvSpPr>
        <p:spPr>
          <a:xfrm>
            <a:off x="742098" y="2530300"/>
            <a:ext cx="384313" cy="34455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7ACB24-2EF6-4C62-A62D-3A9B3847BC14}"/>
              </a:ext>
            </a:extLst>
          </p:cNvPr>
          <p:cNvSpPr txBox="1"/>
          <p:nvPr/>
        </p:nvSpPr>
        <p:spPr>
          <a:xfrm>
            <a:off x="1112110" y="2531150"/>
            <a:ext cx="1192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Brief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1B0C491-3704-49FE-9749-18165B49FA4A}"/>
              </a:ext>
            </a:extLst>
          </p:cNvPr>
          <p:cNvSpPr/>
          <p:nvPr/>
        </p:nvSpPr>
        <p:spPr>
          <a:xfrm>
            <a:off x="1859770" y="2517911"/>
            <a:ext cx="384313" cy="34455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83B9E5-41E6-42A2-BBC4-BC9B4DCD093E}"/>
              </a:ext>
            </a:extLst>
          </p:cNvPr>
          <p:cNvSpPr txBox="1"/>
          <p:nvPr/>
        </p:nvSpPr>
        <p:spPr>
          <a:xfrm>
            <a:off x="2284350" y="2511712"/>
            <a:ext cx="1608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Clear Message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F25E41D-ED92-46FE-B0AE-40D7430BC82D}"/>
              </a:ext>
            </a:extLst>
          </p:cNvPr>
          <p:cNvSpPr/>
          <p:nvPr/>
        </p:nvSpPr>
        <p:spPr>
          <a:xfrm>
            <a:off x="3917560" y="2517911"/>
            <a:ext cx="384313" cy="34455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334A30E-1291-47F0-B0C6-CB7BF83266AF}"/>
              </a:ext>
            </a:extLst>
          </p:cNvPr>
          <p:cNvSpPr txBox="1"/>
          <p:nvPr/>
        </p:nvSpPr>
        <p:spPr>
          <a:xfrm>
            <a:off x="4310608" y="2531150"/>
            <a:ext cx="1387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Eye Contact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C7E6556-A5FD-437A-8229-50D8596DF3EF}"/>
              </a:ext>
            </a:extLst>
          </p:cNvPr>
          <p:cNvSpPr/>
          <p:nvPr/>
        </p:nvSpPr>
        <p:spPr>
          <a:xfrm>
            <a:off x="5815538" y="2537351"/>
            <a:ext cx="384313" cy="34455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6D5E31B-1BEA-4CB4-83D7-A1F14404F018}"/>
              </a:ext>
            </a:extLst>
          </p:cNvPr>
          <p:cNvSpPr txBox="1"/>
          <p:nvPr/>
        </p:nvSpPr>
        <p:spPr>
          <a:xfrm>
            <a:off x="6188934" y="2524963"/>
            <a:ext cx="1387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Confident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EAA1D3-73CE-4398-8D31-54E2453DC942}"/>
              </a:ext>
            </a:extLst>
          </p:cNvPr>
          <p:cNvSpPr/>
          <p:nvPr/>
        </p:nvSpPr>
        <p:spPr>
          <a:xfrm>
            <a:off x="7379030" y="2522367"/>
            <a:ext cx="384313" cy="34455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390C237-F0F3-4C06-8354-553294F8B07F}"/>
              </a:ext>
            </a:extLst>
          </p:cNvPr>
          <p:cNvSpPr txBox="1"/>
          <p:nvPr/>
        </p:nvSpPr>
        <p:spPr>
          <a:xfrm>
            <a:off x="7756815" y="2543537"/>
            <a:ext cx="1387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Creative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9C89909-F1FF-46C4-8ECF-A6FE985A89F5}"/>
              </a:ext>
            </a:extLst>
          </p:cNvPr>
          <p:cNvSpPr/>
          <p:nvPr/>
        </p:nvSpPr>
        <p:spPr>
          <a:xfrm>
            <a:off x="8899915" y="2522367"/>
            <a:ext cx="384313" cy="34455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D0B6F71-CB80-4A29-BB39-1E02EF9A613F}"/>
              </a:ext>
            </a:extLst>
          </p:cNvPr>
          <p:cNvSpPr txBox="1"/>
          <p:nvPr/>
        </p:nvSpPr>
        <p:spPr>
          <a:xfrm>
            <a:off x="9277008" y="2543537"/>
            <a:ext cx="2942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Convinces the Audience </a:t>
            </a:r>
          </a:p>
        </p:txBody>
      </p:sp>
      <p:pic>
        <p:nvPicPr>
          <p:cNvPr id="24" name="The Drip Drop - Shark Tank">
            <a:hlinkClick r:id="" action="ppaction://media"/>
            <a:extLst>
              <a:ext uri="{FF2B5EF4-FFF2-40B4-BE49-F238E27FC236}">
                <a16:creationId xmlns:a16="http://schemas.microsoft.com/office/drawing/2014/main" id="{A56F71CB-A753-4CC1-BA69-5AEFFC849AB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73722" y="3268281"/>
            <a:ext cx="5815538" cy="3271240"/>
          </a:xfrm>
          <a:prstGeom prst="rect">
            <a:avLst/>
          </a:prstGeom>
        </p:spPr>
      </p:pic>
      <p:pic>
        <p:nvPicPr>
          <p:cNvPr id="25" name="Picture 24" descr="A picture containing text&#10;&#10;Description automatically generated">
            <a:extLst>
              <a:ext uri="{FF2B5EF4-FFF2-40B4-BE49-F238E27FC236}">
                <a16:creationId xmlns:a16="http://schemas.microsoft.com/office/drawing/2014/main" id="{B7676FA8-9C44-4719-A456-0898FDD6C7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479" y="6339824"/>
            <a:ext cx="1941860" cy="460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428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772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9A6E2-F8C1-4DDA-BF01-E3C1FC2785EB}"/>
              </a:ext>
            </a:extLst>
          </p:cNvPr>
          <p:cNvSpPr txBox="1">
            <a:spLocks/>
          </p:cNvSpPr>
          <p:nvPr/>
        </p:nvSpPr>
        <p:spPr>
          <a:xfrm>
            <a:off x="-955178" y="105219"/>
            <a:ext cx="9074332" cy="147676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b="1" cap="none" dirty="0">
                <a:solidFill>
                  <a:schemeClr val="tx1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Our NEW Hometown Team </a:t>
            </a:r>
          </a:p>
          <a:p>
            <a:pPr algn="ctr">
              <a:lnSpc>
                <a:spcPct val="120000"/>
              </a:lnSpc>
            </a:pPr>
            <a:r>
              <a:rPr lang="en-US" b="1" cap="none" dirty="0">
                <a:solidFill>
                  <a:schemeClr val="tx1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Pitch Challenge</a:t>
            </a:r>
          </a:p>
        </p:txBody>
      </p:sp>
      <p:sp>
        <p:nvSpPr>
          <p:cNvPr id="4" name="Title 3" hidden="1">
            <a:extLst>
              <a:ext uri="{FF2B5EF4-FFF2-40B4-BE49-F238E27FC236}">
                <a16:creationId xmlns:a16="http://schemas.microsoft.com/office/drawing/2014/main" id="{487E8867-E04F-45A1-BA34-0BE70ECA5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6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2F05A84-8368-4945-A906-0031E44898B2}"/>
              </a:ext>
            </a:extLst>
          </p:cNvPr>
          <p:cNvCxnSpPr/>
          <p:nvPr/>
        </p:nvCxnSpPr>
        <p:spPr>
          <a:xfrm>
            <a:off x="39756" y="1789044"/>
            <a:ext cx="807939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4" descr="A trophy cup">
            <a:extLst>
              <a:ext uri="{FF2B5EF4-FFF2-40B4-BE49-F238E27FC236}">
                <a16:creationId xmlns:a16="http://schemas.microsoft.com/office/drawing/2014/main" id="{60F2AB3D-4861-46E3-9909-286A0303F1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27775" y="-434009"/>
            <a:ext cx="3664225" cy="3664225"/>
          </a:xfrm>
          <a:prstGeom prst="rect">
            <a:avLst/>
          </a:prstGeom>
        </p:spPr>
      </p:pic>
      <p:pic>
        <p:nvPicPr>
          <p:cNvPr id="25" name="Picture 24" descr="A picture containing text&#10;&#10;Description automatically generated">
            <a:extLst>
              <a:ext uri="{FF2B5EF4-FFF2-40B4-BE49-F238E27FC236}">
                <a16:creationId xmlns:a16="http://schemas.microsoft.com/office/drawing/2014/main" id="{53A31E41-6859-4905-9D75-5376108E71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479" y="6339824"/>
            <a:ext cx="1941860" cy="4601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988393-BB84-4578-ACA8-6BB922AC6B8A}"/>
              </a:ext>
            </a:extLst>
          </p:cNvPr>
          <p:cNvSpPr txBox="1"/>
          <p:nvPr/>
        </p:nvSpPr>
        <p:spPr>
          <a:xfrm>
            <a:off x="397565" y="2054087"/>
            <a:ext cx="1068125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200" dirty="0">
                <a:latin typeface="Century Gothic" panose="020B0502020202020204" pitchFamily="34" charset="0"/>
              </a:rPr>
              <a:t>Design a name and logo for your team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200" dirty="0">
                <a:latin typeface="Century Gothic" panose="020B0502020202020204" pitchFamily="34" charset="0"/>
              </a:rPr>
              <a:t>Design and sketch the sports facility in your hometown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200" dirty="0">
                <a:latin typeface="Century Gothic" panose="020B0502020202020204" pitchFamily="34" charset="0"/>
              </a:rPr>
              <a:t>Decide how you will promote your team (media)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200" dirty="0">
                <a:latin typeface="Century Gothic" panose="020B0502020202020204" pitchFamily="34" charset="0"/>
              </a:rPr>
              <a:t>Decide on the 3 TOP reasons why your team should become a reality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200" dirty="0">
                <a:latin typeface="Century Gothic" panose="020B0502020202020204" pitchFamily="34" charset="0"/>
              </a:rPr>
              <a:t>Practice your pitch – be creative and confident</a:t>
            </a:r>
          </a:p>
        </p:txBody>
      </p:sp>
    </p:spTree>
    <p:extLst>
      <p:ext uri="{BB962C8B-B14F-4D97-AF65-F5344CB8AC3E}">
        <p14:creationId xmlns:p14="http://schemas.microsoft.com/office/powerpoint/2010/main" val="32050288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BC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CE0F0-60AC-4B82-BE5E-8538C5B73CEF}"/>
              </a:ext>
            </a:extLst>
          </p:cNvPr>
          <p:cNvSpPr txBox="1">
            <a:spLocks/>
          </p:cNvSpPr>
          <p:nvPr/>
        </p:nvSpPr>
        <p:spPr>
          <a:xfrm>
            <a:off x="1078346" y="182637"/>
            <a:ext cx="9399406" cy="8996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 cap="all" spc="1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1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NB Career Connections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7415320-365E-43B1-BC03-390FC5A8D917}"/>
              </a:ext>
            </a:extLst>
          </p:cNvPr>
          <p:cNvSpPr/>
          <p:nvPr/>
        </p:nvSpPr>
        <p:spPr>
          <a:xfrm>
            <a:off x="0" y="840536"/>
            <a:ext cx="116078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latin typeface="Century Gothic" panose="020B0502020202020204" pitchFamily="34" charset="0"/>
                <a:cs typeface="Segoe UI" panose="020B0502040204020203" pitchFamily="34" charset="0"/>
              </a:rPr>
              <a:t>Careers That Also Use “Pitch” Presentation Skills</a:t>
            </a:r>
            <a:endParaRPr lang="en-US" sz="2800" b="0" cap="none" spc="0" dirty="0">
              <a:ln w="0"/>
              <a:latin typeface="Century Gothic" panose="020B0502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4" name="Title 3" hidden="1">
            <a:extLst>
              <a:ext uri="{FF2B5EF4-FFF2-40B4-BE49-F238E27FC236}">
                <a16:creationId xmlns:a16="http://schemas.microsoft.com/office/drawing/2014/main" id="{F79FAF45-13A0-4F4F-AB85-62EA000EC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7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91B608CE-FF09-48E2-968B-576F352E5B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236" y="5967477"/>
            <a:ext cx="2987282" cy="707886"/>
          </a:xfrm>
          <a:prstGeom prst="rect">
            <a:avLst/>
          </a:prstGeom>
        </p:spPr>
      </p:pic>
      <p:pic>
        <p:nvPicPr>
          <p:cNvPr id="4098" name="Picture 2" descr="Vector Map of New Brunswick - Blue | Free Vector Maps">
            <a:extLst>
              <a:ext uri="{FF2B5EF4-FFF2-40B4-BE49-F238E27FC236}">
                <a16:creationId xmlns:a16="http://schemas.microsoft.com/office/drawing/2014/main" id="{F02BB321-9820-4E05-BAAB-FABD13910E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84" t="19453" r="22779" b="20460"/>
          <a:stretch/>
        </p:blipFill>
        <p:spPr bwMode="auto">
          <a:xfrm>
            <a:off x="10477752" y="146382"/>
            <a:ext cx="1232450" cy="1031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FBD89DD-F83C-4F9F-9409-34CBCB1103A3}"/>
              </a:ext>
            </a:extLst>
          </p:cNvPr>
          <p:cNvSpPr txBox="1"/>
          <p:nvPr/>
        </p:nvSpPr>
        <p:spPr>
          <a:xfrm>
            <a:off x="8163338" y="4294568"/>
            <a:ext cx="3114261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i="0" dirty="0">
                <a:effectLst/>
                <a:latin typeface="Century Gothic" panose="020B0502020202020204" pitchFamily="34" charset="0"/>
              </a:rPr>
              <a:t>International Sales Representative</a:t>
            </a:r>
          </a:p>
          <a:p>
            <a:pPr algn="ctr"/>
            <a:r>
              <a:rPr lang="en-US" sz="1400" dirty="0">
                <a:latin typeface="Century Gothic" panose="020B0502020202020204" pitchFamily="34" charset="0"/>
              </a:rPr>
              <a:t>Find new customers and companies for your products and services across the world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488F38-488C-4A03-B956-A46354E1F5F7}"/>
              </a:ext>
            </a:extLst>
          </p:cNvPr>
          <p:cNvSpPr txBox="1"/>
          <p:nvPr/>
        </p:nvSpPr>
        <p:spPr>
          <a:xfrm>
            <a:off x="4570167" y="4294568"/>
            <a:ext cx="2796208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i="0" dirty="0">
                <a:effectLst/>
                <a:latin typeface="Century Gothic" panose="020B0502020202020204" pitchFamily="34" charset="0"/>
              </a:rPr>
              <a:t>Advertising Representative</a:t>
            </a:r>
          </a:p>
          <a:p>
            <a:pPr algn="ctr"/>
            <a:r>
              <a:rPr lang="en-US" sz="1400" dirty="0">
                <a:latin typeface="Century Gothic" panose="020B0502020202020204" pitchFamily="34" charset="0"/>
              </a:rPr>
              <a:t>Sell advertising space (media, billboards, events) to businesses, companies, or sports teams</a:t>
            </a:r>
            <a:endParaRPr lang="en-US" sz="1400" b="0" i="0" dirty="0">
              <a:effectLst/>
              <a:latin typeface="Century Gothic" panose="020B0502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52DF99-3FC1-4B51-A50D-1070BA6FCC4D}"/>
              </a:ext>
            </a:extLst>
          </p:cNvPr>
          <p:cNvSpPr txBox="1"/>
          <p:nvPr/>
        </p:nvSpPr>
        <p:spPr>
          <a:xfrm>
            <a:off x="1270709" y="4294568"/>
            <a:ext cx="2267622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i="0" dirty="0">
                <a:effectLst/>
                <a:latin typeface="Century Gothic" panose="020B0502020202020204" pitchFamily="34" charset="0"/>
              </a:rPr>
              <a:t>Entrepreneur</a:t>
            </a:r>
          </a:p>
          <a:p>
            <a:pPr algn="ctr"/>
            <a:r>
              <a:rPr lang="en-US" sz="1400" b="0" i="0" dirty="0">
                <a:effectLst/>
                <a:latin typeface="Century Gothic" panose="020B0502020202020204" pitchFamily="34" charset="0"/>
              </a:rPr>
              <a:t>Starts their own  business or company</a:t>
            </a:r>
          </a:p>
        </p:txBody>
      </p:sp>
      <p:pic>
        <p:nvPicPr>
          <p:cNvPr id="13" name="Picture 12" descr="Woman holding open sign">
            <a:extLst>
              <a:ext uri="{FF2B5EF4-FFF2-40B4-BE49-F238E27FC236}">
                <a16:creationId xmlns:a16="http://schemas.microsoft.com/office/drawing/2014/main" id="{B8B77340-B848-4294-AC20-EFB2D22455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77" y="1787884"/>
            <a:ext cx="3511825" cy="2341217"/>
          </a:xfrm>
          <a:prstGeom prst="rect">
            <a:avLst/>
          </a:prstGeom>
        </p:spPr>
      </p:pic>
      <p:pic>
        <p:nvPicPr>
          <p:cNvPr id="15" name="Picture 14" descr="Businesswoman giving presentation to coworkers">
            <a:extLst>
              <a:ext uri="{FF2B5EF4-FFF2-40B4-BE49-F238E27FC236}">
                <a16:creationId xmlns:a16="http://schemas.microsoft.com/office/drawing/2014/main" id="{EE0A080F-BE0B-45E8-B2A7-574332FC7F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46698" y="1776430"/>
            <a:ext cx="3448953" cy="2332422"/>
          </a:xfrm>
          <a:prstGeom prst="rect">
            <a:avLst/>
          </a:prstGeom>
        </p:spPr>
      </p:pic>
      <p:pic>
        <p:nvPicPr>
          <p:cNvPr id="17" name="Picture 16" descr="Businessman using digital tablet in meeting">
            <a:extLst>
              <a:ext uri="{FF2B5EF4-FFF2-40B4-BE49-F238E27FC236}">
                <a16:creationId xmlns:a16="http://schemas.microsoft.com/office/drawing/2014/main" id="{1C9A74A4-0922-4348-B9A8-568EC980B4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39658" y="1787884"/>
            <a:ext cx="3512683" cy="2341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60338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anded">
  <a:themeElements>
    <a:clrScheme name="Banded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Bande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nd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11977135_Playground rules presentation_RVA_v3.potx" id="{07413DCF-3AC5-4C70-87BD-941AEA8469DA}" vid="{4E9FF052-B545-4DF9-BE6D-6A74F8F6AEE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A9B77A0-8658-45E5-8D19-245595005394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19E42AFF-377A-47D3-84EF-20B0692369E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8AC8BD7-946A-4C17-A395-21CB0265D78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 review of playground rules</Template>
  <TotalTime>448</TotalTime>
  <Words>341</Words>
  <Application>Microsoft Office PowerPoint</Application>
  <PresentationFormat>Widescreen</PresentationFormat>
  <Paragraphs>70</Paragraphs>
  <Slides>8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Calibri</vt:lpstr>
      <vt:lpstr>Century Gothic</vt:lpstr>
      <vt:lpstr>Corbel</vt:lpstr>
      <vt:lpstr>Franklin Gothic Medium</vt:lpstr>
      <vt:lpstr>Segoe UI</vt:lpstr>
      <vt:lpstr>Wingdings</vt:lpstr>
      <vt:lpstr>Banded</vt:lpstr>
      <vt:lpstr>Slide 1</vt:lpstr>
      <vt:lpstr>Can you match the team with the league?</vt:lpstr>
      <vt:lpstr>Slide 5</vt:lpstr>
      <vt:lpstr>Slide 3</vt:lpstr>
      <vt:lpstr>Slide 4</vt:lpstr>
      <vt:lpstr>Slide 6</vt:lpstr>
      <vt:lpstr>Slide 6</vt:lpstr>
      <vt:lpstr>Slide 7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Tompkins, Amy (EECD/EDPE)</dc:creator>
  <cp:lastModifiedBy>Tompkins, Amy (EECD/EDPE)</cp:lastModifiedBy>
  <cp:revision>27</cp:revision>
  <dcterms:created xsi:type="dcterms:W3CDTF">2023-01-30T18:55:54Z</dcterms:created>
  <dcterms:modified xsi:type="dcterms:W3CDTF">2023-03-21T02:14:47Z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