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60" r:id="rId7"/>
    <p:sldId id="258" r:id="rId8"/>
    <p:sldId id="259" r:id="rId9"/>
    <p:sldId id="262" r:id="rId10"/>
    <p:sldId id="263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69BEE-5C22-49A5-A892-F6E6A4002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FB27-DC4B-4A29-B4F3-C665BDE47E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47B97-F030-426D-A9D1-6B39B13C23ED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06FDF-174B-49EE-AD51-C827118F0F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10B1-614F-48C3-8F2D-C50C182871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751AA-B992-41E5-A909-E1A2443E2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6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808E7F-6862-4377-A59B-F2A5DB78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8.png"/><Relationship Id="rId26" Type="http://schemas.openxmlformats.org/officeDocument/2006/relationships/image" Target="../media/image5.png"/><Relationship Id="rId3" Type="http://schemas.openxmlformats.org/officeDocument/2006/relationships/image" Target="../media/image22.png"/><Relationship Id="rId21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17" Type="http://schemas.openxmlformats.org/officeDocument/2006/relationships/image" Target="../media/image1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16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 dirty="0"/>
              <a:t>Slide 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4FF91AE-2461-414D-B6AC-6D31640BB063}"/>
              </a:ext>
            </a:extLst>
          </p:cNvPr>
          <p:cNvSpPr txBox="1">
            <a:spLocks/>
          </p:cNvSpPr>
          <p:nvPr/>
        </p:nvSpPr>
        <p:spPr>
          <a:xfrm>
            <a:off x="1759286" y="1209299"/>
            <a:ext cx="8673427" cy="132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-368708" y="1854990"/>
            <a:ext cx="129294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Home Field Advantage</a:t>
            </a:r>
          </a:p>
          <a:p>
            <a:pPr algn="ctr"/>
            <a:r>
              <a:rPr lang="en-US" sz="280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 Cross-Curricular Learning Activity for Grades 3-5</a:t>
            </a:r>
            <a:endParaRPr lang="en-US" sz="2800" b="0" cap="none" spc="0" dirty="0">
              <a:ln w="0"/>
              <a:solidFill>
                <a:schemeClr val="bg2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Whistle with solid fill">
            <a:extLst>
              <a:ext uri="{FF2B5EF4-FFF2-40B4-BE49-F238E27FC236}">
                <a16:creationId xmlns:a16="http://schemas.microsoft.com/office/drawing/2014/main" id="{C4D66153-1171-4D4A-84F7-7BC856981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45451">
            <a:off x="4809063" y="-429041"/>
            <a:ext cx="2844800" cy="2844800"/>
          </a:xfrm>
          <a:prstGeom prst="rect">
            <a:avLst/>
          </a:prstGeom>
        </p:spPr>
      </p:pic>
      <p:pic>
        <p:nvPicPr>
          <p:cNvPr id="11" name="Picture 10" descr="Hockey crowd cheering and waving towels">
            <a:extLst>
              <a:ext uri="{FF2B5EF4-FFF2-40B4-BE49-F238E27FC236}">
                <a16:creationId xmlns:a16="http://schemas.microsoft.com/office/drawing/2014/main" id="{CC849EFC-613A-42E6-9D07-87E880D48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827" y="3733795"/>
            <a:ext cx="4140341" cy="312250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2896D0F-5D89-4DCF-AA43-27CA5B719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756" y="2534175"/>
            <a:ext cx="12298018" cy="899639"/>
          </a:xfrm>
        </p:spPr>
        <p:txBody>
          <a:bodyPr>
            <a:noAutofit/>
          </a:bodyPr>
          <a:lstStyle/>
          <a:p>
            <a:r>
              <a:rPr lang="en-US" sz="44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Can you match the team with the league?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D2C69-D504-4D0F-87A1-4100B209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578" y="612548"/>
            <a:ext cx="886554" cy="899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0BDE7-6C3F-4B96-B37E-37DEA1099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533" y="503902"/>
            <a:ext cx="482379" cy="108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CAB1E-8F47-4FA7-AC6F-60B51E36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417" y="623027"/>
            <a:ext cx="794886" cy="89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1EB41-F5A3-4083-9ED3-3C7FAFF5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558" y="755397"/>
            <a:ext cx="1142107" cy="634897"/>
          </a:xfrm>
          <a:prstGeom prst="rect">
            <a:avLst/>
          </a:prstGeom>
        </p:spPr>
      </p:pic>
      <p:pic>
        <p:nvPicPr>
          <p:cNvPr id="1026" name="Picture 2" descr="Toronto Raptors Logo PNG Transparent &amp; SVG Vector - Freebie Supply">
            <a:extLst>
              <a:ext uri="{FF2B5EF4-FFF2-40B4-BE49-F238E27FC236}">
                <a16:creationId xmlns:a16="http://schemas.microsoft.com/office/drawing/2014/main" id="{303D6945-28D1-445B-A11D-14E74C23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7" y="4085261"/>
            <a:ext cx="1055084" cy="9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ronto Blue Jays Logo PNG Transparent &amp; SVG Vector - Freebie Supply">
            <a:extLst>
              <a:ext uri="{FF2B5EF4-FFF2-40B4-BE49-F238E27FC236}">
                <a16:creationId xmlns:a16="http://schemas.microsoft.com/office/drawing/2014/main" id="{32D63FD4-7AEA-45F7-88CE-80A6E8CC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1" y="5525627"/>
            <a:ext cx="1013819" cy="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ronto Maple Leafs Logo PNG Transparent &amp; SVG Vector - Freebie Supply">
            <a:extLst>
              <a:ext uri="{FF2B5EF4-FFF2-40B4-BE49-F238E27FC236}">
                <a16:creationId xmlns:a16="http://schemas.microsoft.com/office/drawing/2014/main" id="{29BD4D9F-A518-4238-BCA9-8C6AFE18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08" y="3923963"/>
            <a:ext cx="1266451" cy="126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ntreal Canadiens Logo PNG Transparent &amp; SVG Vector - Freebie Supply">
            <a:extLst>
              <a:ext uri="{FF2B5EF4-FFF2-40B4-BE49-F238E27FC236}">
                <a16:creationId xmlns:a16="http://schemas.microsoft.com/office/drawing/2014/main" id="{EC948BDD-5A3C-4C30-BED6-20BC4F3E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30" y="5413924"/>
            <a:ext cx="1233091" cy="12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gary Flames Logo PNG Transparent &amp; SVG Vector - Freebie Supply">
            <a:extLst>
              <a:ext uri="{FF2B5EF4-FFF2-40B4-BE49-F238E27FC236}">
                <a16:creationId xmlns:a16="http://schemas.microsoft.com/office/drawing/2014/main" id="{985BFEE7-17D5-4C7B-BD7E-33A9D66E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80" y="3987393"/>
            <a:ext cx="1231482" cy="12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dmonton Oilers Logo PNG Transparent &amp; SVG Vector - Freebie Supply">
            <a:extLst>
              <a:ext uri="{FF2B5EF4-FFF2-40B4-BE49-F238E27FC236}">
                <a16:creationId xmlns:a16="http://schemas.microsoft.com/office/drawing/2014/main" id="{834FD298-BED6-4B89-876E-55B94E3A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62" y="5477789"/>
            <a:ext cx="1105358" cy="11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innipeg Jets Logo PNG Transparent &amp; SVG Vector - Freebie Supply">
            <a:extLst>
              <a:ext uri="{FF2B5EF4-FFF2-40B4-BE49-F238E27FC236}">
                <a16:creationId xmlns:a16="http://schemas.microsoft.com/office/drawing/2014/main" id="{18F87623-4F8E-4301-8F4C-0BC596BF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09" y="4030728"/>
            <a:ext cx="1091554" cy="10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ancouver Canucks Logo, symbol, meaning, history, PNG, brand">
            <a:extLst>
              <a:ext uri="{FF2B5EF4-FFF2-40B4-BE49-F238E27FC236}">
                <a16:creationId xmlns:a16="http://schemas.microsoft.com/office/drawing/2014/main" id="{65DEE358-A7D8-4E40-AF82-C60A85A4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4" y="5531326"/>
            <a:ext cx="1571893" cy="8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ttawa Senators Logo PNG Transparent &amp; SVG Vector - Freebie Supply">
            <a:extLst>
              <a:ext uri="{FF2B5EF4-FFF2-40B4-BE49-F238E27FC236}">
                <a16:creationId xmlns:a16="http://schemas.microsoft.com/office/drawing/2014/main" id="{0FF3930E-88AA-4702-A96D-4A820638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34" y="3995975"/>
            <a:ext cx="1161060" cy="11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FL.ca - Official site of the Canadian Football League">
            <a:extLst>
              <a:ext uri="{FF2B5EF4-FFF2-40B4-BE49-F238E27FC236}">
                <a16:creationId xmlns:a16="http://schemas.microsoft.com/office/drawing/2014/main" id="{58C693DB-EF2A-4935-A9EA-6987D8413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 t="18222" r="30986" b="18316"/>
          <a:stretch/>
        </p:blipFill>
        <p:spPr bwMode="auto">
          <a:xfrm>
            <a:off x="2546335" y="639705"/>
            <a:ext cx="971260" cy="8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vancouver whitecaps">
            <a:extLst>
              <a:ext uri="{FF2B5EF4-FFF2-40B4-BE49-F238E27FC236}">
                <a16:creationId xmlns:a16="http://schemas.microsoft.com/office/drawing/2014/main" id="{F219F69F-52BF-4386-AA96-55810E95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63" y="3961222"/>
            <a:ext cx="946080" cy="1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0B3C5B4-41B2-440E-A470-8F182CF5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0" y="524920"/>
            <a:ext cx="750183" cy="1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2B04-40CD-41C5-8598-1BE0F6556E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5885" y="4158479"/>
            <a:ext cx="954157" cy="925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4B9A3-CC78-4E01-8ACE-C3FB04F84B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73810" y="5554089"/>
            <a:ext cx="1157495" cy="872356"/>
          </a:xfrm>
          <a:prstGeom prst="rect">
            <a:avLst/>
          </a:prstGeom>
        </p:spPr>
      </p:pic>
      <p:pic>
        <p:nvPicPr>
          <p:cNvPr id="17" name="Picture 12" descr="Image result for Ottawa Redblacks">
            <a:extLst>
              <a:ext uri="{FF2B5EF4-FFF2-40B4-BE49-F238E27FC236}">
                <a16:creationId xmlns:a16="http://schemas.microsoft.com/office/drawing/2014/main" id="{49FC1A9C-EE2F-4344-B35D-D6ECA844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38" y="4064680"/>
            <a:ext cx="954157" cy="9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Tiger-Cats">
            <a:extLst>
              <a:ext uri="{FF2B5EF4-FFF2-40B4-BE49-F238E27FC236}">
                <a16:creationId xmlns:a16="http://schemas.microsoft.com/office/drawing/2014/main" id="{9D969178-B1B2-42BD-A10A-B7602794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458" y="5525627"/>
            <a:ext cx="1082487" cy="8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toronto six">
            <a:extLst>
              <a:ext uri="{FF2B5EF4-FFF2-40B4-BE49-F238E27FC236}">
                <a16:creationId xmlns:a16="http://schemas.microsoft.com/office/drawing/2014/main" id="{B0E6FF13-1DE9-46DB-AF0F-9E1E1236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33" y="5464087"/>
            <a:ext cx="996762" cy="10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101A3F0-1C65-4786-BD2E-6A34BD51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082" y="524920"/>
            <a:ext cx="1284565" cy="8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244249-FC99-4318-B6FB-3759912D5B0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27765" y="5580148"/>
            <a:ext cx="951792" cy="899639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low confidence">
            <a:extLst>
              <a:ext uri="{FF2B5EF4-FFF2-40B4-BE49-F238E27FC236}">
                <a16:creationId xmlns:a16="http://schemas.microsoft.com/office/drawing/2014/main" id="{7749CB98-6CF0-4BD3-873C-4DFDD2FEF41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058" y="6558000"/>
            <a:ext cx="1263000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-959955" y="0"/>
            <a:ext cx="587534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Answer Key: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9F88BA3-6D77-4C74-B056-69F79082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99B06-EC8F-419F-BC60-6CFD0BAE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89" y="1061879"/>
            <a:ext cx="954157" cy="925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36254-8C91-4C80-B25E-8B7E1A6C3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949" y="1088652"/>
            <a:ext cx="1157495" cy="872356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5575EA7-4590-4893-A74B-339F63BE6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45375"/>
              </p:ext>
            </p:extLst>
          </p:nvPr>
        </p:nvGraphicFramePr>
        <p:xfrm>
          <a:off x="178947" y="859305"/>
          <a:ext cx="11774518" cy="542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074">
                  <a:extLst>
                    <a:ext uri="{9D8B030D-6E8A-4147-A177-3AD203B41FA5}">
                      <a16:colId xmlns:a16="http://schemas.microsoft.com/office/drawing/2014/main" val="3824895125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3529219979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861758062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293445036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4020950461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3000601945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1561618599"/>
                    </a:ext>
                  </a:extLst>
                </a:gridCol>
              </a:tblGrid>
              <a:tr h="22556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6118"/>
                  </a:ext>
                </a:extLst>
              </a:tr>
              <a:tr h="31665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6682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id="{1150B980-46CB-4881-AD9D-A2B5969B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8" y="996719"/>
            <a:ext cx="750183" cy="10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6E9DF-E8EC-45D1-BD29-8E21D6E39CBE}"/>
              </a:ext>
            </a:extLst>
          </p:cNvPr>
          <p:cNvSpPr txBox="1"/>
          <p:nvPr/>
        </p:nvSpPr>
        <p:spPr>
          <a:xfrm flipH="1">
            <a:off x="-97952" y="214516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National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Lacrosse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 League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AD9D4-E15E-4820-97B4-1C9DF31E523A}"/>
              </a:ext>
            </a:extLst>
          </p:cNvPr>
          <p:cNvSpPr txBox="1"/>
          <p:nvPr/>
        </p:nvSpPr>
        <p:spPr>
          <a:xfrm flipH="1">
            <a:off x="1697381" y="205936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Canadian Football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C257C-14F4-475C-984D-06A06A77F19F}"/>
              </a:ext>
            </a:extLst>
          </p:cNvPr>
          <p:cNvSpPr txBox="1"/>
          <p:nvPr/>
        </p:nvSpPr>
        <p:spPr>
          <a:xfrm flipH="1">
            <a:off x="3421984" y="211760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National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Hockey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700AB-5F1F-4937-90BD-6E3D585B0F71}"/>
              </a:ext>
            </a:extLst>
          </p:cNvPr>
          <p:cNvSpPr txBox="1"/>
          <p:nvPr/>
        </p:nvSpPr>
        <p:spPr>
          <a:xfrm flipH="1">
            <a:off x="5064934" y="215943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National Basketball Association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3F61B-8CBF-4A2E-B6DF-967C418E9DAD}"/>
              </a:ext>
            </a:extLst>
          </p:cNvPr>
          <p:cNvSpPr txBox="1"/>
          <p:nvPr/>
        </p:nvSpPr>
        <p:spPr>
          <a:xfrm flipH="1">
            <a:off x="6716768" y="2054117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Major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Soccer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71143-172D-47B9-9E7D-D5051455F970}"/>
              </a:ext>
            </a:extLst>
          </p:cNvPr>
          <p:cNvSpPr txBox="1"/>
          <p:nvPr/>
        </p:nvSpPr>
        <p:spPr>
          <a:xfrm flipH="1">
            <a:off x="8432487" y="2028232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Major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League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Baseball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50D89C-2D84-4A3C-81B9-BE5353BC0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95" y="4508958"/>
            <a:ext cx="1157495" cy="87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4D5C4C-AC79-4E41-8DCB-6D767652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5" y="3319521"/>
            <a:ext cx="954157" cy="925902"/>
          </a:xfrm>
          <a:prstGeom prst="rect">
            <a:avLst/>
          </a:prstGeom>
        </p:spPr>
      </p:pic>
      <p:pic>
        <p:nvPicPr>
          <p:cNvPr id="18" name="Picture 24" descr="CFL.ca - Official site of the Canadian Football League">
            <a:extLst>
              <a:ext uri="{FF2B5EF4-FFF2-40B4-BE49-F238E27FC236}">
                <a16:creationId xmlns:a16="http://schemas.microsoft.com/office/drawing/2014/main" id="{801B118F-0AE7-4E0B-8AEB-A89E8F3BD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9" t="18222" r="30986" b="18316"/>
          <a:stretch/>
        </p:blipFill>
        <p:spPr bwMode="auto">
          <a:xfrm>
            <a:off x="2212502" y="1086073"/>
            <a:ext cx="971260" cy="8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Tiger-Cats">
            <a:extLst>
              <a:ext uri="{FF2B5EF4-FFF2-40B4-BE49-F238E27FC236}">
                <a16:creationId xmlns:a16="http://schemas.microsoft.com/office/drawing/2014/main" id="{79F54C23-2467-4C7F-9809-96E68995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51" y="3354478"/>
            <a:ext cx="1082487" cy="8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28FC66-A72B-415E-BE21-8279539DA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044" y="1130396"/>
            <a:ext cx="886554" cy="899639"/>
          </a:xfrm>
          <a:prstGeom prst="rect">
            <a:avLst/>
          </a:prstGeom>
        </p:spPr>
      </p:pic>
      <p:pic>
        <p:nvPicPr>
          <p:cNvPr id="21" name="Picture 6" descr="Toronto Maple Leafs Logo PNG Transparent &amp; SVG Vector - Freebie Supply">
            <a:extLst>
              <a:ext uri="{FF2B5EF4-FFF2-40B4-BE49-F238E27FC236}">
                <a16:creationId xmlns:a16="http://schemas.microsoft.com/office/drawing/2014/main" id="{1D53E569-7279-4006-9FE8-2B068870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6" y="3081959"/>
            <a:ext cx="710926" cy="71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algary Flames Logo PNG Transparent &amp; SVG Vector - Freebie Supply">
            <a:extLst>
              <a:ext uri="{FF2B5EF4-FFF2-40B4-BE49-F238E27FC236}">
                <a16:creationId xmlns:a16="http://schemas.microsoft.com/office/drawing/2014/main" id="{61803FED-0CB3-4F60-BE92-BF336BCC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31" y="3059068"/>
            <a:ext cx="804680" cy="8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Edmonton Oilers Logo PNG Transparent &amp; SVG Vector - Freebie Supply">
            <a:extLst>
              <a:ext uri="{FF2B5EF4-FFF2-40B4-BE49-F238E27FC236}">
                <a16:creationId xmlns:a16="http://schemas.microsoft.com/office/drawing/2014/main" id="{DE63BCF5-68B3-42C2-B994-B617E626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22" y="3847687"/>
            <a:ext cx="811773" cy="8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ntreal Canadiens Logo PNG Transparent &amp; SVG Vector - Freebie Supply">
            <a:extLst>
              <a:ext uri="{FF2B5EF4-FFF2-40B4-BE49-F238E27FC236}">
                <a16:creationId xmlns:a16="http://schemas.microsoft.com/office/drawing/2014/main" id="{2A89B7B3-A6B0-4C37-AA0E-F167E41A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93" y="3910509"/>
            <a:ext cx="804681" cy="8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Vancouver Canucks Logo, symbol, meaning, history, PNG, brand">
            <a:extLst>
              <a:ext uri="{FF2B5EF4-FFF2-40B4-BE49-F238E27FC236}">
                <a16:creationId xmlns:a16="http://schemas.microsoft.com/office/drawing/2014/main" id="{986A11F3-897E-491F-AB8E-F1DF7355B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16" y="4792654"/>
            <a:ext cx="1051915" cy="5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Ottawa Senators Logo PNG Transparent &amp; SVG Vector - Freebie Supply">
            <a:extLst>
              <a:ext uri="{FF2B5EF4-FFF2-40B4-BE49-F238E27FC236}">
                <a16:creationId xmlns:a16="http://schemas.microsoft.com/office/drawing/2014/main" id="{F3B14048-ABA2-4E47-BE55-FBDDBF3B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11" y="4605342"/>
            <a:ext cx="969623" cy="9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Winnipeg Jets Logo PNG Transparent &amp; SVG Vector - Freebie Supply">
            <a:extLst>
              <a:ext uri="{FF2B5EF4-FFF2-40B4-BE49-F238E27FC236}">
                <a16:creationId xmlns:a16="http://schemas.microsoft.com/office/drawing/2014/main" id="{E6EDDF75-F544-444E-90D7-FA7E3EBA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29" y="5381314"/>
            <a:ext cx="761926" cy="7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216E14-BF02-4E5D-93FB-6839356D53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4496" y="1059022"/>
            <a:ext cx="482379" cy="1086027"/>
          </a:xfrm>
          <a:prstGeom prst="rect">
            <a:avLst/>
          </a:prstGeom>
        </p:spPr>
      </p:pic>
      <p:pic>
        <p:nvPicPr>
          <p:cNvPr id="29" name="Picture 2" descr="Toronto Raptors Logo PNG Transparent &amp; SVG Vector - Freebie Supply">
            <a:extLst>
              <a:ext uri="{FF2B5EF4-FFF2-40B4-BE49-F238E27FC236}">
                <a16:creationId xmlns:a16="http://schemas.microsoft.com/office/drawing/2014/main" id="{49330716-A01B-4AE2-9025-CEA17362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58" y="3206568"/>
            <a:ext cx="1055084" cy="9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106DD08-7484-4A4D-B768-638B16EFE1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3948" y="1141892"/>
            <a:ext cx="794886" cy="899639"/>
          </a:xfrm>
          <a:prstGeom prst="rect">
            <a:avLst/>
          </a:prstGeom>
        </p:spPr>
      </p:pic>
      <p:pic>
        <p:nvPicPr>
          <p:cNvPr id="31" name="Picture 30" descr="Image result for vancouver whitecaps">
            <a:extLst>
              <a:ext uri="{FF2B5EF4-FFF2-40B4-BE49-F238E27FC236}">
                <a16:creationId xmlns:a16="http://schemas.microsoft.com/office/drawing/2014/main" id="{8BA4481C-8E3B-4618-B801-0D10A239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74" y="3213249"/>
            <a:ext cx="946080" cy="12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90002-5E36-4370-9A3B-B394C3F262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2671" y="1326111"/>
            <a:ext cx="1142107" cy="634897"/>
          </a:xfrm>
          <a:prstGeom prst="rect">
            <a:avLst/>
          </a:prstGeom>
        </p:spPr>
      </p:pic>
      <p:pic>
        <p:nvPicPr>
          <p:cNvPr id="34" name="Picture 4" descr="Toronto Blue Jays Logo PNG Transparent &amp; SVG Vector - Freebie Supply">
            <a:extLst>
              <a:ext uri="{FF2B5EF4-FFF2-40B4-BE49-F238E27FC236}">
                <a16:creationId xmlns:a16="http://schemas.microsoft.com/office/drawing/2014/main" id="{A0463291-20D8-4C1E-AF17-4FAD26F6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814" y="3224377"/>
            <a:ext cx="1013819" cy="9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13C05C6F-9AB9-4015-BAD3-D228C655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23" y="1159653"/>
            <a:ext cx="1284565" cy="8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86F11C-C423-4992-8FFB-A1285CAEAABE}"/>
              </a:ext>
            </a:extLst>
          </p:cNvPr>
          <p:cNvSpPr txBox="1"/>
          <p:nvPr/>
        </p:nvSpPr>
        <p:spPr>
          <a:xfrm flipH="1">
            <a:off x="10113756" y="2022928"/>
            <a:ext cx="2001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Premier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Hockey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Federation</a:t>
            </a:r>
          </a:p>
        </p:txBody>
      </p:sp>
      <p:pic>
        <p:nvPicPr>
          <p:cNvPr id="37" name="Picture 16" descr="Image result for toronto six">
            <a:extLst>
              <a:ext uri="{FF2B5EF4-FFF2-40B4-BE49-F238E27FC236}">
                <a16:creationId xmlns:a16="http://schemas.microsoft.com/office/drawing/2014/main" id="{579F84F4-CEF0-4D17-B36C-6BF956A4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363" y="3273137"/>
            <a:ext cx="996762" cy="10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Image result for Ottawa Redblacks">
            <a:extLst>
              <a:ext uri="{FF2B5EF4-FFF2-40B4-BE49-F238E27FC236}">
                <a16:creationId xmlns:a16="http://schemas.microsoft.com/office/drawing/2014/main" id="{1A450822-0EE6-4936-B2F8-DE3AA9AB6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17" y="4552650"/>
            <a:ext cx="954157" cy="9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05B48F-68D8-40B8-AAE5-127F18E51BF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73948" y="4659460"/>
            <a:ext cx="970447" cy="917272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A134154-390F-4B16-98E5-08BE374A834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stle hanging on a wall">
            <a:extLst>
              <a:ext uri="{FF2B5EF4-FFF2-40B4-BE49-F238E27FC236}">
                <a16:creationId xmlns:a16="http://schemas.microsoft.com/office/drawing/2014/main" id="{12DFE5D1-7496-4BE7-89A4-CC0241EE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09" y="1454349"/>
            <a:ext cx="3786739" cy="252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122652" y="0"/>
            <a:ext cx="12010085" cy="137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Factors to Creating A Successful Professional Sports Teams: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8D371-142E-421B-B270-1EFEC910E039}"/>
              </a:ext>
            </a:extLst>
          </p:cNvPr>
          <p:cNvSpPr/>
          <p:nvPr/>
        </p:nvSpPr>
        <p:spPr>
          <a:xfrm>
            <a:off x="1146175" y="2613392"/>
            <a:ext cx="989965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00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FAC9F-7FB8-4F61-A789-4491865A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20BC9-15D1-4AD2-9728-C8DD2C1ECACA}"/>
              </a:ext>
            </a:extLst>
          </p:cNvPr>
          <p:cNvSpPr txBox="1"/>
          <p:nvPr/>
        </p:nvSpPr>
        <p:spPr>
          <a:xfrm>
            <a:off x="122652" y="1424455"/>
            <a:ext cx="114763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u="sng" cap="none" spc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1. Economics</a:t>
            </a:r>
            <a:r>
              <a:rPr lang="en-US" sz="2800" b="0" cap="none" spc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costs involved in a sports </a:t>
            </a:r>
          </a:p>
          <a:p>
            <a:r>
              <a:rPr lang="en-US" sz="2800" b="0" cap="none" spc="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building, team salaries, ticket sales</a:t>
            </a:r>
          </a:p>
          <a:p>
            <a:endParaRPr lang="en-US" sz="28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r>
              <a:rPr lang="en-US" sz="2800" u="sng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2. Popularity</a:t>
            </a:r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Fans, loyalty to the team </a:t>
            </a:r>
          </a:p>
          <a:p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in ups and downs</a:t>
            </a:r>
          </a:p>
          <a:p>
            <a:endParaRPr lang="en-US" sz="280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r>
              <a:rPr lang="en-US" sz="2800" u="sng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3. Media</a:t>
            </a:r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access to television broadcasts, radio, and social media to promote the team</a:t>
            </a:r>
          </a:p>
          <a:p>
            <a:endParaRPr lang="en-US" sz="280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r>
              <a:rPr lang="en-US" sz="2800" u="sng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4. Population</a:t>
            </a:r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 – larger cities have more people who can attend games, buy merchandise, and spread the word</a:t>
            </a:r>
            <a:endParaRPr lang="en-US" sz="28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7E1E2DA-24F7-4A76-8694-CA6EF3B4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0F38F-26F8-4EBF-AE28-1532C25922F5}"/>
              </a:ext>
            </a:extLst>
          </p:cNvPr>
          <p:cNvSpPr txBox="1"/>
          <p:nvPr/>
        </p:nvSpPr>
        <p:spPr>
          <a:xfrm>
            <a:off x="2690191" y="6569902"/>
            <a:ext cx="10402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*Factors in the Formation and Development of Professional Sports Leagues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Visions in Leisure and Business, Volume 14, Number 1, Article 4, Jack O. Gaylord Jr. 1995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7200" kern="1200" cap="all" baseline="0" dirty="0">
                <a:latin typeface="+mj-lt"/>
                <a:ea typeface="+mj-ea"/>
                <a:cs typeface="+mj-cs"/>
              </a:rPr>
              <a:t>IMAGINE…</a:t>
            </a:r>
          </a:p>
        </p:txBody>
      </p:sp>
      <p:pic>
        <p:nvPicPr>
          <p:cNvPr id="3074" name="Picture 2" descr="Pin on Printable Patterns at PatternUniverse.com">
            <a:extLst>
              <a:ext uri="{FF2B5EF4-FFF2-40B4-BE49-F238E27FC236}">
                <a16:creationId xmlns:a16="http://schemas.microsoft.com/office/drawing/2014/main" id="{31E03A52-FB45-41E6-AE5C-A2ACAE1B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56" y="2277687"/>
            <a:ext cx="5262973" cy="40668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6230391" y="2011680"/>
            <a:ext cx="47548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6600" b="0" cap="none" spc="0" dirty="0">
                <a:ln w="0"/>
              </a:rPr>
              <a:t>A Professional Sports Team </a:t>
            </a:r>
            <a:r>
              <a:rPr lang="en-US" sz="6600" b="0" u="sng" cap="none" spc="0" dirty="0">
                <a:ln w="0"/>
              </a:rPr>
              <a:t>HERE</a:t>
            </a:r>
            <a:r>
              <a:rPr lang="en-US" sz="6600" b="0" cap="none" spc="0" dirty="0">
                <a:ln w="0"/>
              </a:rPr>
              <a:t> in New Brunswick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981E862-C9BB-461B-A316-55B47F70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4</a:t>
            </a:r>
          </a:p>
        </p:txBody>
      </p:sp>
      <p:pic>
        <p:nvPicPr>
          <p:cNvPr id="6" name="Graphic 5" descr="Sport balls with solid fill">
            <a:extLst>
              <a:ext uri="{FF2B5EF4-FFF2-40B4-BE49-F238E27FC236}">
                <a16:creationId xmlns:a16="http://schemas.microsoft.com/office/drawing/2014/main" id="{F28CF6E4-F2F4-419E-92CB-0130E576E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0039" y="9719"/>
            <a:ext cx="2001961" cy="2001961"/>
          </a:xfrm>
          <a:prstGeom prst="rect">
            <a:avLst/>
          </a:prstGeom>
        </p:spPr>
      </p:pic>
      <p:pic>
        <p:nvPicPr>
          <p:cNvPr id="8" name="Graphic 7" descr="Stadium outline">
            <a:extLst>
              <a:ext uri="{FF2B5EF4-FFF2-40B4-BE49-F238E27FC236}">
                <a16:creationId xmlns:a16="http://schemas.microsoft.com/office/drawing/2014/main" id="{D4B53722-5803-4835-A494-4B56F8E49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4330" y="5750999"/>
            <a:ext cx="1107001" cy="110700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EA58674-F8E1-4088-BBB2-7AC6B45C1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479" y="6379580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2781936" y="318479"/>
            <a:ext cx="9074332" cy="14767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Our NEW Hometown Team </a:t>
            </a:r>
          </a:p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Pitch Challenge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87E8867-E04F-45A1-BA34-0BE70ECA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pic>
        <p:nvPicPr>
          <p:cNvPr id="8" name="Picture 7" descr="Close-up of painted playground surface">
            <a:extLst>
              <a:ext uri="{FF2B5EF4-FFF2-40B4-BE49-F238E27FC236}">
                <a16:creationId xmlns:a16="http://schemas.microsoft.com/office/drawing/2014/main" id="{52BA8462-FA07-48FE-904E-8F6660DEF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3" y="119269"/>
            <a:ext cx="3289849" cy="21932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F05A84-8368-4945-A906-0031E44898B2}"/>
              </a:ext>
            </a:extLst>
          </p:cNvPr>
          <p:cNvCxnSpPr/>
          <p:nvPr/>
        </p:nvCxnSpPr>
        <p:spPr>
          <a:xfrm>
            <a:off x="3776870" y="1895061"/>
            <a:ext cx="80793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9F78B-62D4-4B42-B7B3-FDFC52A6A872}"/>
              </a:ext>
            </a:extLst>
          </p:cNvPr>
          <p:cNvSpPr txBox="1"/>
          <p:nvPr/>
        </p:nvSpPr>
        <p:spPr>
          <a:xfrm>
            <a:off x="3931468" y="1994449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What is a pitch?  A </a:t>
            </a:r>
            <a:r>
              <a:rPr lang="en-US" sz="2000" i="1" dirty="0">
                <a:latin typeface="Century Gothic" panose="020B0502020202020204" pitchFamily="34" charset="0"/>
              </a:rPr>
              <a:t>persuasive</a:t>
            </a:r>
            <a:r>
              <a:rPr lang="en-US" sz="2000" dirty="0">
                <a:latin typeface="Century Gothic" panose="020B0502020202020204" pitchFamily="34" charset="0"/>
              </a:rPr>
              <a:t> presentation used in business</a:t>
            </a:r>
            <a:r>
              <a:rPr lang="en-US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C5ACCD-2DC2-42D7-9128-3C6A416C0B18}"/>
              </a:ext>
            </a:extLst>
          </p:cNvPr>
          <p:cNvSpPr/>
          <p:nvPr/>
        </p:nvSpPr>
        <p:spPr>
          <a:xfrm>
            <a:off x="742098" y="2530300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ACB24-2EF6-4C62-A62D-3A9B3847BC14}"/>
              </a:ext>
            </a:extLst>
          </p:cNvPr>
          <p:cNvSpPr txBox="1"/>
          <p:nvPr/>
        </p:nvSpPr>
        <p:spPr>
          <a:xfrm>
            <a:off x="1112110" y="2531150"/>
            <a:ext cx="11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0C491-3704-49FE-9749-18165B49FA4A}"/>
              </a:ext>
            </a:extLst>
          </p:cNvPr>
          <p:cNvSpPr/>
          <p:nvPr/>
        </p:nvSpPr>
        <p:spPr>
          <a:xfrm>
            <a:off x="1859770" y="251791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83B9E5-41E6-42A2-BBC4-BC9B4DCD093E}"/>
              </a:ext>
            </a:extLst>
          </p:cNvPr>
          <p:cNvSpPr txBox="1"/>
          <p:nvPr/>
        </p:nvSpPr>
        <p:spPr>
          <a:xfrm>
            <a:off x="2284350" y="2511712"/>
            <a:ext cx="16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Message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5E41D-ED92-46FE-B0AE-40D7430BC82D}"/>
              </a:ext>
            </a:extLst>
          </p:cNvPr>
          <p:cNvSpPr/>
          <p:nvPr/>
        </p:nvSpPr>
        <p:spPr>
          <a:xfrm>
            <a:off x="3917560" y="251791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4A30E-1291-47F0-B0C6-CB7BF83266AF}"/>
              </a:ext>
            </a:extLst>
          </p:cNvPr>
          <p:cNvSpPr txBox="1"/>
          <p:nvPr/>
        </p:nvSpPr>
        <p:spPr>
          <a:xfrm>
            <a:off x="4310608" y="2531150"/>
            <a:ext cx="138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Eye Contact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7E6556-A5FD-437A-8229-50D8596DF3EF}"/>
              </a:ext>
            </a:extLst>
          </p:cNvPr>
          <p:cNvSpPr/>
          <p:nvPr/>
        </p:nvSpPr>
        <p:spPr>
          <a:xfrm>
            <a:off x="5815538" y="2537351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5E31B-1BEA-4CB4-83D7-A1F14404F018}"/>
              </a:ext>
            </a:extLst>
          </p:cNvPr>
          <p:cNvSpPr txBox="1"/>
          <p:nvPr/>
        </p:nvSpPr>
        <p:spPr>
          <a:xfrm>
            <a:off x="6188934" y="2524963"/>
            <a:ext cx="138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Confident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EAA1D3-73CE-4398-8D31-54E2453DC942}"/>
              </a:ext>
            </a:extLst>
          </p:cNvPr>
          <p:cNvSpPr/>
          <p:nvPr/>
        </p:nvSpPr>
        <p:spPr>
          <a:xfrm>
            <a:off x="7379030" y="2522367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90C237-F0F3-4C06-8354-553294F8B07F}"/>
              </a:ext>
            </a:extLst>
          </p:cNvPr>
          <p:cNvSpPr txBox="1"/>
          <p:nvPr/>
        </p:nvSpPr>
        <p:spPr>
          <a:xfrm>
            <a:off x="7756815" y="2543537"/>
            <a:ext cx="138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C89909-F1FF-46C4-8ECF-A6FE985A89F5}"/>
              </a:ext>
            </a:extLst>
          </p:cNvPr>
          <p:cNvSpPr/>
          <p:nvPr/>
        </p:nvSpPr>
        <p:spPr>
          <a:xfrm>
            <a:off x="8899915" y="2522367"/>
            <a:ext cx="384313" cy="3445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B6F71-CB80-4A29-BB39-1E02EF9A613F}"/>
              </a:ext>
            </a:extLst>
          </p:cNvPr>
          <p:cNvSpPr txBox="1"/>
          <p:nvPr/>
        </p:nvSpPr>
        <p:spPr>
          <a:xfrm>
            <a:off x="9277008" y="2543537"/>
            <a:ext cx="294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Convinces the Audience </a:t>
            </a:r>
          </a:p>
        </p:txBody>
      </p:sp>
      <p:pic>
        <p:nvPicPr>
          <p:cNvPr id="24" name="The Drip Drop - Shark Tank">
            <a:hlinkClick r:id="" action="ppaction://media"/>
            <a:extLst>
              <a:ext uri="{FF2B5EF4-FFF2-40B4-BE49-F238E27FC236}">
                <a16:creationId xmlns:a16="http://schemas.microsoft.com/office/drawing/2014/main" id="{A56F71CB-A753-4CC1-BA69-5AEFFC849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3722" y="3268281"/>
            <a:ext cx="5815538" cy="327124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676FA8-9C44-4719-A456-0898FDD6C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-955178" y="105219"/>
            <a:ext cx="9074332" cy="14767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Our NEW Hometown Team </a:t>
            </a:r>
          </a:p>
          <a:p>
            <a:pPr algn="ctr">
              <a:lnSpc>
                <a:spcPct val="120000"/>
              </a:lnSpc>
            </a:pPr>
            <a:r>
              <a:rPr lang="en-US" b="1" cap="none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Pitch Challenge</a:t>
            </a: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87E8867-E04F-45A1-BA34-0BE70ECA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F05A84-8368-4945-A906-0031E44898B2}"/>
              </a:ext>
            </a:extLst>
          </p:cNvPr>
          <p:cNvCxnSpPr/>
          <p:nvPr/>
        </p:nvCxnSpPr>
        <p:spPr>
          <a:xfrm>
            <a:off x="39756" y="1789044"/>
            <a:ext cx="807939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A trophy cup">
            <a:extLst>
              <a:ext uri="{FF2B5EF4-FFF2-40B4-BE49-F238E27FC236}">
                <a16:creationId xmlns:a16="http://schemas.microsoft.com/office/drawing/2014/main" id="{60F2AB3D-4861-46E3-9909-286A0303F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7775" y="-434009"/>
            <a:ext cx="3664225" cy="3664225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3A31E41-6859-4905-9D75-5376108E7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9" y="6339824"/>
            <a:ext cx="1941860" cy="460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88393-BB84-4578-ACA8-6BB922AC6B8A}"/>
              </a:ext>
            </a:extLst>
          </p:cNvPr>
          <p:cNvSpPr txBox="1"/>
          <p:nvPr/>
        </p:nvSpPr>
        <p:spPr>
          <a:xfrm>
            <a:off x="397565" y="2054087"/>
            <a:ext cx="106812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Design a name and logo for your team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Design and sketch the sports facility in your hometown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Decide how you will promote your team (media)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Decide on the 3 TOP reasons why your team should become a reality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Practice your pitch – be creative and confident</a:t>
            </a:r>
          </a:p>
        </p:txBody>
      </p:sp>
    </p:spTree>
    <p:extLst>
      <p:ext uri="{BB962C8B-B14F-4D97-AF65-F5344CB8AC3E}">
        <p14:creationId xmlns:p14="http://schemas.microsoft.com/office/powerpoint/2010/main" val="320502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1078346" y="182637"/>
            <a:ext cx="9399406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NB Career Connections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415320-365E-43B1-BC03-390FC5A8D917}"/>
              </a:ext>
            </a:extLst>
          </p:cNvPr>
          <p:cNvSpPr/>
          <p:nvPr/>
        </p:nvSpPr>
        <p:spPr>
          <a:xfrm>
            <a:off x="0" y="840536"/>
            <a:ext cx="11607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Century Gothic" panose="020B0502020202020204" pitchFamily="34" charset="0"/>
                <a:cs typeface="Segoe UI" panose="020B0502040204020203" pitchFamily="34" charset="0"/>
              </a:rPr>
              <a:t>Careers That Also Use “Pitch” Presentation Skills</a:t>
            </a:r>
            <a:endParaRPr lang="en-US" sz="2800" b="0" cap="none" spc="0" dirty="0">
              <a:ln w="0"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79FAF45-13A0-4F4F-AB85-62EA000E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7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1B608CE-FF09-48E2-968B-576F352E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" y="5967477"/>
            <a:ext cx="2987282" cy="707886"/>
          </a:xfrm>
          <a:prstGeom prst="rect">
            <a:avLst/>
          </a:prstGeom>
        </p:spPr>
      </p:pic>
      <p:pic>
        <p:nvPicPr>
          <p:cNvPr id="4098" name="Picture 2" descr="Vector Map of New Brunswick - Blue | Free Vector Maps">
            <a:extLst>
              <a:ext uri="{FF2B5EF4-FFF2-40B4-BE49-F238E27FC236}">
                <a16:creationId xmlns:a16="http://schemas.microsoft.com/office/drawing/2014/main" id="{F02BB321-9820-4E05-BAAB-FABD13910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19453" r="22779" b="20460"/>
          <a:stretch/>
        </p:blipFill>
        <p:spPr bwMode="auto">
          <a:xfrm>
            <a:off x="10477752" y="146382"/>
            <a:ext cx="1232450" cy="10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D89DD-F83C-4F9F-9409-34CBCB1103A3}"/>
              </a:ext>
            </a:extLst>
          </p:cNvPr>
          <p:cNvSpPr txBox="1"/>
          <p:nvPr/>
        </p:nvSpPr>
        <p:spPr>
          <a:xfrm>
            <a:off x="8163338" y="4294568"/>
            <a:ext cx="311426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Century Gothic" panose="020B0502020202020204" pitchFamily="34" charset="0"/>
              </a:rPr>
              <a:t>International Sales Representative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Find new customers and companies for your products and services across the world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88F38-488C-4A03-B956-A46354E1F5F7}"/>
              </a:ext>
            </a:extLst>
          </p:cNvPr>
          <p:cNvSpPr txBox="1"/>
          <p:nvPr/>
        </p:nvSpPr>
        <p:spPr>
          <a:xfrm>
            <a:off x="4570167" y="4294568"/>
            <a:ext cx="27962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Century Gothic" panose="020B0502020202020204" pitchFamily="34" charset="0"/>
              </a:rPr>
              <a:t>Advertising Representative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Sell advertising space (media, billboards, events) to businesses, companies, or sports teams</a:t>
            </a:r>
            <a:endParaRPr lang="en-US" sz="1400" b="0" i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2DF99-3FC1-4B51-A50D-1070BA6FCC4D}"/>
              </a:ext>
            </a:extLst>
          </p:cNvPr>
          <p:cNvSpPr txBox="1"/>
          <p:nvPr/>
        </p:nvSpPr>
        <p:spPr>
          <a:xfrm>
            <a:off x="1270709" y="4294568"/>
            <a:ext cx="22676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Century Gothic" panose="020B0502020202020204" pitchFamily="34" charset="0"/>
              </a:rPr>
              <a:t>Entrepreneur</a:t>
            </a:r>
          </a:p>
          <a:p>
            <a:pPr algn="ctr"/>
            <a:r>
              <a:rPr lang="en-US" sz="1400" b="0" i="0" dirty="0">
                <a:effectLst/>
                <a:latin typeface="Century Gothic" panose="020B0502020202020204" pitchFamily="34" charset="0"/>
              </a:rPr>
              <a:t>Starts their own  business or company</a:t>
            </a:r>
          </a:p>
        </p:txBody>
      </p:sp>
      <p:pic>
        <p:nvPicPr>
          <p:cNvPr id="13" name="Picture 12" descr="Woman holding open sign">
            <a:extLst>
              <a:ext uri="{FF2B5EF4-FFF2-40B4-BE49-F238E27FC236}">
                <a16:creationId xmlns:a16="http://schemas.microsoft.com/office/drawing/2014/main" id="{B8B77340-B848-4294-AC20-EFB2D2245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77" y="1787884"/>
            <a:ext cx="3511825" cy="2341217"/>
          </a:xfrm>
          <a:prstGeom prst="rect">
            <a:avLst/>
          </a:prstGeom>
        </p:spPr>
      </p:pic>
      <p:pic>
        <p:nvPicPr>
          <p:cNvPr id="15" name="Picture 14" descr="Businesswoman giving presentation to coworkers">
            <a:extLst>
              <a:ext uri="{FF2B5EF4-FFF2-40B4-BE49-F238E27FC236}">
                <a16:creationId xmlns:a16="http://schemas.microsoft.com/office/drawing/2014/main" id="{EE0A080F-BE0B-45E8-B2A7-574332FC7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698" y="1776430"/>
            <a:ext cx="3448953" cy="2332422"/>
          </a:xfrm>
          <a:prstGeom prst="rect">
            <a:avLst/>
          </a:prstGeom>
        </p:spPr>
      </p:pic>
      <p:pic>
        <p:nvPicPr>
          <p:cNvPr id="17" name="Picture 16" descr="Businessman using digital tablet in meeting">
            <a:extLst>
              <a:ext uri="{FF2B5EF4-FFF2-40B4-BE49-F238E27FC236}">
                <a16:creationId xmlns:a16="http://schemas.microsoft.com/office/drawing/2014/main" id="{1C9A74A4-0922-4348-B9A8-568EC980B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658" y="1787884"/>
            <a:ext cx="3512683" cy="23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977135_Playground rules presentation_RVA_v3.potx" id="{07413DCF-3AC5-4C70-87BD-941AEA8469DA}" vid="{4E9FF052-B545-4DF9-BE6D-6A74F8F6AE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E42AFF-377A-47D3-84EF-20B0692369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9B77A0-8658-45E5-8D19-24559500539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8AC8BD7-946A-4C17-A395-21CB0265D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 review of playground rules</Template>
  <TotalTime>448</TotalTime>
  <Words>341</Words>
  <Application>Microsoft Office PowerPoint</Application>
  <PresentationFormat>Widescreen</PresentationFormat>
  <Paragraphs>70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Century Gothic</vt:lpstr>
      <vt:lpstr>Corbel</vt:lpstr>
      <vt:lpstr>Franklin Gothic Medium</vt:lpstr>
      <vt:lpstr>Segoe UI</vt:lpstr>
      <vt:lpstr>Wingdings</vt:lpstr>
      <vt:lpstr>Banded</vt:lpstr>
      <vt:lpstr>Slide 1</vt:lpstr>
      <vt:lpstr>Can you match the team with the league?</vt:lpstr>
      <vt:lpstr>Slide 5</vt:lpstr>
      <vt:lpstr>Slide 3</vt:lpstr>
      <vt:lpstr>Slide 4</vt:lpstr>
      <vt:lpstr>Slide 6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Tompkins, Amy (EECD/EDPE)</dc:creator>
  <cp:lastModifiedBy>Tompkins, Amy (EECD/EDPE)</cp:lastModifiedBy>
  <cp:revision>26</cp:revision>
  <dcterms:created xsi:type="dcterms:W3CDTF">2023-01-30T18:55:54Z</dcterms:created>
  <dcterms:modified xsi:type="dcterms:W3CDTF">2023-02-03T14:16:33Z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