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5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7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</p:sldMasterIdLst>
  <p:notesMasterIdLst>
    <p:notesMasterId r:id="rId13"/>
  </p:notesMasterIdLst>
  <p:handoutMasterIdLst>
    <p:handoutMasterId r:id="rId14"/>
  </p:handout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3F8B32-9135-F114-0630-BE76EC3C8609}" name="Comeau, Gina (ASD-S)" initials="CG(S" userId="S::gina.comeau@nbed.nb.ca::935e1a88-380f-43e1-a6ba-bec9848ad0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069BEE-5C22-49A5-A892-F6E6A4002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4FB27-DC4B-4A29-B4F3-C665BDE47E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47B97-F030-426D-A9D1-6B39B13C23ED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06FDF-174B-49EE-AD51-C827118F0F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610B1-614F-48C3-8F2D-C50C182871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751AA-B992-41E5-A909-E1A2443E2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6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fr-ca" b="0" i="0" u="none" baseline="0" dirty="0"/>
              <a:t>Adaptez l’activité aux règles particulières de l’école.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C051351B-2C5D-457B-ABE5-B64DBC7BD410}" type="slidenum">
              <a:rPr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8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fr-ca" b="0" i="0" u="none" baseline="0" dirty="0"/>
              <a:t>*Adaptez le vocabulaire à celui utilisé par votre école.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C051351B-2C5D-457B-ABE5-B64DBC7BD410}" type="slidenum">
              <a:rPr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5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072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3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42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8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808E7F-6862-4377-A59B-F2A5DB78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jpg"/><Relationship Id="rId5" Type="http://schemas.openxmlformats.org/officeDocument/2006/relationships/tags" Target="../tags/tag5.xml"/><Relationship Id="rId10" Type="http://schemas.openxmlformats.org/officeDocument/2006/relationships/image" Target="../media/image3.svg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slideLayout" Target="../slideLayouts/slideLayout3.xml"/><Relationship Id="rId39" Type="http://schemas.openxmlformats.org/officeDocument/2006/relationships/image" Target="../media/image17.png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34" Type="http://schemas.openxmlformats.org/officeDocument/2006/relationships/image" Target="../media/image12.png"/><Relationship Id="rId42" Type="http://schemas.openxmlformats.org/officeDocument/2006/relationships/image" Target="../media/image20.png"/><Relationship Id="rId47" Type="http://schemas.openxmlformats.org/officeDocument/2006/relationships/image" Target="../media/image25.png"/><Relationship Id="rId50" Type="http://schemas.openxmlformats.org/officeDocument/2006/relationships/image" Target="../media/image28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46" Type="http://schemas.openxmlformats.org/officeDocument/2006/relationships/image" Target="../media/image24.png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image" Target="../media/image7.png"/><Relationship Id="rId41" Type="http://schemas.openxmlformats.org/officeDocument/2006/relationships/image" Target="../media/image19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image" Target="../media/image10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45" Type="http://schemas.openxmlformats.org/officeDocument/2006/relationships/image" Target="../media/image23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image" Target="../media/image6.png"/><Relationship Id="rId36" Type="http://schemas.openxmlformats.org/officeDocument/2006/relationships/image" Target="../media/image14.png"/><Relationship Id="rId49" Type="http://schemas.openxmlformats.org/officeDocument/2006/relationships/image" Target="../media/image27.png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9.png"/><Relationship Id="rId44" Type="http://schemas.openxmlformats.org/officeDocument/2006/relationships/image" Target="../media/image22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notesSlide" Target="../notesSlides/notesSlide2.xml"/><Relationship Id="rId30" Type="http://schemas.openxmlformats.org/officeDocument/2006/relationships/image" Target="../media/image8.png"/><Relationship Id="rId35" Type="http://schemas.openxmlformats.org/officeDocument/2006/relationships/image" Target="../media/image13.png"/><Relationship Id="rId43" Type="http://schemas.openxmlformats.org/officeDocument/2006/relationships/image" Target="../media/image21.jpeg"/><Relationship Id="rId48" Type="http://schemas.openxmlformats.org/officeDocument/2006/relationships/image" Target="../media/image26.png"/><Relationship Id="rId8" Type="http://schemas.openxmlformats.org/officeDocument/2006/relationships/tags" Target="../tags/tag14.xml"/><Relationship Id="rId5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tags" Target="../tags/tag57.xml"/><Relationship Id="rId39" Type="http://schemas.openxmlformats.org/officeDocument/2006/relationships/image" Target="../media/image22.png"/><Relationship Id="rId21" Type="http://schemas.openxmlformats.org/officeDocument/2006/relationships/tags" Target="../tags/tag52.xml"/><Relationship Id="rId34" Type="http://schemas.openxmlformats.org/officeDocument/2006/relationships/tags" Target="../tags/tag65.xml"/><Relationship Id="rId42" Type="http://schemas.openxmlformats.org/officeDocument/2006/relationships/image" Target="../media/image19.jpeg"/><Relationship Id="rId47" Type="http://schemas.openxmlformats.org/officeDocument/2006/relationships/image" Target="../media/image15.png"/><Relationship Id="rId50" Type="http://schemas.openxmlformats.org/officeDocument/2006/relationships/image" Target="../media/image18.png"/><Relationship Id="rId55" Type="http://schemas.openxmlformats.org/officeDocument/2006/relationships/image" Target="../media/image20.png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29" Type="http://schemas.openxmlformats.org/officeDocument/2006/relationships/tags" Target="../tags/tag60.xml"/><Relationship Id="rId41" Type="http://schemas.openxmlformats.org/officeDocument/2006/relationships/image" Target="../media/image21.jpeg"/><Relationship Id="rId54" Type="http://schemas.openxmlformats.org/officeDocument/2006/relationships/image" Target="../media/image8.png"/><Relationship Id="rId62" Type="http://schemas.openxmlformats.org/officeDocument/2006/relationships/image" Target="../media/image5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tags" Target="../tags/tag55.xml"/><Relationship Id="rId32" Type="http://schemas.openxmlformats.org/officeDocument/2006/relationships/tags" Target="../tags/tag63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23.png"/><Relationship Id="rId45" Type="http://schemas.openxmlformats.org/officeDocument/2006/relationships/image" Target="../media/image12.png"/><Relationship Id="rId53" Type="http://schemas.openxmlformats.org/officeDocument/2006/relationships/image" Target="../media/image10.png"/><Relationship Id="rId58" Type="http://schemas.openxmlformats.org/officeDocument/2006/relationships/image" Target="../media/image27.png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tags" Target="../tags/tag54.xml"/><Relationship Id="rId28" Type="http://schemas.openxmlformats.org/officeDocument/2006/relationships/tags" Target="../tags/tag59.xml"/><Relationship Id="rId36" Type="http://schemas.openxmlformats.org/officeDocument/2006/relationships/tags" Target="../tags/tag67.xml"/><Relationship Id="rId49" Type="http://schemas.openxmlformats.org/officeDocument/2006/relationships/image" Target="../media/image17.png"/><Relationship Id="rId57" Type="http://schemas.openxmlformats.org/officeDocument/2006/relationships/image" Target="../media/image11.png"/><Relationship Id="rId61" Type="http://schemas.openxmlformats.org/officeDocument/2006/relationships/image" Target="../media/image28.png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31" Type="http://schemas.openxmlformats.org/officeDocument/2006/relationships/tags" Target="../tags/tag62.xml"/><Relationship Id="rId44" Type="http://schemas.openxmlformats.org/officeDocument/2006/relationships/image" Target="../media/image6.png"/><Relationship Id="rId52" Type="http://schemas.openxmlformats.org/officeDocument/2006/relationships/image" Target="../media/image7.png"/><Relationship Id="rId60" Type="http://schemas.openxmlformats.org/officeDocument/2006/relationships/image" Target="../media/image24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tags" Target="../tags/tag53.xml"/><Relationship Id="rId27" Type="http://schemas.openxmlformats.org/officeDocument/2006/relationships/tags" Target="../tags/tag58.xml"/><Relationship Id="rId30" Type="http://schemas.openxmlformats.org/officeDocument/2006/relationships/tags" Target="../tags/tag61.xml"/><Relationship Id="rId35" Type="http://schemas.openxmlformats.org/officeDocument/2006/relationships/tags" Target="../tags/tag66.xml"/><Relationship Id="rId43" Type="http://schemas.openxmlformats.org/officeDocument/2006/relationships/image" Target="../media/image25.png"/><Relationship Id="rId48" Type="http://schemas.openxmlformats.org/officeDocument/2006/relationships/image" Target="../media/image13.png"/><Relationship Id="rId56" Type="http://schemas.openxmlformats.org/officeDocument/2006/relationships/image" Target="../media/image9.png"/><Relationship Id="rId8" Type="http://schemas.openxmlformats.org/officeDocument/2006/relationships/tags" Target="../tags/tag39.xml"/><Relationship Id="rId51" Type="http://schemas.openxmlformats.org/officeDocument/2006/relationships/image" Target="../media/image16.png"/><Relationship Id="rId3" Type="http://schemas.openxmlformats.org/officeDocument/2006/relationships/tags" Target="../tags/tag34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tags" Target="../tags/tag56.xml"/><Relationship Id="rId33" Type="http://schemas.openxmlformats.org/officeDocument/2006/relationships/tags" Target="../tags/tag64.xml"/><Relationship Id="rId38" Type="http://schemas.openxmlformats.org/officeDocument/2006/relationships/notesSlide" Target="../notesSlides/notesSlide3.xml"/><Relationship Id="rId46" Type="http://schemas.openxmlformats.org/officeDocument/2006/relationships/image" Target="../media/image14.png"/><Relationship Id="rId5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5.png"/><Relationship Id="rId5" Type="http://schemas.openxmlformats.org/officeDocument/2006/relationships/tags" Target="../tags/tag72.xml"/><Relationship Id="rId10" Type="http://schemas.openxmlformats.org/officeDocument/2006/relationships/image" Target="../media/image30.jpg"/><Relationship Id="rId4" Type="http://schemas.openxmlformats.org/officeDocument/2006/relationships/tags" Target="../tags/tag71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3.sv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32.png"/><Relationship Id="rId2" Type="http://schemas.openxmlformats.org/officeDocument/2006/relationships/tags" Target="../tags/tag76.xml"/><Relationship Id="rId16" Type="http://schemas.openxmlformats.org/officeDocument/2006/relationships/image" Target="../media/image5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microsoft.com/office/2007/relationships/hdphoto" Target="../media/hdphoto1.wdp"/><Relationship Id="rId5" Type="http://schemas.openxmlformats.org/officeDocument/2006/relationships/tags" Target="../tags/tag79.xml"/><Relationship Id="rId15" Type="http://schemas.openxmlformats.org/officeDocument/2006/relationships/image" Target="../media/image35.svg"/><Relationship Id="rId10" Type="http://schemas.openxmlformats.org/officeDocument/2006/relationships/image" Target="../media/image31.png"/><Relationship Id="rId4" Type="http://schemas.openxmlformats.org/officeDocument/2006/relationships/tags" Target="../tags/tag78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microsoft.com/office/2007/relationships/media" Target="../media/media1.mp4"/><Relationship Id="rId26" Type="http://schemas.openxmlformats.org/officeDocument/2006/relationships/image" Target="../media/image37.png"/><Relationship Id="rId3" Type="http://schemas.openxmlformats.org/officeDocument/2006/relationships/tags" Target="../tags/tag84.xml"/><Relationship Id="rId21" Type="http://schemas.openxmlformats.org/officeDocument/2006/relationships/tags" Target="../tags/tag100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25" Type="http://schemas.openxmlformats.org/officeDocument/2006/relationships/image" Target="../media/image36.jpg"/><Relationship Id="rId2" Type="http://schemas.openxmlformats.org/officeDocument/2006/relationships/tags" Target="../tags/tag83.xml"/><Relationship Id="rId16" Type="http://schemas.openxmlformats.org/officeDocument/2006/relationships/tags" Target="../tags/tag97.xml"/><Relationship Id="rId20" Type="http://schemas.openxmlformats.org/officeDocument/2006/relationships/tags" Target="../tags/tag99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91.xml"/><Relationship Id="rId19" Type="http://schemas.openxmlformats.org/officeDocument/2006/relationships/video" Target="../media/media1.mp4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tags" Target="../tags/tag101.xml"/><Relationship Id="rId27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5.png"/><Relationship Id="rId5" Type="http://schemas.openxmlformats.org/officeDocument/2006/relationships/tags" Target="../tags/tag106.xml"/><Relationship Id="rId10" Type="http://schemas.openxmlformats.org/officeDocument/2006/relationships/image" Target="../media/image39.svg"/><Relationship Id="rId4" Type="http://schemas.openxmlformats.org/officeDocument/2006/relationships/tags" Target="../tags/tag105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42.jp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1.jpg"/><Relationship Id="rId2" Type="http://schemas.openxmlformats.org/officeDocument/2006/relationships/tags" Target="../tags/tag109.xml"/><Relationship Id="rId16" Type="http://schemas.microsoft.com/office/2007/relationships/hdphoto" Target="../media/hdphoto2.wdp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image" Target="../media/image40.png"/><Relationship Id="rId10" Type="http://schemas.openxmlformats.org/officeDocument/2006/relationships/tags" Target="../tags/tag117.xml"/><Relationship Id="rId19" Type="http://schemas.openxmlformats.org/officeDocument/2006/relationships/image" Target="../media/image43.jp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445FC31-CB83-43AC-8F87-224DD2AC7FC7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pPr rtl="0"/>
            <a:r>
              <a:rPr lang="fr-ca" b="0" i="0" u="none" baseline="0"/>
              <a:t>Diapositive 1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4FF91AE-2461-414D-B6AC-6D31640BB0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59286" y="1209299"/>
            <a:ext cx="8673427" cy="132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368708" y="1854990"/>
            <a:ext cx="129294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fr-ca" sz="8000" b="0" i="0" u="none" cap="none" spc="0" baseline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L’avantage du terrain</a:t>
            </a:r>
          </a:p>
          <a:p>
            <a:pPr algn="ctr" rtl="0"/>
            <a:r>
              <a:rPr lang="fr-ca" sz="2800" b="0" i="0" u="none" baseline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Une activité d’apprentissage transdisciplinaire pour la 3</a:t>
            </a:r>
            <a:r>
              <a:rPr lang="fr-ca" sz="2800" b="0" i="0" u="none" baseline="3000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e </a:t>
            </a:r>
            <a:r>
              <a:rPr lang="fr-ca" sz="2800" b="0" i="0" u="none" baseline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à la 5</a:t>
            </a:r>
            <a:r>
              <a:rPr lang="fr-ca" sz="2800" b="0" i="0" u="none" baseline="3000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e </a:t>
            </a:r>
            <a:r>
              <a:rPr lang="fr-ca" sz="2800" b="0" i="0" u="none" baseline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année</a:t>
            </a:r>
            <a:endParaRPr lang="fr-ca" sz="2800" b="0" cap="none" spc="0" dirty="0">
              <a:ln w="0"/>
              <a:solidFill>
                <a:schemeClr val="bg2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Whistle with solid fill">
            <a:extLst>
              <a:ext uri="{FF2B5EF4-FFF2-40B4-BE49-F238E27FC236}">
                <a16:creationId xmlns:a16="http://schemas.microsoft.com/office/drawing/2014/main" id="{C4D66153-1171-4D4A-84F7-7BC856981C8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45451">
            <a:off x="4809063" y="-429041"/>
            <a:ext cx="2844800" cy="2844800"/>
          </a:xfrm>
          <a:prstGeom prst="rect">
            <a:avLst/>
          </a:prstGeom>
        </p:spPr>
      </p:pic>
      <p:pic>
        <p:nvPicPr>
          <p:cNvPr id="11" name="Picture 10" descr="Hockey crowd cheering and waving towels">
            <a:extLst>
              <a:ext uri="{FF2B5EF4-FFF2-40B4-BE49-F238E27FC236}">
                <a16:creationId xmlns:a16="http://schemas.microsoft.com/office/drawing/2014/main" id="{CC849EFC-613A-42E6-9D07-87E880D485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25827" y="3733795"/>
            <a:ext cx="4140341" cy="312250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2896D0F-5D89-4DCF-AA43-27CA5B71907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6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39756" y="2534175"/>
            <a:ext cx="12298018" cy="899639"/>
          </a:xfrm>
        </p:spPr>
        <p:txBody>
          <a:bodyPr>
            <a:noAutofit/>
          </a:bodyPr>
          <a:lstStyle/>
          <a:p>
            <a:pPr rtl="0"/>
            <a:r>
              <a:rPr lang="fr-ca" sz="4400" b="0" i="0" u="none" baseline="0" dirty="0">
                <a:latin typeface="Franklin Gothic Medium" panose="020B0603020102020204" pitchFamily="34" charset="0"/>
                <a:cs typeface="Segoe UI" panose="020B0502040204020203" pitchFamily="34" charset="0"/>
              </a:rPr>
              <a:t>Pouvez-vous RELIER l’équipe à la ligue?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D2C69-D504-4D0F-87A1-4100B209EB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045578" y="612548"/>
            <a:ext cx="886554" cy="899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A0BDE7-6C3F-4B96-B37E-37DEA1099A4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5676533" y="503902"/>
            <a:ext cx="482379" cy="108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CAB1E-8F47-4FA7-AC6F-60B51E3651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7044417" y="623027"/>
            <a:ext cx="794886" cy="899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91EB41-F5A3-4083-9ED3-3C7FAFF51F7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503558" y="755397"/>
            <a:ext cx="1142107" cy="634897"/>
          </a:xfrm>
          <a:prstGeom prst="rect">
            <a:avLst/>
          </a:prstGeom>
        </p:spPr>
      </p:pic>
      <p:pic>
        <p:nvPicPr>
          <p:cNvPr id="1026" name="Picture 2" descr="Toronto Raptors Logo PNG Transparent &amp; SVG Vector - Freebie Supply">
            <a:extLst>
              <a:ext uri="{FF2B5EF4-FFF2-40B4-BE49-F238E27FC236}">
                <a16:creationId xmlns:a16="http://schemas.microsoft.com/office/drawing/2014/main" id="{303D6945-28D1-445B-A11D-14E74C235FD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7" y="4085261"/>
            <a:ext cx="1055084" cy="9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ronto Blue Jays Logo PNG Transparent &amp; SVG Vector - Freebie Supply">
            <a:extLst>
              <a:ext uri="{FF2B5EF4-FFF2-40B4-BE49-F238E27FC236}">
                <a16:creationId xmlns:a16="http://schemas.microsoft.com/office/drawing/2014/main" id="{32D63FD4-7AEA-45F7-88CE-80A6E8CC8506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1" y="5525627"/>
            <a:ext cx="1013819" cy="9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ronto Maple Leafs Logo PNG Transparent &amp; SVG Vector - Freebie Supply">
            <a:extLst>
              <a:ext uri="{FF2B5EF4-FFF2-40B4-BE49-F238E27FC236}">
                <a16:creationId xmlns:a16="http://schemas.microsoft.com/office/drawing/2014/main" id="{29BD4D9F-A518-4238-BCA9-8C6AFE18D703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08" y="3923963"/>
            <a:ext cx="1266451" cy="12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ntreal Canadiens Logo PNG Transparent &amp; SVG Vector - Freebie Supply">
            <a:extLst>
              <a:ext uri="{FF2B5EF4-FFF2-40B4-BE49-F238E27FC236}">
                <a16:creationId xmlns:a16="http://schemas.microsoft.com/office/drawing/2014/main" id="{EC948BDD-5A3C-4C30-BED6-20BC4F3E9F7D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30" y="5413924"/>
            <a:ext cx="1233091" cy="12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gary Flames Logo PNG Transparent &amp; SVG Vector - Freebie Supply">
            <a:extLst>
              <a:ext uri="{FF2B5EF4-FFF2-40B4-BE49-F238E27FC236}">
                <a16:creationId xmlns:a16="http://schemas.microsoft.com/office/drawing/2014/main" id="{985BFEE7-17D5-4C7B-BD7E-33A9D66E3ADF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80" y="3987393"/>
            <a:ext cx="1231482" cy="12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dmonton Oilers Logo PNG Transparent &amp; SVG Vector - Freebie Supply">
            <a:extLst>
              <a:ext uri="{FF2B5EF4-FFF2-40B4-BE49-F238E27FC236}">
                <a16:creationId xmlns:a16="http://schemas.microsoft.com/office/drawing/2014/main" id="{834FD298-BED6-4B89-876E-55B94E3AE8FF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62" y="5477789"/>
            <a:ext cx="1105358" cy="11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innipeg Jets Logo PNG Transparent &amp; SVG Vector - Freebie Supply">
            <a:extLst>
              <a:ext uri="{FF2B5EF4-FFF2-40B4-BE49-F238E27FC236}">
                <a16:creationId xmlns:a16="http://schemas.microsoft.com/office/drawing/2014/main" id="{18F87623-4F8E-4301-8F4C-0BC596BF0F1D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09" y="4030728"/>
            <a:ext cx="1091554" cy="109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ancouver Canucks Logo, symbol, meaning, history, PNG, brand">
            <a:extLst>
              <a:ext uri="{FF2B5EF4-FFF2-40B4-BE49-F238E27FC236}">
                <a16:creationId xmlns:a16="http://schemas.microsoft.com/office/drawing/2014/main" id="{65DEE358-A7D8-4E40-AF82-C60A85A410E7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4" y="5531326"/>
            <a:ext cx="1571893" cy="8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ttawa Senators Logo PNG Transparent &amp; SVG Vector - Freebie Supply">
            <a:extLst>
              <a:ext uri="{FF2B5EF4-FFF2-40B4-BE49-F238E27FC236}">
                <a16:creationId xmlns:a16="http://schemas.microsoft.com/office/drawing/2014/main" id="{0FF3930E-88AA-4702-A96D-4A820638426F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34" y="3995975"/>
            <a:ext cx="1161060" cy="11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FL.ca - Official site of the Canadian Football League">
            <a:extLst>
              <a:ext uri="{FF2B5EF4-FFF2-40B4-BE49-F238E27FC236}">
                <a16:creationId xmlns:a16="http://schemas.microsoft.com/office/drawing/2014/main" id="{58C693DB-EF2A-4935-A9EA-6987D8413CD4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9" t="18222" r="30986" b="18316"/>
          <a:stretch/>
        </p:blipFill>
        <p:spPr bwMode="auto">
          <a:xfrm>
            <a:off x="2546335" y="639705"/>
            <a:ext cx="971260" cy="8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vancouver whitecaps">
            <a:extLst>
              <a:ext uri="{FF2B5EF4-FFF2-40B4-BE49-F238E27FC236}">
                <a16:creationId xmlns:a16="http://schemas.microsoft.com/office/drawing/2014/main" id="{F219F69F-52BF-4386-AA96-55810E95DA77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63" y="3961222"/>
            <a:ext cx="946080" cy="1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0B3C5B4-41B2-440E-A470-8F182CF5434A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0" y="524920"/>
            <a:ext cx="750183" cy="10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2B04-40CD-41C5-8598-1BE0F6556E23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9345885" y="4158479"/>
            <a:ext cx="954157" cy="925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4B9A3-CC78-4E01-8ACE-C3FB04F84B4B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7473810" y="5554089"/>
            <a:ext cx="1157495" cy="872356"/>
          </a:xfrm>
          <a:prstGeom prst="rect">
            <a:avLst/>
          </a:prstGeom>
        </p:spPr>
      </p:pic>
      <p:pic>
        <p:nvPicPr>
          <p:cNvPr id="17" name="Picture 12" descr="Image result for Ottawa Redblacks">
            <a:extLst>
              <a:ext uri="{FF2B5EF4-FFF2-40B4-BE49-F238E27FC236}">
                <a16:creationId xmlns:a16="http://schemas.microsoft.com/office/drawing/2014/main" id="{49FC1A9C-EE2F-4344-B35D-D6ECA844EB8D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38" y="4064680"/>
            <a:ext cx="954157" cy="9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result for Tiger-Cats">
            <a:extLst>
              <a:ext uri="{FF2B5EF4-FFF2-40B4-BE49-F238E27FC236}">
                <a16:creationId xmlns:a16="http://schemas.microsoft.com/office/drawing/2014/main" id="{9D969178-B1B2-42BD-A10A-B7602794BC33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458" y="5525627"/>
            <a:ext cx="1082487" cy="8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toronto six">
            <a:extLst>
              <a:ext uri="{FF2B5EF4-FFF2-40B4-BE49-F238E27FC236}">
                <a16:creationId xmlns:a16="http://schemas.microsoft.com/office/drawing/2014/main" id="{B0E6FF13-1DE9-46DB-AF0F-9E1E1236A5A8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33" y="5464087"/>
            <a:ext cx="996762" cy="10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101A3F0-1C65-4786-BD2E-6A34BD51CE40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082" y="524920"/>
            <a:ext cx="1284565" cy="8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244249-FC99-4318-B6FB-3759912D5B03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4927765" y="5580148"/>
            <a:ext cx="951792" cy="899639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low confidence">
            <a:extLst>
              <a:ext uri="{FF2B5EF4-FFF2-40B4-BE49-F238E27FC236}">
                <a16:creationId xmlns:a16="http://schemas.microsoft.com/office/drawing/2014/main" id="{7749CB98-6CF0-4BD3-873C-4DFDD2FEF41C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51058" y="6558000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4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-959955" y="0"/>
            <a:ext cx="587534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ca" sz="4400" b="0" i="0" u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Réponses :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9F88BA3-6D77-4C74-B056-69F79082CD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rtl="0"/>
            <a:r>
              <a:rPr lang="fr-ca" b="0" i="0" u="none" baseline="0"/>
              <a:t>Diapositive 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99B06-EC8F-419F-BC60-6CFD0BAE7C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2361989" y="1061879"/>
            <a:ext cx="954157" cy="925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C36254-8C91-4C80-B25E-8B7E1A6C39F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617949" y="1088652"/>
            <a:ext cx="1157495" cy="872356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5575EA7-4590-4893-A74B-339F63BE69B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78947" y="859305"/>
          <a:ext cx="11774518" cy="542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074">
                  <a:extLst>
                    <a:ext uri="{9D8B030D-6E8A-4147-A177-3AD203B41FA5}">
                      <a16:colId xmlns:a16="http://schemas.microsoft.com/office/drawing/2014/main" val="3824895125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3529219979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2861758062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2293445036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4020950461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3000601945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1561618599"/>
                    </a:ext>
                  </a:extLst>
                </a:gridCol>
              </a:tblGrid>
              <a:tr h="2255694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6118"/>
                  </a:ext>
                </a:extLst>
              </a:tr>
              <a:tr h="3166531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6682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id="{1150B980-46CB-4881-AD9D-A2B5969BB2E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8" y="996719"/>
            <a:ext cx="750183" cy="10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6E9DF-E8EC-45D1-BD29-8E21D6E39CB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flipH="1">
            <a:off x="-97952" y="2145168"/>
            <a:ext cx="2001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Ligue </a:t>
            </a:r>
          </a:p>
          <a:p>
            <a:pPr algn="ctr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nationale </a:t>
            </a:r>
          </a:p>
          <a:p>
            <a:pPr algn="ctr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 Lacrosse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AD9D4-E15E-4820-97B4-1C9DF31E523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flipH="1">
            <a:off x="1697381" y="2059368"/>
            <a:ext cx="2001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Ligue canadienne </a:t>
            </a:r>
          </a:p>
          <a:p>
            <a:pPr algn="ctr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 football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C257C-14F4-475C-984D-06A06A77F19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 flipH="1">
            <a:off x="3421984" y="2117608"/>
            <a:ext cx="2001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Ligue 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nationale 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 hockey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700AB-5F1F-4937-90BD-6E3D585B0F7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flipH="1">
            <a:off x="5064934" y="2159438"/>
            <a:ext cx="2001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Association nationale de basketball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3F61B-8CBF-4A2E-B6DF-967C418E9D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 flipH="1">
            <a:off x="6716768" y="2054117"/>
            <a:ext cx="2001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Ligue 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majeure 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 soccer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71143-172D-47B9-9E7D-D5051455F97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flipH="1">
            <a:off x="8432487" y="2028232"/>
            <a:ext cx="2001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Ligues 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majeures 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 baseball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50D89C-2D84-4A3C-81B9-BE5353BC0B1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65895" y="4508958"/>
            <a:ext cx="1157495" cy="872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4D5C4C-AC79-4E41-8DCB-6D767652E11F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468875" y="3319521"/>
            <a:ext cx="954157" cy="925902"/>
          </a:xfrm>
          <a:prstGeom prst="rect">
            <a:avLst/>
          </a:prstGeom>
        </p:spPr>
      </p:pic>
      <p:pic>
        <p:nvPicPr>
          <p:cNvPr id="18" name="Picture 24" descr="CFL.ca - Official site of the Canadian Football League">
            <a:extLst>
              <a:ext uri="{FF2B5EF4-FFF2-40B4-BE49-F238E27FC236}">
                <a16:creationId xmlns:a16="http://schemas.microsoft.com/office/drawing/2014/main" id="{801B118F-0AE7-4E0B-8AEB-A89E8F3BD154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9" t="18222" r="30986" b="18316"/>
          <a:stretch/>
        </p:blipFill>
        <p:spPr bwMode="auto">
          <a:xfrm>
            <a:off x="2212502" y="1086073"/>
            <a:ext cx="971260" cy="8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Image result for Tiger-Cats">
            <a:extLst>
              <a:ext uri="{FF2B5EF4-FFF2-40B4-BE49-F238E27FC236}">
                <a16:creationId xmlns:a16="http://schemas.microsoft.com/office/drawing/2014/main" id="{79F54C23-2467-4C7F-9809-96E689957A81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51" y="3354478"/>
            <a:ext cx="1082487" cy="8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28FC66-A72B-415E-BE21-8279539DA9B5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3979044" y="1130396"/>
            <a:ext cx="886554" cy="899639"/>
          </a:xfrm>
          <a:prstGeom prst="rect">
            <a:avLst/>
          </a:prstGeom>
        </p:spPr>
      </p:pic>
      <p:pic>
        <p:nvPicPr>
          <p:cNvPr id="21" name="Picture 6" descr="Toronto Maple Leafs Logo PNG Transparent &amp; SVG Vector - Freebie Supply">
            <a:extLst>
              <a:ext uri="{FF2B5EF4-FFF2-40B4-BE49-F238E27FC236}">
                <a16:creationId xmlns:a16="http://schemas.microsoft.com/office/drawing/2014/main" id="{1D53E569-7279-4006-9FE8-2B0688706385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6" y="3081959"/>
            <a:ext cx="710926" cy="71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algary Flames Logo PNG Transparent &amp; SVG Vector - Freebie Supply">
            <a:extLst>
              <a:ext uri="{FF2B5EF4-FFF2-40B4-BE49-F238E27FC236}">
                <a16:creationId xmlns:a16="http://schemas.microsoft.com/office/drawing/2014/main" id="{61803FED-0CB3-4F60-BE92-BF336BCCB450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31" y="3059068"/>
            <a:ext cx="804680" cy="8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Edmonton Oilers Logo PNG Transparent &amp; SVG Vector - Freebie Supply">
            <a:extLst>
              <a:ext uri="{FF2B5EF4-FFF2-40B4-BE49-F238E27FC236}">
                <a16:creationId xmlns:a16="http://schemas.microsoft.com/office/drawing/2014/main" id="{DE63BCF5-68B3-42C2-B994-B617E6264C8C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22" y="3847687"/>
            <a:ext cx="811773" cy="81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ntreal Canadiens Logo PNG Transparent &amp; SVG Vector - Freebie Supply">
            <a:extLst>
              <a:ext uri="{FF2B5EF4-FFF2-40B4-BE49-F238E27FC236}">
                <a16:creationId xmlns:a16="http://schemas.microsoft.com/office/drawing/2014/main" id="{2A89B7B3-A6B0-4C37-AA0E-F167E41A2DD1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93" y="3910509"/>
            <a:ext cx="804681" cy="8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Vancouver Canucks Logo, symbol, meaning, history, PNG, brand">
            <a:extLst>
              <a:ext uri="{FF2B5EF4-FFF2-40B4-BE49-F238E27FC236}">
                <a16:creationId xmlns:a16="http://schemas.microsoft.com/office/drawing/2014/main" id="{986A11F3-897E-491F-AB8E-F1DF7355B9B5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16" y="4792654"/>
            <a:ext cx="1051915" cy="5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Ottawa Senators Logo PNG Transparent &amp; SVG Vector - Freebie Supply">
            <a:extLst>
              <a:ext uri="{FF2B5EF4-FFF2-40B4-BE49-F238E27FC236}">
                <a16:creationId xmlns:a16="http://schemas.microsoft.com/office/drawing/2014/main" id="{F3B14048-ABA2-4E47-BE55-FBDDBF3BC3FF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411" y="4605342"/>
            <a:ext cx="969623" cy="9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Winnipeg Jets Logo PNG Transparent &amp; SVG Vector - Freebie Supply">
            <a:extLst>
              <a:ext uri="{FF2B5EF4-FFF2-40B4-BE49-F238E27FC236}">
                <a16:creationId xmlns:a16="http://schemas.microsoft.com/office/drawing/2014/main" id="{E6EDDF75-F544-444E-90D7-FA7E3EBA4137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29" y="5381314"/>
            <a:ext cx="761926" cy="7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216E14-BF02-4E5D-93FB-6839356D5354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5824496" y="1059022"/>
            <a:ext cx="482379" cy="1086027"/>
          </a:xfrm>
          <a:prstGeom prst="rect">
            <a:avLst/>
          </a:prstGeom>
        </p:spPr>
      </p:pic>
      <p:pic>
        <p:nvPicPr>
          <p:cNvPr id="29" name="Picture 2" descr="Toronto Raptors Logo PNG Transparent &amp; SVG Vector - Freebie Supply">
            <a:extLst>
              <a:ext uri="{FF2B5EF4-FFF2-40B4-BE49-F238E27FC236}">
                <a16:creationId xmlns:a16="http://schemas.microsoft.com/office/drawing/2014/main" id="{49330716-A01B-4AE2-9025-CEA17362EAC4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58" y="3206568"/>
            <a:ext cx="1055084" cy="9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106DD08-7484-4A4D-B768-638B16EFE18A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7373948" y="1141892"/>
            <a:ext cx="794886" cy="899639"/>
          </a:xfrm>
          <a:prstGeom prst="rect">
            <a:avLst/>
          </a:prstGeom>
        </p:spPr>
      </p:pic>
      <p:pic>
        <p:nvPicPr>
          <p:cNvPr id="31" name="Picture 30" descr="Image result for vancouver whitecaps">
            <a:extLst>
              <a:ext uri="{FF2B5EF4-FFF2-40B4-BE49-F238E27FC236}">
                <a16:creationId xmlns:a16="http://schemas.microsoft.com/office/drawing/2014/main" id="{8BA4481C-8E3B-4618-B801-0D10A2398B56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74" y="3213249"/>
            <a:ext cx="946080" cy="1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790002-5E36-4370-9A3B-B394C3F26226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8892671" y="1326111"/>
            <a:ext cx="1142107" cy="634897"/>
          </a:xfrm>
          <a:prstGeom prst="rect">
            <a:avLst/>
          </a:prstGeom>
        </p:spPr>
      </p:pic>
      <p:pic>
        <p:nvPicPr>
          <p:cNvPr id="34" name="Picture 4" descr="Toronto Blue Jays Logo PNG Transparent &amp; SVG Vector - Freebie Supply">
            <a:extLst>
              <a:ext uri="{FF2B5EF4-FFF2-40B4-BE49-F238E27FC236}">
                <a16:creationId xmlns:a16="http://schemas.microsoft.com/office/drawing/2014/main" id="{A0463291-20D8-4C1E-AF17-4FAD26F621BE}"/>
              </a:ext>
            </a:extLst>
          </p:cNvPr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14" y="3224377"/>
            <a:ext cx="1013819" cy="9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13C05C6F-9AB9-4015-BAD3-D228C655574E}"/>
              </a:ext>
            </a:extLst>
          </p:cNvPr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23" y="1159653"/>
            <a:ext cx="1284565" cy="8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E86F11C-C423-4992-8FFB-A1285CAEAABE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 flipH="1">
            <a:off x="10113756" y="2022928"/>
            <a:ext cx="2001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Premier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Hockey </a:t>
            </a:r>
          </a:p>
          <a:p>
            <a:pPr algn="ctr" rtl="0"/>
            <a:r>
              <a:rPr lang="fr-ca" sz="1400" b="0" i="0" u="none" baseline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Federation</a:t>
            </a:r>
          </a:p>
        </p:txBody>
      </p:sp>
      <p:pic>
        <p:nvPicPr>
          <p:cNvPr id="37" name="Picture 16" descr="Image result for toronto six">
            <a:extLst>
              <a:ext uri="{FF2B5EF4-FFF2-40B4-BE49-F238E27FC236}">
                <a16:creationId xmlns:a16="http://schemas.microsoft.com/office/drawing/2014/main" id="{579F84F4-CEF0-4D17-B36C-6BF956A40A2A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363" y="3273137"/>
            <a:ext cx="996762" cy="10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Image result for Ottawa Redblacks">
            <a:extLst>
              <a:ext uri="{FF2B5EF4-FFF2-40B4-BE49-F238E27FC236}">
                <a16:creationId xmlns:a16="http://schemas.microsoft.com/office/drawing/2014/main" id="{1A450822-0EE6-4936-B2F8-DE3AA9AB6988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17" y="4552650"/>
            <a:ext cx="954157" cy="9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05B48F-68D8-40B8-AAE5-127F18E51BF6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7373948" y="4659460"/>
            <a:ext cx="970447" cy="917272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A134154-390F-4B16-98E5-08BE374A834F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4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stle hanging on a wall">
            <a:extLst>
              <a:ext uri="{FF2B5EF4-FFF2-40B4-BE49-F238E27FC236}">
                <a16:creationId xmlns:a16="http://schemas.microsoft.com/office/drawing/2014/main" id="{12DFE5D1-7496-4BE7-89A4-CC0241EE34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82609" y="1454349"/>
            <a:ext cx="3786739" cy="252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2652" y="0"/>
            <a:ext cx="12010085" cy="1377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lnSpc>
                <a:spcPct val="120000"/>
              </a:lnSpc>
            </a:pPr>
            <a:r>
              <a:rPr lang="fr-ca" sz="4000" b="1" i="0" u="none" baseline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Facteurs assurant le succès d’une équipe de sport professionnel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B8D371-142E-421B-B270-1EFEC910E0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46175" y="2613392"/>
            <a:ext cx="989965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endParaRPr lang="fr-ca" sz="10000" b="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9FAC9F-7FB8-4F61-A789-4491865AA0B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algn="l" rtl="0"/>
            <a:r>
              <a:rPr lang="fr-ca" b="0" i="0" u="none" baseline="0"/>
              <a:t>Diapositive 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20BC9-15D1-4AD2-9728-C8DD2C1ECA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6602" y="1436757"/>
            <a:ext cx="82483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fr-ca" sz="2400" b="0" i="0" u="sng" cap="none" spc="0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1. Économie</a:t>
            </a:r>
            <a:r>
              <a:rPr lang="fr-ca" sz="2400" b="0" i="0" u="none" cap="none" spc="0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 : coûts des infrastructures </a:t>
            </a:r>
          </a:p>
          <a:p>
            <a:pPr algn="l" rtl="0"/>
            <a:r>
              <a:rPr lang="fr-ca" sz="2400" b="0" i="0" u="none" cap="none" spc="0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sportives, salaires de l’équipe, ventes de billet.</a:t>
            </a:r>
          </a:p>
          <a:p>
            <a:endParaRPr lang="fr-ca" sz="24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algn="l" rtl="0"/>
            <a:r>
              <a:rPr lang="fr-ca" sz="2400" b="0" i="0" u="sng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2. Popularité</a:t>
            </a:r>
            <a:r>
              <a:rPr lang="fr-ca" sz="2400" b="0" i="0" u="none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 : partisans, loyauté envers l’équipe </a:t>
            </a:r>
          </a:p>
          <a:p>
            <a:pPr algn="l" rtl="0"/>
            <a:r>
              <a:rPr lang="fr-ca" sz="2400" b="0" i="0" u="none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dans les bons comme dans les mauvais moments.</a:t>
            </a:r>
          </a:p>
          <a:p>
            <a:endParaRPr lang="fr-ca" sz="240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algn="l" rtl="0"/>
            <a:r>
              <a:rPr lang="fr-ca" sz="2400" b="0" i="0" u="sng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3. Médias</a:t>
            </a:r>
            <a:r>
              <a:rPr lang="fr-ca" sz="2400" b="0" i="0" u="none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 : accès à la télévision, à la radio et aux médias sociaux pour faire la promotion de l’équipe.</a:t>
            </a:r>
          </a:p>
          <a:p>
            <a:endParaRPr lang="fr-ca" sz="240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algn="l" rtl="0"/>
            <a:r>
              <a:rPr lang="fr-ca" sz="2400" b="0" i="0" u="sng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4. Population</a:t>
            </a:r>
            <a:r>
              <a:rPr lang="fr-ca" sz="2400" b="0" i="0" u="none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 : dans les grandes villes, plus de gens peuvent assister aux parties, acheter des produits dérivés et répandre la bonne nouvelle.</a:t>
            </a:r>
            <a:endParaRPr lang="fr-ca" sz="24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7E1E2DA-24F7-4A76-8694-CA6EF3B41C6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0F38F-26F8-4EBF-AE28-1532C25922F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58285" y="6143704"/>
            <a:ext cx="9080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1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 Gaylord, Jack O. Jr., « </a:t>
            </a:r>
            <a:r>
              <a:rPr lang="fr-ca" sz="1100" b="0" i="0" u="none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fr-ca" sz="11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Formation and </a:t>
            </a:r>
            <a:r>
              <a:rPr lang="fr-ca" sz="1100" b="0" i="0" u="none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fr-ca" sz="11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Professional Sports </a:t>
            </a:r>
            <a:r>
              <a:rPr lang="fr-ca" sz="1100" b="0" i="0" u="none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Leagues</a:t>
            </a:r>
            <a:r>
              <a:rPr lang="fr-ca" sz="11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», Visions in Leisure and Business, volume 14, numéro 1, </a:t>
            </a:r>
            <a:endParaRPr lang="fr-CA" sz="1100" b="0" i="0" u="none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fr-ca" sz="1100" b="0" i="0" u="none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article 4, 1995.</a:t>
            </a:r>
            <a:endParaRPr lang="fr-ca" sz="1100" dirty="0"/>
          </a:p>
        </p:txBody>
      </p:sp>
    </p:spTree>
    <p:extLst>
      <p:ext uri="{BB962C8B-B14F-4D97-AF65-F5344CB8AC3E}">
        <p14:creationId xmlns:p14="http://schemas.microsoft.com/office/powerpoint/2010/main" val="2621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spcAft>
                <a:spcPts val="600"/>
              </a:spcAft>
            </a:pPr>
            <a:r>
              <a:rPr lang="fr-ca" sz="7200" b="0" i="0" u="none" kern="1200" cap="all" baseline="0">
                <a:latin typeface="+mj-lt"/>
                <a:ea typeface="+mj-ea"/>
                <a:cs typeface="+mj-cs"/>
              </a:rPr>
              <a:t>IMAGINEZ…</a:t>
            </a:r>
          </a:p>
        </p:txBody>
      </p:sp>
      <p:pic>
        <p:nvPicPr>
          <p:cNvPr id="3074" name="Picture 2" descr="Pin on Printable Patterns at PatternUniverse.com">
            <a:extLst>
              <a:ext uri="{FF2B5EF4-FFF2-40B4-BE49-F238E27FC236}">
                <a16:creationId xmlns:a16="http://schemas.microsoft.com/office/drawing/2014/main" id="{31E03A52-FB45-41E6-AE5C-A2ACAE1B5B9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356" y="2277687"/>
            <a:ext cx="5262973" cy="40668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855047" y="3053868"/>
            <a:ext cx="5834402" cy="4206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 rtl="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fr-ca" sz="4400" b="0" i="0" u="none" cap="none" spc="0" baseline="0" dirty="0">
                <a:ln w="0"/>
              </a:rPr>
              <a:t>Une équipe de sport professionnel </a:t>
            </a:r>
            <a:r>
              <a:rPr lang="fr-ca" sz="4400" b="0" i="0" u="sng" cap="none" spc="0" baseline="0" dirty="0">
                <a:ln w="0"/>
              </a:rPr>
              <a:t>ICI</a:t>
            </a:r>
            <a:r>
              <a:rPr lang="fr-ca" sz="4400" b="0" i="0" u="none" cap="none" spc="0" baseline="0" dirty="0">
                <a:ln w="0"/>
              </a:rPr>
              <a:t>, au Nouveau-Brunswick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981E862-C9BB-461B-A316-55B47F704B1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algn="l" rtl="0"/>
            <a:r>
              <a:rPr lang="fr-ca" b="0" i="0" u="none" baseline="0"/>
              <a:t>Diapositive 4</a:t>
            </a:r>
          </a:p>
        </p:txBody>
      </p:sp>
      <p:pic>
        <p:nvPicPr>
          <p:cNvPr id="6" name="Graphic 5" descr="Sport balls with solid fill">
            <a:extLst>
              <a:ext uri="{FF2B5EF4-FFF2-40B4-BE49-F238E27FC236}">
                <a16:creationId xmlns:a16="http://schemas.microsoft.com/office/drawing/2014/main" id="{F28CF6E4-F2F4-419E-92CB-0130E576E6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90039" y="9719"/>
            <a:ext cx="2001961" cy="2001961"/>
          </a:xfrm>
          <a:prstGeom prst="rect">
            <a:avLst/>
          </a:prstGeom>
        </p:spPr>
      </p:pic>
      <p:pic>
        <p:nvPicPr>
          <p:cNvPr id="8" name="Graphic 7" descr="Stadium outline">
            <a:extLst>
              <a:ext uri="{FF2B5EF4-FFF2-40B4-BE49-F238E27FC236}">
                <a16:creationId xmlns:a16="http://schemas.microsoft.com/office/drawing/2014/main" id="{D4B53722-5803-4835-A494-4B56F8E49AE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54330" y="5750999"/>
            <a:ext cx="1107001" cy="110700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EA58674-F8E1-4088-BBB2-7AC6B45C17B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5479" y="6379580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46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781936" y="318479"/>
            <a:ext cx="9074332" cy="14767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20000"/>
              </a:lnSpc>
            </a:pPr>
            <a:r>
              <a:rPr lang="fr-ca" b="1" i="0" u="none" cap="none" baseline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Défi de présentation </a:t>
            </a:r>
          </a:p>
          <a:p>
            <a:pPr algn="ctr" rtl="0">
              <a:lnSpc>
                <a:spcPct val="120000"/>
              </a:lnSpc>
            </a:pPr>
            <a:r>
              <a:rPr lang="fr-ca" b="1" i="0" u="none" cap="none" baseline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d’une NOUVELLE équipe locale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87E8867-E04F-45A1-BA34-0BE70ECA54B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rtl="0"/>
            <a:r>
              <a:rPr lang="fr-ca" b="0" i="0" u="none" baseline="0"/>
              <a:t>Diapositive 6</a:t>
            </a:r>
          </a:p>
        </p:txBody>
      </p:sp>
      <p:pic>
        <p:nvPicPr>
          <p:cNvPr id="8" name="Picture 7" descr="Close-up of painted playground surface">
            <a:extLst>
              <a:ext uri="{FF2B5EF4-FFF2-40B4-BE49-F238E27FC236}">
                <a16:creationId xmlns:a16="http://schemas.microsoft.com/office/drawing/2014/main" id="{52BA8462-FA07-48FE-904E-8F6660DEF2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83873" y="119269"/>
            <a:ext cx="3289849" cy="21932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F05A84-8368-4945-A906-0031E44898B2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3776870" y="1895061"/>
            <a:ext cx="807939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9F78B-62D4-4B42-B7B3-FDFC52A6A8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31468" y="1994449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Qu’est-ce qu’une présentation promotionnelle?  C’est une présentation </a:t>
            </a:r>
            <a:r>
              <a:rPr lang="fr-ca" sz="1400" b="0" i="1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persuasive</a:t>
            </a:r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utilisée en affaires.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C5ACCD-2DC2-42D7-9128-3C6A416C0B1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2098" y="2530300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ACB24-2EF6-4C62-A62D-3A9B3847BC1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12110" y="2531150"/>
            <a:ext cx="1192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200" b="0" i="0" u="none" baseline="0" dirty="0"/>
              <a:t>Concision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0C491-3704-49FE-9749-18165B49FA4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859770" y="251791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83B9E5-41E6-42A2-BBC4-BC9B4DCD093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284350" y="2511712"/>
            <a:ext cx="1608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400" b="0" i="0" u="none" baseline="0" dirty="0"/>
              <a:t>Message clair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5E41D-ED92-46FE-B0AE-40D7430BC82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917560" y="251791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4A30E-1291-47F0-B0C6-CB7BF83266A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310608" y="2531150"/>
            <a:ext cx="1387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400" b="0" i="0" u="none" baseline="0"/>
              <a:t>Contact visuel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7E6556-A5FD-437A-8229-50D8596DF3E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815538" y="253735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5E31B-1BEA-4CB4-83D7-A1F14404F01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188934" y="2524963"/>
            <a:ext cx="1387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400" b="0" i="0" u="none" baseline="0"/>
              <a:t>Confiance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EAA1D3-73CE-4398-8D31-54E2453DC94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379030" y="2522367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90C237-F0F3-4C06-8354-553294F8B07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756815" y="2543537"/>
            <a:ext cx="1387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400" b="0" i="0" u="none" baseline="0"/>
              <a:t>Créativité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C89909-F1FF-46C4-8ECF-A6FE985A89F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899915" y="2522367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fr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B6F71-CB80-4A29-BB39-1E02EF9A613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008" y="2543537"/>
            <a:ext cx="2942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ca" sz="1400" b="0" i="0" u="none" baseline="0"/>
              <a:t>Persuasion du public </a:t>
            </a:r>
          </a:p>
        </p:txBody>
      </p:sp>
      <p:pic>
        <p:nvPicPr>
          <p:cNvPr id="24" name="The Drip Drop - Shark Tank">
            <a:hlinkClick r:id="" action="ppaction://media"/>
            <a:extLst>
              <a:ext uri="{FF2B5EF4-FFF2-40B4-BE49-F238E27FC236}">
                <a16:creationId xmlns:a16="http://schemas.microsoft.com/office/drawing/2014/main" id="{A56F71CB-A753-4CC1-BA69-5AEFFC849AB3}"/>
              </a:ext>
            </a:extLst>
          </p:cNvPr>
          <p:cNvPicPr>
            <a:picLocks noChangeAspect="1"/>
          </p:cNvPicPr>
          <p:nvPr>
            <a:videoFile r:link="rId19"/>
            <p:custDataLst>
              <p:tags r:id="rId20"/>
            </p:custDataLst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473722" y="3268281"/>
            <a:ext cx="5815538" cy="327124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676FA8-9C44-4719-A456-0898FDD6C750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8F040-B9E1-4EF0-B653-194CF9AD742E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590854" y="5882326"/>
            <a:ext cx="2271859" cy="276999"/>
          </a:xfrm>
          <a:prstGeom prst="rect">
            <a:avLst/>
          </a:prstGeom>
          <a:solidFill>
            <a:srgbClr val="086D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fr-ca" sz="1200" b="0" i="0" u="none" baseline="0" dirty="0"/>
              <a:t>Cherche un investissement de 50 000 $ pour une participation de 20 %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44496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-457711" y="270330"/>
            <a:ext cx="9074332" cy="14767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20000"/>
              </a:lnSpc>
            </a:pPr>
            <a:r>
              <a:rPr lang="fr-ca" b="1" i="0" u="none" cap="none" baseline="0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Défi de présentation </a:t>
            </a:r>
          </a:p>
          <a:p>
            <a:pPr algn="ctr" rtl="0">
              <a:lnSpc>
                <a:spcPct val="120000"/>
              </a:lnSpc>
            </a:pPr>
            <a:r>
              <a:rPr lang="fr-ca" b="1" i="0" u="none" cap="none" baseline="0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d’une NOUVELLE équipe locale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87E8867-E04F-45A1-BA34-0BE70ECA54B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rtl="0"/>
            <a:r>
              <a:rPr lang="fr-ca" b="0" i="0" u="none" baseline="0"/>
              <a:t>Diapositive 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F05A84-8368-4945-A906-0031E44898B2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39756" y="1789044"/>
            <a:ext cx="807939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A trophy cup">
            <a:extLst>
              <a:ext uri="{FF2B5EF4-FFF2-40B4-BE49-F238E27FC236}">
                <a16:creationId xmlns:a16="http://schemas.microsoft.com/office/drawing/2014/main" id="{60F2AB3D-4861-46E3-9909-286A0303F1F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27775" y="-434009"/>
            <a:ext cx="3664225" cy="3664225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3A31E41-6859-4905-9D75-5376108E71D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88393-BB84-4578-ACA8-6BB922AC6B8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565" y="2261479"/>
            <a:ext cx="106812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Concevoir un nom et un logo pour votre équipe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Concevoir et faire un croquis de l’infrastructure sportive dans votre ville 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Élaborer une stratégie de promotion de votre équipe (médias)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Trouver 3 raisons MAJEURES pour justifier la création de votre équipe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fr-ca" sz="28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Répéter la présentation (créativité et confiance)</a:t>
            </a:r>
          </a:p>
        </p:txBody>
      </p:sp>
    </p:spTree>
    <p:extLst>
      <p:ext uri="{BB962C8B-B14F-4D97-AF65-F5344CB8AC3E}">
        <p14:creationId xmlns:p14="http://schemas.microsoft.com/office/powerpoint/2010/main" val="721071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78346" y="182637"/>
            <a:ext cx="9399406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ca" b="0" i="0" u="none" baseline="0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Liens avec la carrière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415320-365E-43B1-BC03-390FC5A8D91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8360" y="1152719"/>
            <a:ext cx="11607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fr-ca" sz="2400" b="0" i="0" u="none" baseline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Métiers qui demandent une compétence en présentation professionnelle</a:t>
            </a:r>
            <a:endParaRPr lang="fr-ca" sz="24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79FAF45-13A0-4F4F-AB85-62EA000EC2B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algn="l" rtl="0"/>
            <a:r>
              <a:rPr lang="fr-ca" b="0" i="0" u="none" baseline="0"/>
              <a:t>Diapositive 7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1B608CE-FF09-48E2-968B-576F352E5B8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65236" y="5967477"/>
            <a:ext cx="2987282" cy="707886"/>
          </a:xfrm>
          <a:prstGeom prst="rect">
            <a:avLst/>
          </a:prstGeom>
        </p:spPr>
      </p:pic>
      <p:pic>
        <p:nvPicPr>
          <p:cNvPr id="4098" name="Picture 2" descr="Vector Map of New Brunswick - Blue | Free Vector Maps">
            <a:extLst>
              <a:ext uri="{FF2B5EF4-FFF2-40B4-BE49-F238E27FC236}">
                <a16:creationId xmlns:a16="http://schemas.microsoft.com/office/drawing/2014/main" id="{F02BB321-9820-4E05-BAAB-FABD13910EE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4" t="19453" r="22779" b="20460"/>
          <a:stretch/>
        </p:blipFill>
        <p:spPr bwMode="auto">
          <a:xfrm>
            <a:off x="10477752" y="146382"/>
            <a:ext cx="1232450" cy="10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D89DD-F83C-4F9F-9409-34CBCB1103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163338" y="4294568"/>
            <a:ext cx="31142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b="1" i="0" u="none" baseline="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Représentante commerciale à l’international</a:t>
            </a:r>
          </a:p>
          <a:p>
            <a:pPr algn="ctr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Trouve de nouveaux </a:t>
            </a:r>
            <a:r>
              <a:rPr lang="fr-ca" sz="14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clients et compagnies</a:t>
            </a:r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pour vos produits et services partout dans le monde.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88F38-488C-4A03-B956-A46354E1F5F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70167" y="4294568"/>
            <a:ext cx="279620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b="1" i="0" u="none" baseline="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Représentant en publicité</a:t>
            </a:r>
          </a:p>
          <a:p>
            <a:pPr algn="ctr" rtl="0"/>
            <a:r>
              <a:rPr lang="fr-ca" sz="1400" b="0" i="0" u="none" baseline="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Vend des espaces publicitaires (médias, panneaux, événements) à des entreprises ou à des équipes sportives.</a:t>
            </a:r>
            <a:endParaRPr lang="fr-ca" sz="1400" b="0" i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2DF99-3FC1-4B51-A50D-1070BA6FCC4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70709" y="4294568"/>
            <a:ext cx="226762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fr-ca" b="1" i="0" u="none" baseline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Entrepreneure</a:t>
            </a:r>
          </a:p>
          <a:p>
            <a:pPr algn="ctr" rtl="0"/>
            <a:r>
              <a:rPr lang="fr-ca" sz="1400" b="0" i="0" u="none" baseline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Démarre son entreprise.</a:t>
            </a:r>
          </a:p>
        </p:txBody>
      </p:sp>
      <p:pic>
        <p:nvPicPr>
          <p:cNvPr id="13" name="Picture 12" descr="Woman holding open sign">
            <a:extLst>
              <a:ext uri="{FF2B5EF4-FFF2-40B4-BE49-F238E27FC236}">
                <a16:creationId xmlns:a16="http://schemas.microsoft.com/office/drawing/2014/main" id="{B8B77340-B848-4294-AC20-EFB2D224552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33477" y="1787884"/>
            <a:ext cx="3511825" cy="2341217"/>
          </a:xfrm>
          <a:prstGeom prst="rect">
            <a:avLst/>
          </a:prstGeom>
        </p:spPr>
      </p:pic>
      <p:pic>
        <p:nvPicPr>
          <p:cNvPr id="15" name="Picture 14" descr="Businesswoman giving presentation to coworkers">
            <a:extLst>
              <a:ext uri="{FF2B5EF4-FFF2-40B4-BE49-F238E27FC236}">
                <a16:creationId xmlns:a16="http://schemas.microsoft.com/office/drawing/2014/main" id="{EE0A080F-BE0B-45E8-B2A7-574332FC7F9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146698" y="1776430"/>
            <a:ext cx="3448953" cy="2332422"/>
          </a:xfrm>
          <a:prstGeom prst="rect">
            <a:avLst/>
          </a:prstGeom>
        </p:spPr>
      </p:pic>
      <p:pic>
        <p:nvPicPr>
          <p:cNvPr id="17" name="Picture 16" descr="Businessman using digital tablet in meeting">
            <a:extLst>
              <a:ext uri="{FF2B5EF4-FFF2-40B4-BE49-F238E27FC236}">
                <a16:creationId xmlns:a16="http://schemas.microsoft.com/office/drawing/2014/main" id="{1C9A74A4-0922-4348-B9A8-568EC980B42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339658" y="1787884"/>
            <a:ext cx="3512683" cy="23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110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977135_Playground rules presentation_RVA_v3.potx" id="{07413DCF-3AC5-4C70-87BD-941AEA8469DA}" vid="{4E9FF052-B545-4DF9-BE6D-6A74F8F6AE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27C31D9CEA54A8F222A8FC4FF68B4" ma:contentTypeVersion="14" ma:contentTypeDescription="Create a new document." ma:contentTypeScope="" ma:versionID="ca65590181d1512fcddde283bdf1a67d">
  <xsd:schema xmlns:xsd="http://www.w3.org/2001/XMLSchema" xmlns:xs="http://www.w3.org/2001/XMLSchema" xmlns:p="http://schemas.microsoft.com/office/2006/metadata/properties" xmlns:ns2="6a46e933-93c8-4c96-921a-912e792911a5" xmlns:ns3="460bbd6c-3278-4896-84d5-4c26981e5bff" targetNamespace="http://schemas.microsoft.com/office/2006/metadata/properties" ma:root="true" ma:fieldsID="3b9cbf03618bb073dffebff2c82b6744" ns2:_="" ns3:_="">
    <xsd:import namespace="6a46e933-93c8-4c96-921a-912e792911a5"/>
    <xsd:import namespace="460bbd6c-3278-4896-84d5-4c26981e5b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6e933-93c8-4c96-921a-912e79291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bd6c-3278-4896-84d5-4c26981e5bf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845d182-36b5-4494-a304-d244f4f6ab4d}" ma:internalName="TaxCatchAll" ma:showField="CatchAllData" ma:web="460bbd6c-3278-4896-84d5-4c26981e5b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46e933-93c8-4c96-921a-912e792911a5">
      <Terms xmlns="http://schemas.microsoft.com/office/infopath/2007/PartnerControls"/>
    </lcf76f155ced4ddcb4097134ff3c332f>
    <TaxCatchAll xmlns="460bbd6c-3278-4896-84d5-4c26981e5bff" xsi:nil="true"/>
  </documentManagement>
</p:properties>
</file>

<file path=customXml/itemProps1.xml><?xml version="1.0" encoding="utf-8"?>
<ds:datastoreItem xmlns:ds="http://schemas.openxmlformats.org/officeDocument/2006/customXml" ds:itemID="{19B51F59-98D7-4E37-92AF-EECC87A3B5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46e933-93c8-4c96-921a-912e792911a5"/>
    <ds:schemaRef ds:uri="460bbd6c-3278-4896-84d5-4c26981e5b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E42AFF-377A-47D3-84EF-20B0692369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9B77A0-8658-45E5-8D19-24559500539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6a46e933-93c8-4c96-921a-912e792911a5"/>
    <ds:schemaRef ds:uri="460bbd6c-3278-4896-84d5-4c26981e5b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 review of playground rules</Template>
  <TotalTime>459</TotalTime>
  <Words>393</Words>
  <Application>Microsoft Office PowerPoint</Application>
  <PresentationFormat>Widescreen</PresentationFormat>
  <Paragraphs>78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Century Gothic</vt:lpstr>
      <vt:lpstr>Corbel</vt:lpstr>
      <vt:lpstr>Franklin Gothic Medium</vt:lpstr>
      <vt:lpstr>Segoe UI</vt:lpstr>
      <vt:lpstr>Wingdings</vt:lpstr>
      <vt:lpstr>Banded</vt:lpstr>
      <vt:lpstr>Diapositive 1</vt:lpstr>
      <vt:lpstr>Pouvez-vous RELIER l’équipe à la ligue?</vt:lpstr>
      <vt:lpstr>Diapositive 2</vt:lpstr>
      <vt:lpstr>Diapositive 3</vt:lpstr>
      <vt:lpstr>Diapositive 4</vt:lpstr>
      <vt:lpstr>Diapositive 6</vt:lpstr>
      <vt:lpstr>Diapositive 6</vt:lpstr>
      <vt:lpstr>Diapositive 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Tompkins, Amy (EECD/EDPE)</dc:creator>
  <cp:lastModifiedBy>Tompkins, Amy (EECD/EDPE)</cp:lastModifiedBy>
  <cp:revision>31</cp:revision>
  <dcterms:created xsi:type="dcterms:W3CDTF">2023-01-30T18:55:54Z</dcterms:created>
  <dcterms:modified xsi:type="dcterms:W3CDTF">2024-01-24T18:04:09Z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0x0101004FD27C31D9CEA54A8F222A8FC4FF68B4</vt:lpwstr>
  </property>
</Properties>
</file>