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12"/>
  </p:notesMasterIdLst>
  <p:sldIdLst>
    <p:sldId id="299" r:id="rId5"/>
    <p:sldId id="300" r:id="rId6"/>
    <p:sldId id="301" r:id="rId7"/>
    <p:sldId id="302" r:id="rId8"/>
    <p:sldId id="303" r:id="rId9"/>
    <p:sldId id="304" r:id="rId10"/>
    <p:sldId id="305" r:id="rId11"/>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F7D75-2BD9-48BE-9C7D-9B329DF34294}" v="2" dt="2023-07-22T01:07:04.350"/>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09" autoAdjust="0"/>
  </p:normalViewPr>
  <p:slideViewPr>
    <p:cSldViewPr snapToGrid="0" snapToObjects="1">
      <p:cViewPr varScale="1">
        <p:scale>
          <a:sx n="72" d="100"/>
          <a:sy n="72" d="100"/>
        </p:scale>
        <p:origin x="660" y="72"/>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notes 2"/>
          <p:cNvSpPr>
            <a:spLocks noGrp="1"/>
          </p:cNvSpPr>
          <p:nvPr>
            <p:ph type="body" idx="1"/>
          </p:nvPr>
        </p:nvSpPr>
        <p:spPr>
          <a:xfrm>
            <a:off x="1371600" y="11734800"/>
            <a:ext cx="10972800" cy="9601200"/>
          </a:xfrm>
          <a:prstGeom prst="rect">
            <a:avLst/>
          </a:prstGeom>
        </p:spPr>
        <p:txBody>
          <a:bodyPr/>
          <a:lstStyle/>
          <a:p>
            <a:endParaRPr lang="fr-CA" dirty="0"/>
          </a:p>
        </p:txBody>
      </p:sp>
    </p:spTree>
    <p:extLst>
      <p:ext uri="{BB962C8B-B14F-4D97-AF65-F5344CB8AC3E}">
        <p14:creationId xmlns:p14="http://schemas.microsoft.com/office/powerpoint/2010/main" val="827359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notes 2"/>
          <p:cNvSpPr>
            <a:spLocks noGrp="1"/>
          </p:cNvSpPr>
          <p:nvPr>
            <p:ph type="body" idx="1"/>
          </p:nvPr>
        </p:nvSpPr>
        <p:spPr>
          <a:xfrm>
            <a:off x="1371600" y="11734800"/>
            <a:ext cx="10972800" cy="9601200"/>
          </a:xfrm>
          <a:prstGeom prst="rect">
            <a:avLst/>
          </a:prstGeom>
        </p:spPr>
        <p:txBody>
          <a:bodyPr/>
          <a:lstStyle/>
          <a:p>
            <a:endParaRPr lang="fr-CA" dirty="0"/>
          </a:p>
        </p:txBody>
      </p:sp>
    </p:spTree>
    <p:extLst>
      <p:ext uri="{BB962C8B-B14F-4D97-AF65-F5344CB8AC3E}">
        <p14:creationId xmlns:p14="http://schemas.microsoft.com/office/powerpoint/2010/main" val="595451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7" r:id="rId14"/>
    <p:sldLayoutId id="2147483678" r:id="rId15"/>
    <p:sldLayoutId id="2147483675" r:id="rId16"/>
    <p:sldLayoutId id="2147483676" r:id="rId17"/>
    <p:sldLayoutId id="2147483654" r:id="rId18"/>
    <p:sldLayoutId id="2147483656" r:id="rId19"/>
    <p:sldLayoutId id="2147483657" r:id="rId20"/>
    <p:sldLayoutId id="2147483658" r:id="rId21"/>
    <p:sldLayoutId id="2147483659" r:id="rId22"/>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jpg"/><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7.xml"/><Relationship Id="rId7" Type="http://schemas.openxmlformats.org/officeDocument/2006/relationships/notesSlide" Target="../notesSlides/notesSlide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5.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image" Target="../media/image12.jp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15.xml"/><Relationship Id="rId5" Type="http://schemas.openxmlformats.org/officeDocument/2006/relationships/tags" Target="../tags/tag14.xml"/><Relationship Id="rId4" Type="http://schemas.openxmlformats.org/officeDocument/2006/relationships/tags" Target="../tags/tag1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13.jp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15.xml"/><Relationship Id="rId5" Type="http://schemas.openxmlformats.org/officeDocument/2006/relationships/tags" Target="../tags/tag19.xml"/><Relationship Id="rId4" Type="http://schemas.openxmlformats.org/officeDocument/2006/relationships/tags" Target="../tags/tag18.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2.xml"/><Relationship Id="rId7" Type="http://schemas.openxmlformats.org/officeDocument/2006/relationships/image" Target="../media/image14.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15.xml"/><Relationship Id="rId5" Type="http://schemas.openxmlformats.org/officeDocument/2006/relationships/tags" Target="../tags/tag24.xml"/><Relationship Id="rId4" Type="http://schemas.openxmlformats.org/officeDocument/2006/relationships/tags" Target="../tags/tag23.xml"/></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tags" Target="../tags/tag27.xml"/><Relationship Id="rId7" Type="http://schemas.openxmlformats.org/officeDocument/2006/relationships/slideLayout" Target="../slideLayouts/slideLayout15.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10" Type="http://schemas.openxmlformats.org/officeDocument/2006/relationships/image" Target="../media/image10.png"/><Relationship Id="rId4" Type="http://schemas.openxmlformats.org/officeDocument/2006/relationships/tags" Target="../tags/tag28.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notesSlide" Target="../notesSlides/notesSlide2.xml"/><Relationship Id="rId3" Type="http://schemas.openxmlformats.org/officeDocument/2006/relationships/tags" Target="../tags/tag33.xml"/><Relationship Id="rId21" Type="http://schemas.openxmlformats.org/officeDocument/2006/relationships/image" Target="../media/image18.png"/><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slideLayout" Target="../slideLayouts/slideLayout2.xml"/><Relationship Id="rId25" Type="http://schemas.openxmlformats.org/officeDocument/2006/relationships/image" Target="../media/image22.png"/><Relationship Id="rId2" Type="http://schemas.openxmlformats.org/officeDocument/2006/relationships/tags" Target="../tags/tag32.xml"/><Relationship Id="rId16" Type="http://schemas.openxmlformats.org/officeDocument/2006/relationships/tags" Target="../tags/tag46.xml"/><Relationship Id="rId20" Type="http://schemas.openxmlformats.org/officeDocument/2006/relationships/image" Target="../media/image17.pn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24" Type="http://schemas.openxmlformats.org/officeDocument/2006/relationships/image" Target="../media/image21.jpeg"/><Relationship Id="rId5" Type="http://schemas.openxmlformats.org/officeDocument/2006/relationships/tags" Target="../tags/tag35.xml"/><Relationship Id="rId15" Type="http://schemas.openxmlformats.org/officeDocument/2006/relationships/tags" Target="../tags/tag45.xml"/><Relationship Id="rId23" Type="http://schemas.openxmlformats.org/officeDocument/2006/relationships/image" Target="../media/image20.jpeg"/><Relationship Id="rId10" Type="http://schemas.openxmlformats.org/officeDocument/2006/relationships/tags" Target="../tags/tag40.xml"/><Relationship Id="rId19" Type="http://schemas.openxmlformats.org/officeDocument/2006/relationships/image" Target="../media/image10.pn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 Id="rId2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custDataLst>
              <p:tags r:id="rId1"/>
            </p:custDataLst>
          </p:nvPr>
        </p:nvSpPr>
        <p:spPr>
          <a:xfrm>
            <a:off x="2807855" y="1984248"/>
            <a:ext cx="6761018" cy="1225296"/>
          </a:xfrm>
        </p:spPr>
        <p:txBody>
          <a:bodyPr/>
          <a:lstStyle/>
          <a:p>
            <a:pPr rtl="0"/>
            <a:r>
              <a:rPr lang="fr-ca" b="1" i="0" u="none" baseline="0" dirty="0"/>
              <a:t>DU MYSTÈRE à </a:t>
            </a:r>
            <a:r>
              <a:rPr lang="fr-ca" b="1" i="0" u="none" baseline="0" dirty="0" err="1"/>
              <a:t>L’inDISPENSable</a:t>
            </a:r>
            <a:r>
              <a:rPr lang="fr-ca" b="1" i="0" u="none" baseline="0" dirty="0"/>
              <a:t>!</a:t>
            </a:r>
            <a:br>
              <a:rPr lang="fr-ca" dirty="0"/>
            </a:br>
            <a:endParaRPr lang="fr-ca" dirty="0"/>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custDataLst>
              <p:tags r:id="rId2"/>
            </p:custDataLst>
          </p:nvPr>
        </p:nvSpPr>
        <p:spPr>
          <a:xfrm>
            <a:off x="3011055" y="3209544"/>
            <a:ext cx="6373090" cy="878908"/>
          </a:xfrm>
        </p:spPr>
        <p:txBody>
          <a:bodyPr/>
          <a:lstStyle/>
          <a:p>
            <a:pPr rtl="0"/>
            <a:r>
              <a:rPr lang="fr-ca" b="0" i="0" u="none" baseline="0" dirty="0"/>
              <a:t>Activité d’apprentissage transdisciplinaire M-2</a:t>
            </a:r>
            <a:r>
              <a:rPr lang="fr-ca" b="0" i="0" u="none" baseline="30000" dirty="0"/>
              <a:t>e</a:t>
            </a:r>
            <a:r>
              <a:rPr lang="fr-ca" b="0" i="0" u="none" baseline="0" dirty="0"/>
              <a:t>​</a:t>
            </a:r>
          </a:p>
          <a:p>
            <a:endParaRPr lang="fr-ca" dirty="0"/>
          </a:p>
        </p:txBody>
      </p:sp>
      <p:pic>
        <p:nvPicPr>
          <p:cNvPr id="5" name="Picture 4" descr="Sticky notes with question marks">
            <a:extLst>
              <a:ext uri="{FF2B5EF4-FFF2-40B4-BE49-F238E27FC236}">
                <a16:creationId xmlns:a16="http://schemas.microsoft.com/office/drawing/2014/main" id="{D585DB7C-3542-A667-992E-4E6D38D7DAC6}"/>
              </a:ext>
            </a:extLst>
          </p:cNvPr>
          <p:cNvPicPr>
            <a:picLocks noChangeAspect="1"/>
          </p:cNvPicPr>
          <p:nvPr>
            <p:custDataLst>
              <p:tags r:id="rId3"/>
            </p:custDataLst>
          </p:nvPr>
        </p:nvPicPr>
        <p:blipFill>
          <a:blip r:embed="rId6"/>
          <a:stretch>
            <a:fillRect/>
          </a:stretch>
        </p:blipFill>
        <p:spPr>
          <a:xfrm>
            <a:off x="4194415" y="4046025"/>
            <a:ext cx="3803170" cy="253544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7102DA8-F400-A433-A630-A42B309F1B25}"/>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07193" y="79391"/>
            <a:ext cx="2524125" cy="600075"/>
          </a:xfrm>
          <a:prstGeom prst="rect">
            <a:avLst/>
          </a:prstGeom>
          <a:noFill/>
          <a:ln>
            <a:noFill/>
          </a:ln>
        </p:spPr>
      </p:pic>
    </p:spTree>
    <p:extLst>
      <p:ext uri="{BB962C8B-B14F-4D97-AF65-F5344CB8AC3E}">
        <p14:creationId xmlns:p14="http://schemas.microsoft.com/office/powerpoint/2010/main" val="332505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custDataLst>
              <p:tags r:id="rId1"/>
            </p:custDataLst>
          </p:nvPr>
        </p:nvSpPr>
        <p:spPr>
          <a:xfrm>
            <a:off x="278296" y="609600"/>
            <a:ext cx="5418416" cy="1569190"/>
          </a:xfrm>
        </p:spPr>
        <p:txBody>
          <a:bodyPr/>
          <a:lstStyle/>
          <a:p>
            <a:pPr algn="l" rtl="0"/>
            <a:r>
              <a:rPr lang="fr-ca" sz="3200" b="1" i="0" u="none" cap="none" baseline="0" dirty="0">
                <a:latin typeface="Century Gothic" panose="020B0502020202020204" pitchFamily="34" charset="0"/>
                <a:ea typeface="Century Gothic" panose="020B0502020202020204" pitchFamily="34" charset="0"/>
                <a:cs typeface="Century Gothic" panose="020B0502020202020204" pitchFamily="34" charset="0"/>
              </a:rPr>
              <a:t>Pouvez-vous deviner la raison pour laquelle ce célèbre produit a été créé?</a:t>
            </a:r>
            <a:br>
              <a:rPr lang="fr-ca" sz="3200" b="0" dirty="0"/>
            </a:br>
            <a:endParaRPr lang="fr-ca" sz="3200" b="0" dirty="0"/>
          </a:p>
        </p:txBody>
      </p:sp>
      <p:pic>
        <p:nvPicPr>
          <p:cNvPr id="1026" name="Picture 2" descr="Play-Doh">
            <a:extLst>
              <a:ext uri="{FF2B5EF4-FFF2-40B4-BE49-F238E27FC236}">
                <a16:creationId xmlns:a16="http://schemas.microsoft.com/office/drawing/2014/main" id="{6820BFBF-0903-1417-D45E-D022C53C071A}"/>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376858" y="2193022"/>
            <a:ext cx="5136045" cy="38520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222359-0DF4-2F52-2EF1-95D7959CFCCF}"/>
              </a:ext>
            </a:extLst>
          </p:cNvPr>
          <p:cNvSpPr txBox="1"/>
          <p:nvPr>
            <p:custDataLst>
              <p:tags r:id="rId3"/>
            </p:custDataLst>
          </p:nvPr>
        </p:nvSpPr>
        <p:spPr>
          <a:xfrm>
            <a:off x="278296" y="6045056"/>
            <a:ext cx="4382263" cy="646331"/>
          </a:xfrm>
          <a:prstGeom prst="rect">
            <a:avLst/>
          </a:prstGeom>
          <a:noFill/>
        </p:spPr>
        <p:txBody>
          <a:bodyPr wrap="square" rtlCol="0">
            <a:spAutoFit/>
          </a:bodyPr>
          <a:lstStyle/>
          <a:p>
            <a:pPr algn="l" rtl="0"/>
            <a:r>
              <a:rPr lang="fr-ca" sz="3600" b="1"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P</a:t>
            </a:r>
            <a:r>
              <a:rPr lang="fr-CA" sz="3600" b="1"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âte à modeler</a:t>
            </a:r>
            <a:endParaRPr lang="fr-ca" sz="3600" b="1" dirty="0">
              <a:solidFill>
                <a:schemeClr val="accent6"/>
              </a:solidFill>
            </a:endParaRPr>
          </a:p>
        </p:txBody>
      </p:sp>
      <p:sp>
        <p:nvSpPr>
          <p:cNvPr id="5" name="TextBox 4">
            <a:extLst>
              <a:ext uri="{FF2B5EF4-FFF2-40B4-BE49-F238E27FC236}">
                <a16:creationId xmlns:a16="http://schemas.microsoft.com/office/drawing/2014/main" id="{F3169B9B-400E-2CDC-A30D-E1171A55ACA5}"/>
              </a:ext>
            </a:extLst>
          </p:cNvPr>
          <p:cNvSpPr txBox="1"/>
          <p:nvPr>
            <p:custDataLst>
              <p:tags r:id="rId4"/>
            </p:custDataLst>
          </p:nvPr>
        </p:nvSpPr>
        <p:spPr>
          <a:xfrm>
            <a:off x="8123583" y="3299791"/>
            <a:ext cx="3935895" cy="1815882"/>
          </a:xfrm>
          <a:prstGeom prst="rect">
            <a:avLst/>
          </a:prstGeom>
          <a:noFill/>
        </p:spPr>
        <p:txBody>
          <a:bodyPr wrap="square" rtlCol="0">
            <a:spAutoFit/>
          </a:bodyPr>
          <a:lstStyle/>
          <a:p>
            <a:pPr algn="l" rtl="0"/>
            <a:r>
              <a:rPr lang="fr-ca" sz="2800" b="1"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Nettoyant à papier peint </a:t>
            </a:r>
            <a:r>
              <a:rPr lang="fr-ca" sz="2800" b="0"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 Il permet d’enlever les petites saletés des murs.</a:t>
            </a:r>
          </a:p>
        </p:txBody>
      </p:sp>
      <p:pic>
        <p:nvPicPr>
          <p:cNvPr id="6" name="Picture 5">
            <a:extLst>
              <a:ext uri="{FF2B5EF4-FFF2-40B4-BE49-F238E27FC236}">
                <a16:creationId xmlns:a16="http://schemas.microsoft.com/office/drawing/2014/main" id="{CD2C1CAD-ED92-D0CC-58A7-6098F5EE86E6}"/>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10258553" y="6387549"/>
            <a:ext cx="1800925" cy="428144"/>
          </a:xfrm>
          <a:prstGeom prst="rect">
            <a:avLst/>
          </a:prstGeom>
          <a:noFill/>
          <a:ln>
            <a:noFill/>
          </a:ln>
        </p:spPr>
      </p:pic>
    </p:spTree>
    <p:extLst>
      <p:ext uri="{BB962C8B-B14F-4D97-AF65-F5344CB8AC3E}">
        <p14:creationId xmlns:p14="http://schemas.microsoft.com/office/powerpoint/2010/main" val="55162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custDataLst>
              <p:tags r:id="rId1"/>
            </p:custDataLst>
          </p:nvPr>
        </p:nvSpPr>
        <p:spPr>
          <a:xfrm>
            <a:off x="278296" y="609600"/>
            <a:ext cx="5418416" cy="1569190"/>
          </a:xfrm>
        </p:spPr>
        <p:txBody>
          <a:bodyPr/>
          <a:lstStyle/>
          <a:p>
            <a:pPr algn="l" rtl="0"/>
            <a:r>
              <a:rPr lang="fr-ca" sz="3200" b="1" i="0" u="none" cap="none" baseline="0" dirty="0">
                <a:latin typeface="Century Gothic" panose="020B0502020202020204" pitchFamily="34" charset="0"/>
                <a:ea typeface="Century Gothic" panose="020B0502020202020204" pitchFamily="34" charset="0"/>
                <a:cs typeface="Century Gothic" panose="020B0502020202020204" pitchFamily="34" charset="0"/>
              </a:rPr>
              <a:t>Pouvez-vous deviner la raison pour laquelle ce célèbre produit a été créé?</a:t>
            </a:r>
            <a:br>
              <a:rPr lang="fr-ca" sz="3200" b="0" dirty="0"/>
            </a:br>
            <a:endParaRPr lang="fr-ca" sz="3200" b="0" dirty="0"/>
          </a:p>
        </p:txBody>
      </p:sp>
      <p:sp>
        <p:nvSpPr>
          <p:cNvPr id="4" name="TextBox 3">
            <a:extLst>
              <a:ext uri="{FF2B5EF4-FFF2-40B4-BE49-F238E27FC236}">
                <a16:creationId xmlns:a16="http://schemas.microsoft.com/office/drawing/2014/main" id="{8D222359-0DF4-2F52-2EF1-95D7959CFCCF}"/>
              </a:ext>
            </a:extLst>
          </p:cNvPr>
          <p:cNvSpPr txBox="1"/>
          <p:nvPr>
            <p:custDataLst>
              <p:tags r:id="rId2"/>
            </p:custDataLst>
          </p:nvPr>
        </p:nvSpPr>
        <p:spPr>
          <a:xfrm>
            <a:off x="376859" y="5443263"/>
            <a:ext cx="4382263" cy="646331"/>
          </a:xfrm>
          <a:prstGeom prst="rect">
            <a:avLst/>
          </a:prstGeom>
          <a:noFill/>
        </p:spPr>
        <p:txBody>
          <a:bodyPr wrap="square" rtlCol="0">
            <a:spAutoFit/>
          </a:bodyPr>
          <a:lstStyle/>
          <a:p>
            <a:pPr algn="l" rtl="0"/>
            <a:r>
              <a:rPr lang="fr-ca" sz="3600" b="1"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Disque volant (« frisbee »)</a:t>
            </a:r>
            <a:endParaRPr lang="fr-ca" sz="3600" b="1" dirty="0">
              <a:solidFill>
                <a:schemeClr val="accent6"/>
              </a:solidFill>
            </a:endParaRPr>
          </a:p>
        </p:txBody>
      </p:sp>
      <p:sp>
        <p:nvSpPr>
          <p:cNvPr id="5" name="TextBox 4">
            <a:extLst>
              <a:ext uri="{FF2B5EF4-FFF2-40B4-BE49-F238E27FC236}">
                <a16:creationId xmlns:a16="http://schemas.microsoft.com/office/drawing/2014/main" id="{F3169B9B-400E-2CDC-A30D-E1171A55ACA5}"/>
              </a:ext>
            </a:extLst>
          </p:cNvPr>
          <p:cNvSpPr txBox="1"/>
          <p:nvPr>
            <p:custDataLst>
              <p:tags r:id="rId3"/>
            </p:custDataLst>
          </p:nvPr>
        </p:nvSpPr>
        <p:spPr>
          <a:xfrm>
            <a:off x="8188235" y="2878936"/>
            <a:ext cx="3935895" cy="2677656"/>
          </a:xfrm>
          <a:prstGeom prst="rect">
            <a:avLst/>
          </a:prstGeom>
          <a:noFill/>
        </p:spPr>
        <p:txBody>
          <a:bodyPr wrap="square" rtlCol="0">
            <a:spAutoFit/>
          </a:bodyPr>
          <a:lstStyle/>
          <a:p>
            <a:pPr algn="l" rtl="0"/>
            <a:r>
              <a:rPr lang="fr-ca" sz="2800" b="1"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Assiettes à tarte </a:t>
            </a:r>
            <a:r>
              <a:rPr lang="fr-ca" sz="2800" b="0"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 Des étudiants se sont mis à lancer leurs « frisbees » après avoir mangé leur pointe de tarte.</a:t>
            </a:r>
          </a:p>
        </p:txBody>
      </p:sp>
      <p:pic>
        <p:nvPicPr>
          <p:cNvPr id="6" name="Picture 5" descr="A child throwing a frisbee&#10;&#10;Description automatically generated with medium confidence">
            <a:extLst>
              <a:ext uri="{FF2B5EF4-FFF2-40B4-BE49-F238E27FC236}">
                <a16:creationId xmlns:a16="http://schemas.microsoft.com/office/drawing/2014/main" id="{BCBA5D34-9DB9-638A-79A0-3726FB41E184}"/>
              </a:ext>
            </a:extLst>
          </p:cNvPr>
          <p:cNvPicPr>
            <a:picLocks noChangeAspect="1"/>
          </p:cNvPicPr>
          <p:nvPr>
            <p:custDataLst>
              <p:tags r:id="rId4"/>
            </p:custDataLst>
          </p:nvPr>
        </p:nvPicPr>
        <p:blipFill>
          <a:blip r:embed="rId7"/>
          <a:stretch>
            <a:fillRect/>
          </a:stretch>
        </p:blipFill>
        <p:spPr>
          <a:xfrm>
            <a:off x="538192" y="2292119"/>
            <a:ext cx="4898623" cy="3264473"/>
          </a:xfrm>
          <a:prstGeom prst="rect">
            <a:avLst/>
          </a:prstGeom>
        </p:spPr>
      </p:pic>
      <p:pic>
        <p:nvPicPr>
          <p:cNvPr id="7" name="Picture 6">
            <a:extLst>
              <a:ext uri="{FF2B5EF4-FFF2-40B4-BE49-F238E27FC236}">
                <a16:creationId xmlns:a16="http://schemas.microsoft.com/office/drawing/2014/main" id="{450B5C1A-604B-CD84-AF13-7D9EA1A686A1}"/>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10258553" y="6387549"/>
            <a:ext cx="1800925" cy="428144"/>
          </a:xfrm>
          <a:prstGeom prst="rect">
            <a:avLst/>
          </a:prstGeom>
          <a:noFill/>
          <a:ln>
            <a:noFill/>
          </a:ln>
        </p:spPr>
      </p:pic>
    </p:spTree>
    <p:extLst>
      <p:ext uri="{BB962C8B-B14F-4D97-AF65-F5344CB8AC3E}">
        <p14:creationId xmlns:p14="http://schemas.microsoft.com/office/powerpoint/2010/main" val="278023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custDataLst>
              <p:tags r:id="rId1"/>
            </p:custDataLst>
          </p:nvPr>
        </p:nvSpPr>
        <p:spPr>
          <a:xfrm>
            <a:off x="278296" y="609600"/>
            <a:ext cx="5418416" cy="1569190"/>
          </a:xfrm>
        </p:spPr>
        <p:txBody>
          <a:bodyPr/>
          <a:lstStyle/>
          <a:p>
            <a:pPr algn="l" rtl="0"/>
            <a:r>
              <a:rPr lang="fr-ca" sz="3200" b="1" i="0" u="none" cap="none" baseline="0" dirty="0">
                <a:latin typeface="Century Gothic" panose="020B0502020202020204" pitchFamily="34" charset="0"/>
                <a:ea typeface="Century Gothic" panose="020B0502020202020204" pitchFamily="34" charset="0"/>
                <a:cs typeface="Century Gothic" panose="020B0502020202020204" pitchFamily="34" charset="0"/>
              </a:rPr>
              <a:t>Pouvez-vous deviner la raison pour laquelle ce célèbre produit a été créé?</a:t>
            </a:r>
            <a:br>
              <a:rPr lang="fr-ca" sz="3200" b="0" dirty="0"/>
            </a:br>
            <a:endParaRPr lang="fr-ca" sz="3200" b="0" dirty="0"/>
          </a:p>
        </p:txBody>
      </p:sp>
      <p:sp>
        <p:nvSpPr>
          <p:cNvPr id="4" name="TextBox 3">
            <a:extLst>
              <a:ext uri="{FF2B5EF4-FFF2-40B4-BE49-F238E27FC236}">
                <a16:creationId xmlns:a16="http://schemas.microsoft.com/office/drawing/2014/main" id="{8D222359-0DF4-2F52-2EF1-95D7959CFCCF}"/>
              </a:ext>
            </a:extLst>
          </p:cNvPr>
          <p:cNvSpPr txBox="1"/>
          <p:nvPr>
            <p:custDataLst>
              <p:tags r:id="rId2"/>
            </p:custDataLst>
          </p:nvPr>
        </p:nvSpPr>
        <p:spPr>
          <a:xfrm>
            <a:off x="376859" y="5721891"/>
            <a:ext cx="4382263" cy="646331"/>
          </a:xfrm>
          <a:prstGeom prst="rect">
            <a:avLst/>
          </a:prstGeom>
          <a:noFill/>
        </p:spPr>
        <p:txBody>
          <a:bodyPr wrap="square" rtlCol="0">
            <a:spAutoFit/>
          </a:bodyPr>
          <a:lstStyle/>
          <a:p>
            <a:pPr algn="l" rtl="0"/>
            <a:r>
              <a:rPr lang="fr-ca" sz="3600" b="1" i="0" u="none" baseline="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Jouet en forme de ressort (« slinky »)</a:t>
            </a:r>
            <a:endParaRPr lang="fr-ca" sz="3600" b="1" dirty="0">
              <a:solidFill>
                <a:schemeClr val="accent6"/>
              </a:solidFill>
            </a:endParaRPr>
          </a:p>
        </p:txBody>
      </p:sp>
      <p:sp>
        <p:nvSpPr>
          <p:cNvPr id="5" name="TextBox 4">
            <a:extLst>
              <a:ext uri="{FF2B5EF4-FFF2-40B4-BE49-F238E27FC236}">
                <a16:creationId xmlns:a16="http://schemas.microsoft.com/office/drawing/2014/main" id="{F3169B9B-400E-2CDC-A30D-E1171A55ACA5}"/>
              </a:ext>
            </a:extLst>
          </p:cNvPr>
          <p:cNvSpPr txBox="1"/>
          <p:nvPr>
            <p:custDataLst>
              <p:tags r:id="rId3"/>
            </p:custDataLst>
          </p:nvPr>
        </p:nvSpPr>
        <p:spPr>
          <a:xfrm>
            <a:off x="8123583" y="2860462"/>
            <a:ext cx="3935895" cy="2677656"/>
          </a:xfrm>
          <a:prstGeom prst="rect">
            <a:avLst/>
          </a:prstGeom>
          <a:noFill/>
        </p:spPr>
        <p:txBody>
          <a:bodyPr wrap="square" rtlCol="0">
            <a:spAutoFit/>
          </a:bodyPr>
          <a:lstStyle/>
          <a:p>
            <a:pPr algn="l" rtl="0"/>
            <a:r>
              <a:rPr lang="fr-ca" sz="2800" b="1"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Stabilisateur d’équipement de navire de la marine – </a:t>
            </a:r>
            <a:r>
              <a:rPr lang="fr-ca" sz="2800" b="0"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Il stabilise les appareils en mer agitée.</a:t>
            </a:r>
          </a:p>
        </p:txBody>
      </p:sp>
      <p:pic>
        <p:nvPicPr>
          <p:cNvPr id="7" name="Picture 6" descr="Spring coiled multicolored children's toy">
            <a:extLst>
              <a:ext uri="{FF2B5EF4-FFF2-40B4-BE49-F238E27FC236}">
                <a16:creationId xmlns:a16="http://schemas.microsoft.com/office/drawing/2014/main" id="{6CA1D62B-276F-F460-132D-6C25B9CF9836}"/>
              </a:ext>
            </a:extLst>
          </p:cNvPr>
          <p:cNvPicPr>
            <a:picLocks noChangeAspect="1"/>
          </p:cNvPicPr>
          <p:nvPr>
            <p:custDataLst>
              <p:tags r:id="rId4"/>
            </p:custDataLst>
          </p:nvPr>
        </p:nvPicPr>
        <p:blipFill>
          <a:blip r:embed="rId7"/>
          <a:stretch>
            <a:fillRect/>
          </a:stretch>
        </p:blipFill>
        <p:spPr>
          <a:xfrm>
            <a:off x="569843" y="2235787"/>
            <a:ext cx="4526484" cy="3394863"/>
          </a:xfrm>
          <a:prstGeom prst="rect">
            <a:avLst/>
          </a:prstGeom>
        </p:spPr>
      </p:pic>
      <p:pic>
        <p:nvPicPr>
          <p:cNvPr id="8" name="Picture 7">
            <a:extLst>
              <a:ext uri="{FF2B5EF4-FFF2-40B4-BE49-F238E27FC236}">
                <a16:creationId xmlns:a16="http://schemas.microsoft.com/office/drawing/2014/main" id="{1E123946-D880-03E0-5A2B-6A2CAC9D1E66}"/>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10258553" y="6387549"/>
            <a:ext cx="1800925" cy="428144"/>
          </a:xfrm>
          <a:prstGeom prst="rect">
            <a:avLst/>
          </a:prstGeom>
          <a:noFill/>
          <a:ln>
            <a:noFill/>
          </a:ln>
        </p:spPr>
      </p:pic>
    </p:spTree>
    <p:extLst>
      <p:ext uri="{BB962C8B-B14F-4D97-AF65-F5344CB8AC3E}">
        <p14:creationId xmlns:p14="http://schemas.microsoft.com/office/powerpoint/2010/main" val="181159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custDataLst>
              <p:tags r:id="rId1"/>
            </p:custDataLst>
          </p:nvPr>
        </p:nvSpPr>
        <p:spPr>
          <a:xfrm>
            <a:off x="278296" y="742121"/>
            <a:ext cx="5418416" cy="1569190"/>
          </a:xfrm>
        </p:spPr>
        <p:txBody>
          <a:bodyPr/>
          <a:lstStyle/>
          <a:p>
            <a:pPr algn="l" rtl="0"/>
            <a:r>
              <a:rPr lang="fr-ca" sz="3200" b="1" i="0" u="none" cap="none" baseline="0" dirty="0">
                <a:latin typeface="Century Gothic" panose="020B0502020202020204" pitchFamily="34" charset="0"/>
                <a:ea typeface="Century Gothic" panose="020B0502020202020204" pitchFamily="34" charset="0"/>
                <a:cs typeface="Century Gothic" panose="020B0502020202020204" pitchFamily="34" charset="0"/>
              </a:rPr>
              <a:t>Pouvez-vous deviner la raison pour laquelle ce célèbre produit a été créé?</a:t>
            </a:r>
            <a:br>
              <a:rPr lang="fr-ca" sz="3200" b="0" dirty="0"/>
            </a:br>
            <a:endParaRPr lang="fr-ca" sz="3200" b="0" dirty="0"/>
          </a:p>
        </p:txBody>
      </p:sp>
      <p:sp>
        <p:nvSpPr>
          <p:cNvPr id="4" name="TextBox 3">
            <a:extLst>
              <a:ext uri="{FF2B5EF4-FFF2-40B4-BE49-F238E27FC236}">
                <a16:creationId xmlns:a16="http://schemas.microsoft.com/office/drawing/2014/main" id="{8D222359-0DF4-2F52-2EF1-95D7959CFCCF}"/>
              </a:ext>
            </a:extLst>
          </p:cNvPr>
          <p:cNvSpPr txBox="1"/>
          <p:nvPr>
            <p:custDataLst>
              <p:tags r:id="rId2"/>
            </p:custDataLst>
          </p:nvPr>
        </p:nvSpPr>
        <p:spPr>
          <a:xfrm>
            <a:off x="376859" y="5721891"/>
            <a:ext cx="4382263" cy="646331"/>
          </a:xfrm>
          <a:prstGeom prst="rect">
            <a:avLst/>
          </a:prstGeom>
          <a:noFill/>
        </p:spPr>
        <p:txBody>
          <a:bodyPr wrap="square" rtlCol="0">
            <a:spAutoFit/>
          </a:bodyPr>
          <a:lstStyle/>
          <a:p>
            <a:pPr algn="l" rtl="0"/>
            <a:r>
              <a:rPr lang="fr-ca" sz="3600" b="1" i="0" u="none" baseline="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Papier bulles</a:t>
            </a:r>
            <a:endParaRPr lang="fr-ca" sz="3600" b="1" dirty="0">
              <a:solidFill>
                <a:schemeClr val="accent6"/>
              </a:solidFill>
            </a:endParaRPr>
          </a:p>
        </p:txBody>
      </p:sp>
      <p:sp>
        <p:nvSpPr>
          <p:cNvPr id="5" name="TextBox 4">
            <a:extLst>
              <a:ext uri="{FF2B5EF4-FFF2-40B4-BE49-F238E27FC236}">
                <a16:creationId xmlns:a16="http://schemas.microsoft.com/office/drawing/2014/main" id="{F3169B9B-400E-2CDC-A30D-E1171A55ACA5}"/>
              </a:ext>
            </a:extLst>
          </p:cNvPr>
          <p:cNvSpPr txBox="1"/>
          <p:nvPr>
            <p:custDataLst>
              <p:tags r:id="rId3"/>
            </p:custDataLst>
          </p:nvPr>
        </p:nvSpPr>
        <p:spPr>
          <a:xfrm>
            <a:off x="8004313" y="2460591"/>
            <a:ext cx="4055165" cy="2677656"/>
          </a:xfrm>
          <a:prstGeom prst="rect">
            <a:avLst/>
          </a:prstGeom>
          <a:noFill/>
        </p:spPr>
        <p:txBody>
          <a:bodyPr wrap="square" rtlCol="0">
            <a:spAutoFit/>
          </a:bodyPr>
          <a:lstStyle/>
          <a:p>
            <a:pPr algn="l" rtl="0"/>
            <a:r>
              <a:rPr lang="fr-ca" sz="2800" b="1"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Papier peint – </a:t>
            </a:r>
            <a:r>
              <a:rPr lang="fr-ca" sz="2000" b="0" i="0" u="none" baseline="0" dirty="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Les inventeurs ont collé ensemble deux rideaux de douche et des poches d’air se sont formées.  Ça ne s’est pas très bien vendu et, bien des années plus tard, on l’utilisait comme emballage antichoc.</a:t>
            </a:r>
            <a:endParaRPr lang="fr-ca" sz="2800" dirty="0">
              <a:solidFill>
                <a:schemeClr val="accent6"/>
              </a:solidFill>
              <a:latin typeface="Century Gothic" panose="020B0502020202020204" pitchFamily="34" charset="0"/>
            </a:endParaRPr>
          </a:p>
        </p:txBody>
      </p:sp>
      <p:pic>
        <p:nvPicPr>
          <p:cNvPr id="2052" name="Picture 4" descr="4,703 Bubble Wrap Stock Photos, Pictures &amp; Royalty-Free Images - iStock | Bubble  wrap roll, Packing peanuts, Protection">
            <a:extLst>
              <a:ext uri="{FF2B5EF4-FFF2-40B4-BE49-F238E27FC236}">
                <a16:creationId xmlns:a16="http://schemas.microsoft.com/office/drawing/2014/main" id="{BA890605-CB9D-0B2A-8259-91B4B554CB53}"/>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376859" y="2460591"/>
            <a:ext cx="4896413" cy="32482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C03C860-19C2-EEFF-1573-48C16C6C04AF}"/>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a:stretch>
            <a:fillRect/>
          </a:stretch>
        </p:blipFill>
        <p:spPr bwMode="auto">
          <a:xfrm>
            <a:off x="10258553" y="6387549"/>
            <a:ext cx="1800925" cy="428144"/>
          </a:xfrm>
          <a:prstGeom prst="rect">
            <a:avLst/>
          </a:prstGeom>
          <a:noFill/>
          <a:ln>
            <a:noFill/>
          </a:ln>
        </p:spPr>
      </p:pic>
    </p:spTree>
    <p:extLst>
      <p:ext uri="{BB962C8B-B14F-4D97-AF65-F5344CB8AC3E}">
        <p14:creationId xmlns:p14="http://schemas.microsoft.com/office/powerpoint/2010/main" val="6771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custDataLst>
              <p:tags r:id="rId1"/>
            </p:custDataLst>
          </p:nvPr>
        </p:nvSpPr>
        <p:spPr>
          <a:xfrm>
            <a:off x="278296" y="609600"/>
            <a:ext cx="5418416" cy="1569190"/>
          </a:xfrm>
        </p:spPr>
        <p:txBody>
          <a:bodyPr/>
          <a:lstStyle/>
          <a:p>
            <a:pPr algn="l" rtl="0"/>
            <a:r>
              <a:rPr lang="fr-ca" sz="3200" b="1" i="0" u="none" cap="none" baseline="0">
                <a:latin typeface="Century Gothic" panose="020B0502020202020204" pitchFamily="34" charset="0"/>
                <a:ea typeface="Century Gothic" panose="020B0502020202020204" pitchFamily="34" charset="0"/>
                <a:cs typeface="Century Gothic" panose="020B0502020202020204" pitchFamily="34" charset="0"/>
              </a:rPr>
              <a:t>À vous de jouer!</a:t>
            </a:r>
            <a:br>
              <a:rPr lang="fr-ca" sz="3200" b="0"/>
            </a:br>
            <a:endParaRPr lang="fr-ca" sz="3200" b="0" dirty="0"/>
          </a:p>
        </p:txBody>
      </p:sp>
      <p:sp>
        <p:nvSpPr>
          <p:cNvPr id="4" name="TextBox 3">
            <a:extLst>
              <a:ext uri="{FF2B5EF4-FFF2-40B4-BE49-F238E27FC236}">
                <a16:creationId xmlns:a16="http://schemas.microsoft.com/office/drawing/2014/main" id="{8D222359-0DF4-2F52-2EF1-95D7959CFCCF}"/>
              </a:ext>
            </a:extLst>
          </p:cNvPr>
          <p:cNvSpPr txBox="1"/>
          <p:nvPr>
            <p:custDataLst>
              <p:tags r:id="rId2"/>
            </p:custDataLst>
          </p:nvPr>
        </p:nvSpPr>
        <p:spPr>
          <a:xfrm>
            <a:off x="278296" y="5696469"/>
            <a:ext cx="4929808" cy="646331"/>
          </a:xfrm>
          <a:prstGeom prst="rect">
            <a:avLst/>
          </a:prstGeom>
          <a:noFill/>
        </p:spPr>
        <p:txBody>
          <a:bodyPr wrap="square" rtlCol="0">
            <a:spAutoFit/>
          </a:bodyPr>
          <a:lstStyle/>
          <a:p>
            <a:pPr algn="l" rtl="0"/>
            <a:r>
              <a:rPr lang="fr-ca" sz="3600" b="1" i="0" u="none" baseline="0">
                <a:solidFill>
                  <a:schemeClr val="accent6"/>
                </a:solidFill>
                <a:latin typeface="Century Gothic" panose="020B0502020202020204" pitchFamily="34" charset="0"/>
                <a:ea typeface="Century Gothic" panose="020B0502020202020204" pitchFamily="34" charset="0"/>
                <a:cs typeface="Century Gothic" panose="020B0502020202020204" pitchFamily="34" charset="0"/>
              </a:rPr>
              <a:t>Votre objet mystère</a:t>
            </a:r>
            <a:endParaRPr lang="fr-ca" sz="3600" b="1" dirty="0">
              <a:solidFill>
                <a:schemeClr val="accent6"/>
              </a:solidFill>
            </a:endParaRPr>
          </a:p>
        </p:txBody>
      </p:sp>
      <p:pic>
        <p:nvPicPr>
          <p:cNvPr id="6" name="Picture 5" descr="Question mark on green pastel background">
            <a:extLst>
              <a:ext uri="{FF2B5EF4-FFF2-40B4-BE49-F238E27FC236}">
                <a16:creationId xmlns:a16="http://schemas.microsoft.com/office/drawing/2014/main" id="{EF0B0335-813E-BF28-2C3D-C574C4E46ED0}"/>
              </a:ext>
            </a:extLst>
          </p:cNvPr>
          <p:cNvPicPr>
            <a:picLocks noChangeAspect="1"/>
          </p:cNvPicPr>
          <p:nvPr>
            <p:custDataLst>
              <p:tags r:id="rId3"/>
            </p:custDataLst>
          </p:nvPr>
        </p:nvPicPr>
        <p:blipFill>
          <a:blip r:embed="rId8"/>
          <a:stretch>
            <a:fillRect/>
          </a:stretch>
        </p:blipFill>
        <p:spPr>
          <a:xfrm>
            <a:off x="106017" y="1386390"/>
            <a:ext cx="5446959" cy="4085219"/>
          </a:xfrm>
          <a:prstGeom prst="rect">
            <a:avLst/>
          </a:prstGeom>
        </p:spPr>
      </p:pic>
      <p:pic>
        <p:nvPicPr>
          <p:cNvPr id="8" name="Picture 7">
            <a:extLst>
              <a:ext uri="{FF2B5EF4-FFF2-40B4-BE49-F238E27FC236}">
                <a16:creationId xmlns:a16="http://schemas.microsoft.com/office/drawing/2014/main" id="{97D86A20-EA4C-C75C-BD11-F323DBBEBECC}"/>
              </a:ext>
            </a:extLst>
          </p:cNvPr>
          <p:cNvPicPr>
            <a:picLocks noChangeAspect="1"/>
          </p:cNvPicPr>
          <p:nvPr>
            <p:custDataLst>
              <p:tags r:id="rId4"/>
            </p:custDataLst>
          </p:nvPr>
        </p:nvPicPr>
        <p:blipFill>
          <a:blip r:embed="rId9"/>
          <a:stretch>
            <a:fillRect/>
          </a:stretch>
        </p:blipFill>
        <p:spPr>
          <a:xfrm>
            <a:off x="8681341" y="1588220"/>
            <a:ext cx="2999954" cy="3902420"/>
          </a:xfrm>
          <a:prstGeom prst="rect">
            <a:avLst/>
          </a:prstGeom>
          <a:ln>
            <a:noFill/>
          </a:ln>
          <a:effectLst>
            <a:outerShdw blurRad="292100" dist="139700" dir="2700000" algn="tl" rotWithShape="0">
              <a:srgbClr val="333333">
                <a:alpha val="65000"/>
              </a:srgbClr>
            </a:outerShdw>
          </a:effectLst>
        </p:spPr>
      </p:pic>
      <p:sp>
        <p:nvSpPr>
          <p:cNvPr id="14" name="Arrow: Right 13">
            <a:extLst>
              <a:ext uri="{FF2B5EF4-FFF2-40B4-BE49-F238E27FC236}">
                <a16:creationId xmlns:a16="http://schemas.microsoft.com/office/drawing/2014/main" id="{97FE22C9-DED2-2080-74AC-D0B2674ACD34}"/>
              </a:ext>
            </a:extLst>
          </p:cNvPr>
          <p:cNvSpPr/>
          <p:nvPr>
            <p:custDataLst>
              <p:tags r:id="rId5"/>
            </p:custDataLst>
          </p:nvPr>
        </p:nvSpPr>
        <p:spPr>
          <a:xfrm>
            <a:off x="5883965" y="3140761"/>
            <a:ext cx="2398644" cy="606286"/>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pic>
        <p:nvPicPr>
          <p:cNvPr id="15" name="Picture 14">
            <a:extLst>
              <a:ext uri="{FF2B5EF4-FFF2-40B4-BE49-F238E27FC236}">
                <a16:creationId xmlns:a16="http://schemas.microsoft.com/office/drawing/2014/main" id="{3A5AF6BA-40BC-8D2F-C0B8-2C4EB8979ABD}"/>
              </a:ext>
            </a:extLst>
          </p:cNvPr>
          <p:cNvPicPr>
            <a:picLocks noChangeAspect="1"/>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10258553" y="6387549"/>
            <a:ext cx="1800925" cy="428144"/>
          </a:xfrm>
          <a:prstGeom prst="rect">
            <a:avLst/>
          </a:prstGeom>
          <a:noFill/>
          <a:ln>
            <a:noFill/>
          </a:ln>
        </p:spPr>
      </p:pic>
    </p:spTree>
    <p:extLst>
      <p:ext uri="{BB962C8B-B14F-4D97-AF65-F5344CB8AC3E}">
        <p14:creationId xmlns:p14="http://schemas.microsoft.com/office/powerpoint/2010/main" val="2328538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1F66E5-D2D7-172B-46BA-FEBFE092CC7F}"/>
              </a:ext>
            </a:extLst>
          </p:cNvPr>
          <p:cNvSpPr>
            <a:spLocks noGrp="1"/>
          </p:cNvSpPr>
          <p:nvPr>
            <p:ph idx="1"/>
            <p:custDataLst>
              <p:tags r:id="rId1"/>
            </p:custDataLst>
          </p:nvPr>
        </p:nvSpPr>
        <p:spPr>
          <a:xfrm>
            <a:off x="262065" y="4876403"/>
            <a:ext cx="4042079" cy="768097"/>
          </a:xfrm>
        </p:spPr>
        <p:txBody>
          <a:bodyPr/>
          <a:lstStyle/>
          <a:p>
            <a:pPr algn="l" rtl="0"/>
            <a:r>
              <a:rPr lang="fr-ca" sz="3200" b="0" i="0" u="none" baseline="0" dirty="0">
                <a:latin typeface="+mj-lt"/>
                <a:ea typeface="+mj-lt"/>
                <a:cs typeface="+mj-lt"/>
              </a:rPr>
              <a:t>Vieux pneus</a:t>
            </a:r>
          </a:p>
          <a:p>
            <a:endParaRPr lang="fr-ca" sz="2000" dirty="0"/>
          </a:p>
        </p:txBody>
      </p:sp>
      <p:pic>
        <p:nvPicPr>
          <p:cNvPr id="4" name="Picture 3">
            <a:extLst>
              <a:ext uri="{FF2B5EF4-FFF2-40B4-BE49-F238E27FC236}">
                <a16:creationId xmlns:a16="http://schemas.microsoft.com/office/drawing/2014/main" id="{98CAE422-1385-F8BF-ED09-81C7B3EEA57C}"/>
              </a:ext>
            </a:extLst>
          </p:cNvPr>
          <p:cNvPicPr>
            <a:picLocks noChangeAspect="1"/>
          </p:cNvPicPr>
          <p:nvPr>
            <p:custDataLst>
              <p:tags r:id="rId2"/>
            </p:custDataLst>
          </p:nvPr>
        </p:nvPicPr>
        <p:blipFill>
          <a:blip r:embed="rId19">
            <a:extLst>
              <a:ext uri="{28A0092B-C50C-407E-A947-70E740481C1C}">
                <a14:useLocalDpi xmlns:a14="http://schemas.microsoft.com/office/drawing/2010/main" val="0"/>
              </a:ext>
            </a:extLst>
          </a:blip>
          <a:srcRect/>
          <a:stretch>
            <a:fillRect/>
          </a:stretch>
        </p:blipFill>
        <p:spPr bwMode="auto">
          <a:xfrm>
            <a:off x="107388" y="6387549"/>
            <a:ext cx="1800925" cy="428144"/>
          </a:xfrm>
          <a:prstGeom prst="rect">
            <a:avLst/>
          </a:prstGeom>
          <a:noFill/>
          <a:ln>
            <a:noFill/>
          </a:ln>
        </p:spPr>
      </p:pic>
      <p:pic>
        <p:nvPicPr>
          <p:cNvPr id="6" name="Picture 5">
            <a:extLst>
              <a:ext uri="{FF2B5EF4-FFF2-40B4-BE49-F238E27FC236}">
                <a16:creationId xmlns:a16="http://schemas.microsoft.com/office/drawing/2014/main" id="{9B846B88-1AFC-C2A6-F1BE-74ADE0BEB679}"/>
              </a:ext>
            </a:extLst>
          </p:cNvPr>
          <p:cNvPicPr>
            <a:picLocks noChangeAspect="1"/>
          </p:cNvPicPr>
          <p:nvPr>
            <p:custDataLst>
              <p:tags r:id="rId3"/>
            </p:custDataLst>
          </p:nvPr>
        </p:nvPicPr>
        <p:blipFill>
          <a:blip r:embed="rId20"/>
          <a:stretch>
            <a:fillRect/>
          </a:stretch>
        </p:blipFill>
        <p:spPr>
          <a:xfrm>
            <a:off x="1230282" y="957028"/>
            <a:ext cx="3946349" cy="1426552"/>
          </a:xfrm>
          <a:prstGeom prst="rect">
            <a:avLst/>
          </a:prstGeom>
        </p:spPr>
      </p:pic>
      <p:pic>
        <p:nvPicPr>
          <p:cNvPr id="8" name="Picture 7">
            <a:extLst>
              <a:ext uri="{FF2B5EF4-FFF2-40B4-BE49-F238E27FC236}">
                <a16:creationId xmlns:a16="http://schemas.microsoft.com/office/drawing/2014/main" id="{8B39C813-211F-AAEE-51C1-18EEAD0E0684}"/>
              </a:ext>
            </a:extLst>
          </p:cNvPr>
          <p:cNvPicPr>
            <a:picLocks noChangeAspect="1"/>
          </p:cNvPicPr>
          <p:nvPr>
            <p:custDataLst>
              <p:tags r:id="rId4"/>
            </p:custDataLst>
          </p:nvPr>
        </p:nvPicPr>
        <p:blipFill>
          <a:blip r:embed="rId21"/>
          <a:stretch>
            <a:fillRect/>
          </a:stretch>
        </p:blipFill>
        <p:spPr>
          <a:xfrm>
            <a:off x="263593" y="2566371"/>
            <a:ext cx="4358705" cy="2389544"/>
          </a:xfrm>
          <a:prstGeom prst="rect">
            <a:avLst/>
          </a:prstGeom>
        </p:spPr>
      </p:pic>
      <p:sp>
        <p:nvSpPr>
          <p:cNvPr id="9" name="Arrow: Right 8">
            <a:extLst>
              <a:ext uri="{FF2B5EF4-FFF2-40B4-BE49-F238E27FC236}">
                <a16:creationId xmlns:a16="http://schemas.microsoft.com/office/drawing/2014/main" id="{3B1B68AF-5048-B983-607D-6500D842FAA0}"/>
              </a:ext>
            </a:extLst>
          </p:cNvPr>
          <p:cNvSpPr/>
          <p:nvPr>
            <p:custDataLst>
              <p:tags r:id="rId5"/>
            </p:custDataLst>
          </p:nvPr>
        </p:nvSpPr>
        <p:spPr>
          <a:xfrm rot="20022786">
            <a:off x="4945770" y="2438780"/>
            <a:ext cx="1717427" cy="443838"/>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dirty="0"/>
          </a:p>
        </p:txBody>
      </p:sp>
      <p:sp>
        <p:nvSpPr>
          <p:cNvPr id="10" name="Arrow: Right 9">
            <a:extLst>
              <a:ext uri="{FF2B5EF4-FFF2-40B4-BE49-F238E27FC236}">
                <a16:creationId xmlns:a16="http://schemas.microsoft.com/office/drawing/2014/main" id="{13980F06-FE17-80DA-CE7E-66AF370F06E4}"/>
              </a:ext>
            </a:extLst>
          </p:cNvPr>
          <p:cNvSpPr/>
          <p:nvPr>
            <p:custDataLst>
              <p:tags r:id="rId6"/>
            </p:custDataLst>
          </p:nvPr>
        </p:nvSpPr>
        <p:spPr>
          <a:xfrm>
            <a:off x="4936290" y="3598815"/>
            <a:ext cx="1736385" cy="48810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sp>
        <p:nvSpPr>
          <p:cNvPr id="11" name="Arrow: Right 10">
            <a:extLst>
              <a:ext uri="{FF2B5EF4-FFF2-40B4-BE49-F238E27FC236}">
                <a16:creationId xmlns:a16="http://schemas.microsoft.com/office/drawing/2014/main" id="{ABF4324D-5CC1-A8D7-436E-60481380C50C}"/>
              </a:ext>
            </a:extLst>
          </p:cNvPr>
          <p:cNvSpPr/>
          <p:nvPr>
            <p:custDataLst>
              <p:tags r:id="rId7"/>
            </p:custDataLst>
          </p:nvPr>
        </p:nvSpPr>
        <p:spPr>
          <a:xfrm rot="1375555">
            <a:off x="4881659" y="4713839"/>
            <a:ext cx="1780628" cy="48415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ca"/>
          </a:p>
        </p:txBody>
      </p:sp>
      <p:pic>
        <p:nvPicPr>
          <p:cNvPr id="3074" name="Picture 2">
            <a:extLst>
              <a:ext uri="{FF2B5EF4-FFF2-40B4-BE49-F238E27FC236}">
                <a16:creationId xmlns:a16="http://schemas.microsoft.com/office/drawing/2014/main" id="{7F7CED6E-8FED-8CD4-FFF2-7D1A2BA0B308}"/>
              </a:ext>
            </a:extLst>
          </p:cNvPr>
          <p:cNvPicPr>
            <a:picLocks noChangeAspect="1" noChangeArrowheads="1"/>
          </p:cNvPicPr>
          <p:nvPr>
            <p:custDataLst>
              <p:tags r:id="rId8"/>
            </p:custDataLst>
          </p:nvPr>
        </p:nvPicPr>
        <p:blipFill>
          <a:blip r:embed="rId22">
            <a:extLst>
              <a:ext uri="{28A0092B-C50C-407E-A947-70E740481C1C}">
                <a14:useLocalDpi xmlns:a14="http://schemas.microsoft.com/office/drawing/2010/main" val="0"/>
              </a:ext>
            </a:extLst>
          </a:blip>
          <a:srcRect/>
          <a:stretch>
            <a:fillRect/>
          </a:stretch>
        </p:blipFill>
        <p:spPr bwMode="auto">
          <a:xfrm>
            <a:off x="9586451" y="1170976"/>
            <a:ext cx="2341956" cy="17596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FE393BC-2C86-F2A2-7E10-A4C1512D3D9F}"/>
              </a:ext>
            </a:extLst>
          </p:cNvPr>
          <p:cNvPicPr>
            <a:picLocks noChangeAspect="1" noChangeArrowheads="1"/>
          </p:cNvPicPr>
          <p:nvPr>
            <p:custDataLst>
              <p:tags r:id="rId9"/>
            </p:custDataLst>
          </p:nvPr>
        </p:nvPicPr>
        <p:blipFill>
          <a:blip r:embed="rId23">
            <a:extLst>
              <a:ext uri="{28A0092B-C50C-407E-A947-70E740481C1C}">
                <a14:useLocalDpi xmlns:a14="http://schemas.microsoft.com/office/drawing/2010/main" val="0"/>
              </a:ext>
            </a:extLst>
          </a:blip>
          <a:srcRect/>
          <a:stretch>
            <a:fillRect/>
          </a:stretch>
        </p:blipFill>
        <p:spPr bwMode="auto">
          <a:xfrm>
            <a:off x="9586451" y="3116771"/>
            <a:ext cx="2341956" cy="17596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2D187ED-A00A-F703-8A1A-E44B7BE82804}"/>
              </a:ext>
            </a:extLst>
          </p:cNvPr>
          <p:cNvPicPr>
            <a:picLocks noChangeAspect="1" noChangeArrowheads="1"/>
          </p:cNvPicPr>
          <p:nvPr>
            <p:custDataLst>
              <p:tags r:id="rId10"/>
            </p:custDataLst>
          </p:nvPr>
        </p:nvPicPr>
        <p:blipFill>
          <a:blip r:embed="rId24">
            <a:extLst>
              <a:ext uri="{28A0092B-C50C-407E-A947-70E740481C1C}">
                <a14:useLocalDpi xmlns:a14="http://schemas.microsoft.com/office/drawing/2010/main" val="0"/>
              </a:ext>
            </a:extLst>
          </a:blip>
          <a:srcRect/>
          <a:stretch>
            <a:fillRect/>
          </a:stretch>
        </p:blipFill>
        <p:spPr bwMode="auto">
          <a:xfrm>
            <a:off x="9586451" y="5045942"/>
            <a:ext cx="2341956" cy="17596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D51BCA-71CF-BCCC-B372-3651FFA72F7D}"/>
              </a:ext>
            </a:extLst>
          </p:cNvPr>
          <p:cNvSpPr txBox="1"/>
          <p:nvPr>
            <p:custDataLst>
              <p:tags r:id="rId11"/>
            </p:custDataLst>
          </p:nvPr>
        </p:nvSpPr>
        <p:spPr>
          <a:xfrm>
            <a:off x="6921888" y="1539889"/>
            <a:ext cx="2782376" cy="1384995"/>
          </a:xfrm>
          <a:prstGeom prst="rect">
            <a:avLst/>
          </a:prstGeom>
          <a:noFill/>
        </p:spPr>
        <p:txBody>
          <a:bodyPr wrap="square" rtlCol="0">
            <a:spAutoFit/>
          </a:bodyPr>
          <a:lstStyle/>
          <a:p>
            <a:pPr algn="l" rtl="0"/>
            <a:r>
              <a:rPr lang="fr-ca" sz="2800" b="0" i="0" u="none" baseline="0" dirty="0">
                <a:latin typeface="Century Gothic" panose="020B0502020202020204" pitchFamily="34" charset="0"/>
                <a:ea typeface="Century Gothic" panose="020B0502020202020204" pitchFamily="34" charset="0"/>
                <a:cs typeface="Century Gothic" panose="020B0502020202020204" pitchFamily="34" charset="0"/>
              </a:rPr>
              <a:t>Surfaces d’aires de jeux sécuritaires</a:t>
            </a:r>
          </a:p>
        </p:txBody>
      </p:sp>
      <p:sp>
        <p:nvSpPr>
          <p:cNvPr id="14" name="TextBox 13">
            <a:extLst>
              <a:ext uri="{FF2B5EF4-FFF2-40B4-BE49-F238E27FC236}">
                <a16:creationId xmlns:a16="http://schemas.microsoft.com/office/drawing/2014/main" id="{52477367-F2EA-34BE-69A3-EC308AC30907}"/>
              </a:ext>
            </a:extLst>
          </p:cNvPr>
          <p:cNvSpPr txBox="1"/>
          <p:nvPr>
            <p:custDataLst>
              <p:tags r:id="rId12"/>
            </p:custDataLst>
          </p:nvPr>
        </p:nvSpPr>
        <p:spPr>
          <a:xfrm>
            <a:off x="6921888" y="3345346"/>
            <a:ext cx="2664562" cy="954107"/>
          </a:xfrm>
          <a:prstGeom prst="rect">
            <a:avLst/>
          </a:prstGeom>
          <a:noFill/>
        </p:spPr>
        <p:txBody>
          <a:bodyPr wrap="square" rtlCol="0">
            <a:spAutoFit/>
          </a:bodyPr>
          <a:lstStyle/>
          <a:p>
            <a:pPr algn="l" rtl="0"/>
            <a:r>
              <a:rPr lang="fr-ca" sz="2800" b="0" i="0" u="none" baseline="0" dirty="0">
                <a:latin typeface="Century Gothic" panose="020B0502020202020204" pitchFamily="34" charset="0"/>
                <a:ea typeface="Century Gothic" panose="020B0502020202020204" pitchFamily="34" charset="0"/>
                <a:cs typeface="Century Gothic" panose="020B0502020202020204" pitchFamily="34" charset="0"/>
              </a:rPr>
              <a:t>Paillis de jardin</a:t>
            </a:r>
          </a:p>
        </p:txBody>
      </p:sp>
      <p:sp>
        <p:nvSpPr>
          <p:cNvPr id="15" name="TextBox 14">
            <a:extLst>
              <a:ext uri="{FF2B5EF4-FFF2-40B4-BE49-F238E27FC236}">
                <a16:creationId xmlns:a16="http://schemas.microsoft.com/office/drawing/2014/main" id="{5987CF5C-6CD6-C3AA-0455-407AFF467317}"/>
              </a:ext>
            </a:extLst>
          </p:cNvPr>
          <p:cNvSpPr txBox="1"/>
          <p:nvPr>
            <p:custDataLst>
              <p:tags r:id="rId13"/>
            </p:custDataLst>
          </p:nvPr>
        </p:nvSpPr>
        <p:spPr>
          <a:xfrm>
            <a:off x="6804073" y="5338185"/>
            <a:ext cx="2782377" cy="954107"/>
          </a:xfrm>
          <a:prstGeom prst="rect">
            <a:avLst/>
          </a:prstGeom>
          <a:noFill/>
        </p:spPr>
        <p:txBody>
          <a:bodyPr wrap="square" rtlCol="0">
            <a:spAutoFit/>
          </a:bodyPr>
          <a:lstStyle/>
          <a:p>
            <a:pPr algn="l" rtl="0"/>
            <a:r>
              <a:rPr lang="fr-ca" sz="2800" b="0" i="0" u="none" baseline="0" dirty="0">
                <a:latin typeface="Century Gothic" panose="020B0502020202020204" pitchFamily="34" charset="0"/>
                <a:ea typeface="Century Gothic" panose="020B0502020202020204" pitchFamily="34" charset="0"/>
                <a:cs typeface="Century Gothic" panose="020B0502020202020204" pitchFamily="34" charset="0"/>
              </a:rPr>
              <a:t>Tapis de sol en caoutchouc</a:t>
            </a:r>
          </a:p>
        </p:txBody>
      </p:sp>
      <p:pic>
        <p:nvPicPr>
          <p:cNvPr id="17" name="Picture 16">
            <a:extLst>
              <a:ext uri="{FF2B5EF4-FFF2-40B4-BE49-F238E27FC236}">
                <a16:creationId xmlns:a16="http://schemas.microsoft.com/office/drawing/2014/main" id="{FBD17499-F678-3148-1AF6-A7E4EC0501C8}"/>
              </a:ext>
            </a:extLst>
          </p:cNvPr>
          <p:cNvPicPr>
            <a:picLocks noChangeAspect="1"/>
          </p:cNvPicPr>
          <p:nvPr>
            <p:custDataLst>
              <p:tags r:id="rId14"/>
            </p:custDataLst>
          </p:nvPr>
        </p:nvPicPr>
        <p:blipFill>
          <a:blip r:embed="rId25"/>
          <a:stretch>
            <a:fillRect/>
          </a:stretch>
        </p:blipFill>
        <p:spPr>
          <a:xfrm>
            <a:off x="3268735" y="5282739"/>
            <a:ext cx="2275260" cy="1426552"/>
          </a:xfrm>
          <a:prstGeom prst="rect">
            <a:avLst/>
          </a:prstGeom>
        </p:spPr>
      </p:pic>
      <p:sp>
        <p:nvSpPr>
          <p:cNvPr id="5" name="TextBox 4">
            <a:extLst>
              <a:ext uri="{FF2B5EF4-FFF2-40B4-BE49-F238E27FC236}">
                <a16:creationId xmlns:a16="http://schemas.microsoft.com/office/drawing/2014/main" id="{75EA6E65-A164-4E49-B92B-13B7848EEE8C}"/>
              </a:ext>
            </a:extLst>
          </p:cNvPr>
          <p:cNvSpPr txBox="1"/>
          <p:nvPr>
            <p:custDataLst>
              <p:tags r:id="rId15"/>
            </p:custDataLst>
          </p:nvPr>
        </p:nvSpPr>
        <p:spPr>
          <a:xfrm>
            <a:off x="3268736" y="5386339"/>
            <a:ext cx="2275260" cy="1200329"/>
          </a:xfrm>
          <a:prstGeom prst="rect">
            <a:avLst/>
          </a:prstGeom>
          <a:solidFill>
            <a:schemeClr val="tx1"/>
          </a:solidFill>
          <a:ln>
            <a:noFill/>
          </a:ln>
        </p:spPr>
        <p:txBody>
          <a:bodyPr wrap="square" rtlCol="0">
            <a:spAutoFit/>
          </a:bodyPr>
          <a:lstStyle/>
          <a:p>
            <a:pPr algn="l" rtl="0"/>
            <a:r>
              <a:rPr lang="fr-ca" sz="2400" b="0" i="0" u="none" baseline="0">
                <a:solidFill>
                  <a:srgbClr val="00B050"/>
                </a:solidFill>
              </a:rPr>
              <a:t>Plus de 4 000</a:t>
            </a:r>
          </a:p>
          <a:p>
            <a:pPr algn="l" rtl="0"/>
            <a:r>
              <a:rPr lang="fr-ca" sz="2400" b="1" i="0" u="none" baseline="0">
                <a:solidFill>
                  <a:schemeClr val="bg1"/>
                </a:solidFill>
              </a:rPr>
              <a:t>pneus recyclés chaque jour</a:t>
            </a:r>
          </a:p>
        </p:txBody>
      </p:sp>
      <p:sp>
        <p:nvSpPr>
          <p:cNvPr id="2" name="Title 1">
            <a:extLst>
              <a:ext uri="{FF2B5EF4-FFF2-40B4-BE49-F238E27FC236}">
                <a16:creationId xmlns:a16="http://schemas.microsoft.com/office/drawing/2014/main" id="{85C565E9-D88A-55D3-9D42-BD1C24B6DE9F}"/>
              </a:ext>
            </a:extLst>
          </p:cNvPr>
          <p:cNvSpPr>
            <a:spLocks noGrp="1"/>
          </p:cNvSpPr>
          <p:nvPr>
            <p:ph type="title"/>
            <p:custDataLst>
              <p:tags r:id="rId16"/>
            </p:custDataLst>
          </p:nvPr>
        </p:nvSpPr>
        <p:spPr>
          <a:xfrm>
            <a:off x="214154" y="243752"/>
            <a:ext cx="11461011" cy="768096"/>
          </a:xfrm>
        </p:spPr>
        <p:txBody>
          <a:bodyPr/>
          <a:lstStyle/>
          <a:p>
            <a:pPr algn="l" rtl="0"/>
            <a:r>
              <a:rPr lang="fr-ca" b="1" i="0" u="none" baseline="0" dirty="0">
                <a:latin typeface="Arial Black" panose="020B0604020202020204" pitchFamily="34" charset="0"/>
                <a:ea typeface="Arial Regular" pitchFamily="34" charset="-122"/>
                <a:cs typeface="Arial Black" panose="020B0604020202020204" pitchFamily="34" charset="0"/>
              </a:rPr>
              <a:t>Entrepreneur du N.-B. (</a:t>
            </a:r>
            <a:r>
              <a:rPr lang="fr-ca" b="1" i="0" u="none" baseline="0" dirty="0" err="1">
                <a:latin typeface="Arial Black" panose="020B0604020202020204" pitchFamily="34" charset="0"/>
                <a:ea typeface="Arial Regular" pitchFamily="34" charset="-122"/>
                <a:cs typeface="Arial Black" panose="020B0604020202020204" pitchFamily="34" charset="0"/>
              </a:rPr>
              <a:t>Minto</a:t>
            </a:r>
            <a:r>
              <a:rPr lang="fr-ca" b="1" i="0" u="none" baseline="0" dirty="0">
                <a:latin typeface="Arial Black" panose="020B0604020202020204" pitchFamily="34" charset="0"/>
                <a:ea typeface="Arial Regular" pitchFamily="34" charset="-122"/>
                <a:cs typeface="Arial Black" panose="020B0604020202020204" pitchFamily="34" charset="0"/>
              </a:rPr>
              <a:t>)</a:t>
            </a:r>
            <a:endParaRPr lang="fr-ca" sz="4400" b="1" dirty="0">
              <a:solidFill>
                <a:schemeClr val="accent6"/>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7952234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8"/>
</p:tagLst>
</file>

<file path=ppt/tags/tag39.xml><?xml version="1.0" encoding="utf-8"?>
<p:tagLst xmlns:a="http://schemas.openxmlformats.org/drawingml/2006/main" xmlns:r="http://schemas.openxmlformats.org/officeDocument/2006/relationships" xmlns:p="http://schemas.openxmlformats.org/presentationml/2006/main">
  <p:tag name="NUM" val="9"/>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0"/>
</p:tagLst>
</file>

<file path=ppt/tags/tag41.xml><?xml version="1.0" encoding="utf-8"?>
<p:tagLst xmlns:a="http://schemas.openxmlformats.org/drawingml/2006/main" xmlns:r="http://schemas.openxmlformats.org/officeDocument/2006/relationships" xmlns:p="http://schemas.openxmlformats.org/presentationml/2006/main">
  <p:tag name="NUM" val="11"/>
</p:tagLst>
</file>

<file path=ppt/tags/tag42.xml><?xml version="1.0" encoding="utf-8"?>
<p:tagLst xmlns:a="http://schemas.openxmlformats.org/drawingml/2006/main" xmlns:r="http://schemas.openxmlformats.org/officeDocument/2006/relationships" xmlns:p="http://schemas.openxmlformats.org/presentationml/2006/main">
  <p:tag name="NUM" val="12"/>
</p:tagLst>
</file>

<file path=ppt/tags/tag43.xml><?xml version="1.0" encoding="utf-8"?>
<p:tagLst xmlns:a="http://schemas.openxmlformats.org/drawingml/2006/main" xmlns:r="http://schemas.openxmlformats.org/officeDocument/2006/relationships" xmlns:p="http://schemas.openxmlformats.org/presentationml/2006/main">
  <p:tag name="NUM" val="13"/>
</p:tagLst>
</file>

<file path=ppt/tags/tag44.xml><?xml version="1.0" encoding="utf-8"?>
<p:tagLst xmlns:a="http://schemas.openxmlformats.org/drawingml/2006/main" xmlns:r="http://schemas.openxmlformats.org/officeDocument/2006/relationships" xmlns:p="http://schemas.openxmlformats.org/presentationml/2006/main">
  <p:tag name="NUM" val="14"/>
</p:tagLst>
</file>

<file path=ppt/tags/tag45.xml><?xml version="1.0" encoding="utf-8"?>
<p:tagLst xmlns:a="http://schemas.openxmlformats.org/drawingml/2006/main" xmlns:r="http://schemas.openxmlformats.org/officeDocument/2006/relationships" xmlns:p="http://schemas.openxmlformats.org/presentationml/2006/main">
  <p:tag name="NUM" val="15"/>
</p:tagLst>
</file>

<file path=ppt/tags/tag46.xml><?xml version="1.0" encoding="utf-8"?>
<p:tagLst xmlns:a="http://schemas.openxmlformats.org/drawingml/2006/main" xmlns:r="http://schemas.openxmlformats.org/officeDocument/2006/relationships" xmlns:p="http://schemas.openxmlformats.org/presentationml/2006/main">
  <p:tag name="NUM" val="16"/>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a46e933-93c8-4c96-921a-912e792911a5">
      <Terms xmlns="http://schemas.microsoft.com/office/infopath/2007/PartnerControls"/>
    </lcf76f155ced4ddcb4097134ff3c332f>
    <TaxCatchAll xmlns="460bbd6c-3278-4896-84d5-4c26981e5bf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D27C31D9CEA54A8F222A8FC4FF68B4" ma:contentTypeVersion="14" ma:contentTypeDescription="Create a new document." ma:contentTypeScope="" ma:versionID="ca65590181d1512fcddde283bdf1a67d">
  <xsd:schema xmlns:xsd="http://www.w3.org/2001/XMLSchema" xmlns:xs="http://www.w3.org/2001/XMLSchema" xmlns:p="http://schemas.microsoft.com/office/2006/metadata/properties" xmlns:ns2="6a46e933-93c8-4c96-921a-912e792911a5" xmlns:ns3="460bbd6c-3278-4896-84d5-4c26981e5bff" targetNamespace="http://schemas.microsoft.com/office/2006/metadata/properties" ma:root="true" ma:fieldsID="3b9cbf03618bb073dffebff2c82b6744" ns2:_="" ns3:_="">
    <xsd:import namespace="6a46e933-93c8-4c96-921a-912e792911a5"/>
    <xsd:import namespace="460bbd6c-3278-4896-84d5-4c26981e5bff"/>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lcf76f155ced4ddcb4097134ff3c332f" minOccurs="0"/>
                <xsd:element ref="ns3:TaxCatchAll" minOccurs="0"/>
                <xsd:element ref="ns2:MediaServiceSearchProperties"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6e933-93c8-4c96-921a-912e792911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5d1645-1b78-4f08-b297-5a94c230cbbe" ma:termSetId="09814cd3-568e-fe90-9814-8d621ff8fb84" ma:anchorId="fba54fb3-c3e1-fe81-a776-ca4b69148c4d" ma:open="true" ma:isKeyword="false">
      <xsd:complexType>
        <xsd:sequence>
          <xsd:element ref="pc:Terms" minOccurs="0" maxOccurs="1"/>
        </xsd:sequence>
      </xsd:complex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0bbd6c-3278-4896-84d5-4c26981e5bf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845d182-36b5-4494-a304-d244f4f6ab4d}" ma:internalName="TaxCatchAll" ma:showField="CatchAllData" ma:web="460bbd6c-3278-4896-84d5-4c26981e5b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58A153-B7F0-4A6B-9219-5B69293A135D}">
  <ds:schemaRefs>
    <ds:schemaRef ds:uri="http://schemas.microsoft.com/office/2006/metadata/properties"/>
    <ds:schemaRef ds:uri="http://schemas.microsoft.com/office/infopath/2007/PartnerControls"/>
    <ds:schemaRef ds:uri="6a46e933-93c8-4c96-921a-912e792911a5"/>
    <ds:schemaRef ds:uri="460bbd6c-3278-4896-84d5-4c26981e5bff"/>
  </ds:schemaRefs>
</ds:datastoreItem>
</file>

<file path=customXml/itemProps2.xml><?xml version="1.0" encoding="utf-8"?>
<ds:datastoreItem xmlns:ds="http://schemas.openxmlformats.org/officeDocument/2006/customXml" ds:itemID="{C019AC00-82B2-4C65-9E35-6C148BDFBDA3}">
  <ds:schemaRefs>
    <ds:schemaRef ds:uri="http://schemas.microsoft.com/sharepoint/v3/contenttype/forms"/>
  </ds:schemaRefs>
</ds:datastoreItem>
</file>

<file path=customXml/itemProps3.xml><?xml version="1.0" encoding="utf-8"?>
<ds:datastoreItem xmlns:ds="http://schemas.openxmlformats.org/officeDocument/2006/customXml" ds:itemID="{4331495E-3E0C-4D67-BD63-6D6898DC3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6e933-93c8-4c96-921a-912e792911a5"/>
    <ds:schemaRef ds:uri="460bbd6c-3278-4896-84d5-4c26981e5b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{E14DC42C-0091-4FF5-B7A7-8BF3CC56B193}tf78438558_win32</Template>
  <TotalTime>195</TotalTime>
  <Words>220</Words>
  <Application>Microsoft Office PowerPoint</Application>
  <PresentationFormat>Widescreen</PresentationFormat>
  <Paragraphs>23</Paragraphs>
  <Slides>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 Black</vt:lpstr>
      <vt:lpstr>Calibri</vt:lpstr>
      <vt:lpstr>Century Gothic</vt:lpstr>
      <vt:lpstr>Sabon Next LT</vt:lpstr>
      <vt:lpstr>Office Theme</vt:lpstr>
      <vt:lpstr>DU MYSTÈRE à L’inDISPENSable! </vt:lpstr>
      <vt:lpstr>Pouvez-vous deviner la raison pour laquelle ce célèbre produit a été créé? </vt:lpstr>
      <vt:lpstr>Pouvez-vous deviner la raison pour laquelle ce célèbre produit a été créé? </vt:lpstr>
      <vt:lpstr>Pouvez-vous deviner la raison pour laquelle ce célèbre produit a été créé? </vt:lpstr>
      <vt:lpstr>Pouvez-vous deviner la raison pour laquelle ce célèbre produit a été créé? </vt:lpstr>
      <vt:lpstr>À vous de jouer! </vt:lpstr>
      <vt:lpstr>Entrepreneur du N.-B. (Minto)</vt:lpstr>
    </vt:vector>
  </TitlesOfParts>
  <Company>Province of New Brunswick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Mystery to Must-Have</dc:title>
  <dc:subject/>
  <dc:creator>Tompkins, Amy (EECD/EDPE)</dc:creator>
  <cp:lastModifiedBy>Tompkins, Amy (EECD/EDPE)</cp:lastModifiedBy>
  <cp:revision>4</cp:revision>
  <dcterms:created xsi:type="dcterms:W3CDTF">2023-03-08T13:12:09Z</dcterms:created>
  <dcterms:modified xsi:type="dcterms:W3CDTF">2024-01-24T14:17:22Z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0x0101004FD27C31D9CEA54A8F222A8FC4FF68B4</vt:lpwstr>
  </property>
</Properties>
</file>