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36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bb73445fac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bb73445fac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bb73445fac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bb73445fac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bb73445fac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bb73445fac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bb73445fac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bb73445fac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bb73445fac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bb73445fac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bb73445fac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bb73445fac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bb73445fac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bb73445fac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bb73445fac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bb73445fac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bb73445fac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bb73445fac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bb73445fac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bb73445fac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bb73445fa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bb73445fa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bb73445fac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bb73445fac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bb73445fa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bb73445fa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bb73445fac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bb73445fac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bb73445fa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bb73445fa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bb73445fac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bb73445fac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bb73445fa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bb73445fac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bb73445fac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bb73445fac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bb73445fac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bb73445fac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3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4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slide" Target="slide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slide" Target="slide2.xml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3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68.png"/><Relationship Id="rId5" Type="http://schemas.openxmlformats.org/officeDocument/2006/relationships/image" Target="../media/image26.png"/><Relationship Id="rId10" Type="http://schemas.openxmlformats.org/officeDocument/2006/relationships/image" Target="../media/image55.png"/><Relationship Id="rId4" Type="http://schemas.openxmlformats.org/officeDocument/2006/relationships/slide" Target="slide12.xml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slide" Target="slide16.xml"/><Relationship Id="rId5" Type="http://schemas.openxmlformats.org/officeDocument/2006/relationships/image" Target="../media/image35.png"/><Relationship Id="rId10" Type="http://schemas.openxmlformats.org/officeDocument/2006/relationships/slide" Target="slide2.xml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3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24.png"/><Relationship Id="rId4" Type="http://schemas.openxmlformats.org/officeDocument/2006/relationships/image" Target="../media/image78.png"/><Relationship Id="rId9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slide" Target="slide19.xml"/><Relationship Id="rId10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3.xml"/><Relationship Id="rId3" Type="http://schemas.openxmlformats.org/officeDocument/2006/relationships/image" Target="../media/image5.jp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slide" Target="slide18.xml"/><Relationship Id="rId5" Type="http://schemas.openxmlformats.org/officeDocument/2006/relationships/image" Target="../media/image6.png"/><Relationship Id="rId15" Type="http://schemas.openxmlformats.org/officeDocument/2006/relationships/slide" Target="slide6.xml"/><Relationship Id="rId10" Type="http://schemas.openxmlformats.org/officeDocument/2006/relationships/image" Target="../media/image9.png"/><Relationship Id="rId4" Type="http://schemas.openxmlformats.org/officeDocument/2006/relationships/slide" Target="slide9.xml"/><Relationship Id="rId9" Type="http://schemas.openxmlformats.org/officeDocument/2006/relationships/slide" Target="slide15.xml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3.jpg"/><Relationship Id="rId7" Type="http://schemas.openxmlformats.org/officeDocument/2006/relationships/slide" Target="slide1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24.png"/><Relationship Id="rId4" Type="http://schemas.openxmlformats.org/officeDocument/2006/relationships/image" Target="../media/image84.pn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slide" Target="slide4.xml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slide" Target="slide3.xml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slide" Target="slide2.xml"/><Relationship Id="rId12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slide" Target="slide6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6.xml"/><Relationship Id="rId3" Type="http://schemas.openxmlformats.org/officeDocument/2006/relationships/image" Target="../media/image23.jpg"/><Relationship Id="rId7" Type="http://schemas.openxmlformats.org/officeDocument/2006/relationships/image" Target="../media/image25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47.png"/><Relationship Id="rId7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slide" Target="slide11.xml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10390"/>
            <a:ext cx="9144001" cy="513311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50" y="10350"/>
            <a:ext cx="9144000" cy="708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latin typeface="Comic Sans MS"/>
                <a:ea typeface="Comic Sans MS"/>
                <a:cs typeface="Comic Sans MS"/>
                <a:sym typeface="Comic Sans MS"/>
              </a:rPr>
              <a:t>How would you like to pay?</a:t>
            </a:r>
            <a:endParaRPr sz="34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790300" y="4052875"/>
            <a:ext cx="6353700" cy="969600"/>
          </a:xfrm>
          <a:prstGeom prst="rect">
            <a:avLst/>
          </a:prstGeom>
          <a:solidFill>
            <a:srgbClr val="B19E9E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latin typeface="Comic Sans MS"/>
                <a:ea typeface="Comic Sans MS"/>
                <a:cs typeface="Comic Sans MS"/>
                <a:sym typeface="Comic Sans MS"/>
              </a:rPr>
              <a:t>I can describe the advantages and disadvantages of various methods of payment that can be used to purchase goods and services.</a:t>
            </a:r>
            <a:endParaRPr sz="1700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3562" y="1743275"/>
            <a:ext cx="3115600" cy="32890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/>
          <p:nvPr/>
        </p:nvSpPr>
        <p:spPr>
          <a:xfrm>
            <a:off x="1398147" y="908821"/>
            <a:ext cx="2535900" cy="17433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3"/>
          <p:cNvSpPr txBox="1"/>
          <p:nvPr/>
        </p:nvSpPr>
        <p:spPr>
          <a:xfrm>
            <a:off x="1504238" y="1226488"/>
            <a:ext cx="23772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omic Sans MS"/>
                <a:ea typeface="Comic Sans MS"/>
                <a:cs typeface="Comic Sans MS"/>
                <a:sym typeface="Comic Sans MS"/>
              </a:rPr>
              <a:t>Let’s shop till we drop class! Come shopping with me!</a:t>
            </a:r>
            <a:endParaRPr sz="2000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C08E7C-02B5-D8DC-843D-170145C68A80}"/>
              </a:ext>
            </a:extLst>
          </p:cNvPr>
          <p:cNvSpPr/>
          <p:nvPr/>
        </p:nvSpPr>
        <p:spPr>
          <a:xfrm>
            <a:off x="5215241" y="1229713"/>
            <a:ext cx="2759089" cy="1569660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agon Kids" pitchFamily="50" charset="0"/>
              </a:rPr>
              <a:t>Wallet Wiggles!</a:t>
            </a:r>
          </a:p>
          <a:p>
            <a:pPr algn="ctr"/>
            <a:r>
              <a:rPr lang="en-US" sz="4800" dirty="0">
                <a:ln w="0"/>
                <a:solidFill>
                  <a:srgbClr val="FF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agon Kids" pitchFamily="50" charset="0"/>
              </a:rPr>
              <a:t>Shopping Game</a:t>
            </a:r>
            <a:endParaRPr lang="en-US" sz="4800" b="0" cap="none" spc="0" dirty="0">
              <a:ln w="0"/>
              <a:solidFill>
                <a:srgbClr val="FF33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 Kids" pitchFamily="50" charset="0"/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C733BB4B-4C1D-A00F-654D-A97F5E598629}"/>
              </a:ext>
            </a:extLst>
          </p:cNvPr>
          <p:cNvSpPr/>
          <p:nvPr/>
        </p:nvSpPr>
        <p:spPr>
          <a:xfrm>
            <a:off x="4795838" y="1006026"/>
            <a:ext cx="669851" cy="52099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E48FC4-C148-5539-219D-1859A22A8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5570" y="2505167"/>
            <a:ext cx="768163" cy="585267"/>
          </a:xfrm>
          <a:prstGeom prst="rect">
            <a:avLst/>
          </a:prstGeom>
        </p:spPr>
      </p:pic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2839A5CA-A507-F882-CAC9-99C607C389B0}"/>
              </a:ext>
            </a:extLst>
          </p:cNvPr>
          <p:cNvSpPr/>
          <p:nvPr/>
        </p:nvSpPr>
        <p:spPr>
          <a:xfrm>
            <a:off x="3299055" y="3268025"/>
            <a:ext cx="2545889" cy="523220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agon Kids" pitchFamily="50" charset="0"/>
              </a:rPr>
              <a:t>Click here to get started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045FDBE-EE2A-9282-E60E-CA150DA2FA6C}"/>
              </a:ext>
            </a:extLst>
          </p:cNvPr>
          <p:cNvSpPr/>
          <p:nvPr/>
        </p:nvSpPr>
        <p:spPr>
          <a:xfrm rot="9167317">
            <a:off x="5277080" y="2984184"/>
            <a:ext cx="906730" cy="3781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 txBox="1"/>
          <p:nvPr/>
        </p:nvSpPr>
        <p:spPr>
          <a:xfrm>
            <a:off x="6333050" y="1461075"/>
            <a:ext cx="853500" cy="3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95" name="Google Shape;195;p22"/>
          <p:cNvSpPr txBox="1"/>
          <p:nvPr/>
        </p:nvSpPr>
        <p:spPr>
          <a:xfrm>
            <a:off x="7186550" y="1186775"/>
            <a:ext cx="610200" cy="35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0000"/>
                </a:solidFill>
              </a:rPr>
              <a:t>$39.05</a:t>
            </a:r>
            <a:endParaRPr sz="1000" b="1">
              <a:solidFill>
                <a:srgbClr val="FF0000"/>
              </a:solidFill>
            </a:endParaRPr>
          </a:p>
        </p:txBody>
      </p:sp>
      <p:pic>
        <p:nvPicPr>
          <p:cNvPr id="196" name="Google Shape;19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9017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2">
            <a:hlinkClick r:id="rId4" action="ppaction://hlinksldjump"/>
          </p:cNvPr>
          <p:cNvSpPr/>
          <p:nvPr/>
        </p:nvSpPr>
        <p:spPr>
          <a:xfrm>
            <a:off x="106075" y="59350"/>
            <a:ext cx="9360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1775" y="0"/>
            <a:ext cx="4242225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22"/>
          <p:cNvCxnSpPr/>
          <p:nvPr/>
        </p:nvCxnSpPr>
        <p:spPr>
          <a:xfrm rot="10800000" flipH="1">
            <a:off x="5774675" y="1020800"/>
            <a:ext cx="873000" cy="255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0" name="Google Shape;200;p22"/>
          <p:cNvSpPr txBox="1"/>
          <p:nvPr/>
        </p:nvSpPr>
        <p:spPr>
          <a:xfrm>
            <a:off x="6956475" y="875600"/>
            <a:ext cx="132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$40.00</a:t>
            </a:r>
            <a:endParaRPr/>
          </a:p>
        </p:txBody>
      </p:sp>
      <p:sp>
        <p:nvSpPr>
          <p:cNvPr id="201" name="Google Shape;201;p22"/>
          <p:cNvSpPr txBox="1"/>
          <p:nvPr/>
        </p:nvSpPr>
        <p:spPr>
          <a:xfrm>
            <a:off x="7131075" y="2014425"/>
            <a:ext cx="1772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Comic Sans MS"/>
                <a:ea typeface="Comic Sans MS"/>
                <a:cs typeface="Comic Sans MS"/>
                <a:sym typeface="Comic Sans MS"/>
              </a:rPr>
              <a:t>Plus 15% Tax</a:t>
            </a:r>
            <a:endParaRPr sz="17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Comic Sans MS"/>
                <a:ea typeface="Comic Sans MS"/>
                <a:cs typeface="Comic Sans MS"/>
                <a:sym typeface="Comic Sans MS"/>
              </a:rPr>
              <a:t>$46.00</a:t>
            </a:r>
            <a:endParaRPr sz="17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3"/>
          <p:cNvPicPr preferRelativeResize="0"/>
          <p:nvPr/>
        </p:nvPicPr>
        <p:blipFill rotWithShape="1">
          <a:blip r:embed="rId4">
            <a:alphaModFix/>
          </a:blip>
          <a:srcRect l="1727" t="2206" r="1203" b="5847"/>
          <a:stretch/>
        </p:blipFill>
        <p:spPr>
          <a:xfrm>
            <a:off x="105675" y="113875"/>
            <a:ext cx="1885176" cy="83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3"/>
          <p:cNvPicPr preferRelativeResize="0"/>
          <p:nvPr/>
        </p:nvPicPr>
        <p:blipFill rotWithShape="1">
          <a:blip r:embed="rId4">
            <a:alphaModFix/>
          </a:blip>
          <a:srcRect l="1727" t="2206" r="1203" b="5847"/>
          <a:stretch/>
        </p:blipFill>
        <p:spPr>
          <a:xfrm>
            <a:off x="258075" y="266275"/>
            <a:ext cx="1885176" cy="83010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3"/>
          <p:cNvSpPr txBox="1"/>
          <p:nvPr/>
        </p:nvSpPr>
        <p:spPr>
          <a:xfrm>
            <a:off x="90224" y="1096375"/>
            <a:ext cx="2115000" cy="7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latin typeface="Comic Sans MS"/>
                <a:ea typeface="Comic Sans MS"/>
                <a:cs typeface="Comic Sans MS"/>
                <a:sym typeface="Comic Sans MS"/>
              </a:rPr>
              <a:t>Cash</a:t>
            </a:r>
            <a:endParaRPr sz="2000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$40.00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0" name="Google Shape;21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75" y="1742700"/>
            <a:ext cx="2937728" cy="205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3"/>
          <p:cNvSpPr txBox="1"/>
          <p:nvPr/>
        </p:nvSpPr>
        <p:spPr>
          <a:xfrm>
            <a:off x="25" y="3779075"/>
            <a:ext cx="3141900" cy="1015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latin typeface="Comic Sans MS"/>
                <a:ea typeface="Comic Sans MS"/>
                <a:cs typeface="Comic Sans MS"/>
                <a:sym typeface="Comic Sans MS"/>
              </a:rPr>
              <a:t>American Eagle</a:t>
            </a:r>
            <a:endParaRPr sz="2000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latin typeface="Comic Sans MS"/>
                <a:ea typeface="Comic Sans MS"/>
                <a:cs typeface="Comic Sans MS"/>
                <a:sym typeface="Comic Sans MS"/>
              </a:rPr>
              <a:t> Gift Card</a:t>
            </a:r>
            <a:endParaRPr sz="2000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$25.00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2" name="Google Shape;21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6100" y="0"/>
            <a:ext cx="3421251" cy="205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3"/>
          <p:cNvSpPr txBox="1"/>
          <p:nvPr/>
        </p:nvSpPr>
        <p:spPr>
          <a:xfrm>
            <a:off x="6497825" y="172975"/>
            <a:ext cx="2646000" cy="923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Debit Card</a:t>
            </a:r>
            <a:endParaRPr sz="2000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Account Balance: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$317.95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4" name="Google Shape;214;p23"/>
          <p:cNvSpPr txBox="1"/>
          <p:nvPr/>
        </p:nvSpPr>
        <p:spPr>
          <a:xfrm>
            <a:off x="4733700" y="3886125"/>
            <a:ext cx="4252500" cy="1231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E-Transfer App (from Debit Card)</a:t>
            </a:r>
            <a:endParaRPr sz="2000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Account Balance: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$317.95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5" name="Google Shape;21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01400" y="2108863"/>
            <a:ext cx="1399175" cy="139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3"/>
          <p:cNvSpPr txBox="1"/>
          <p:nvPr/>
        </p:nvSpPr>
        <p:spPr>
          <a:xfrm>
            <a:off x="5145350" y="2346750"/>
            <a:ext cx="3998700" cy="923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PayPal Account Transfer</a:t>
            </a:r>
            <a:endParaRPr sz="2000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Account Balance: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$29.57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7" name="Google Shape;217;p23">
            <a:hlinkClick r:id="rId8" action="ppaction://hlinksldjump"/>
          </p:cNvPr>
          <p:cNvSpPr/>
          <p:nvPr/>
        </p:nvSpPr>
        <p:spPr>
          <a:xfrm>
            <a:off x="90225" y="4435475"/>
            <a:ext cx="9360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8" name="Google Shape;218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34021" y="3795271"/>
            <a:ext cx="1105075" cy="11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8525" y="686375"/>
            <a:ext cx="5469650" cy="445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4"/>
          <p:cNvPicPr preferRelativeResize="0"/>
          <p:nvPr/>
        </p:nvPicPr>
        <p:blipFill rotWithShape="1">
          <a:blip r:embed="rId5">
            <a:alphaModFix/>
          </a:blip>
          <a:srcRect b="9958"/>
          <a:stretch/>
        </p:blipFill>
        <p:spPr>
          <a:xfrm>
            <a:off x="5304150" y="2316175"/>
            <a:ext cx="3883474" cy="28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4" descr="Bitmoji Image"/>
          <p:cNvPicPr preferRelativeResize="0"/>
          <p:nvPr/>
        </p:nvPicPr>
        <p:blipFill rotWithShape="1">
          <a:blip r:embed="rId6">
            <a:alphaModFix/>
          </a:blip>
          <a:srcRect r="32368"/>
          <a:stretch/>
        </p:blipFill>
        <p:spPr>
          <a:xfrm>
            <a:off x="0" y="0"/>
            <a:ext cx="347851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13290" r="19141"/>
          <a:stretch/>
        </p:blipFill>
        <p:spPr>
          <a:xfrm>
            <a:off x="3206900" y="1106975"/>
            <a:ext cx="1026975" cy="161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>
            <a:hlinkClick r:id="rId9" action="ppaction://hlinksldjump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20674" y="3385174"/>
            <a:ext cx="2146033" cy="16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4"/>
          <p:cNvSpPr txBox="1"/>
          <p:nvPr/>
        </p:nvSpPr>
        <p:spPr>
          <a:xfrm>
            <a:off x="-12925" y="0"/>
            <a:ext cx="9144000" cy="708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Click on the item in the shopper’s hand to view pricing. Click on the wallet to help her decide on the best means of purchase.</a:t>
            </a:r>
            <a:endParaRPr sz="20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0" name="Google Shape;230;p24">
            <a:hlinkClick r:id="rId11" action="ppaction://hlinksldjump"/>
          </p:cNvPr>
          <p:cNvSpPr/>
          <p:nvPr/>
        </p:nvSpPr>
        <p:spPr>
          <a:xfrm>
            <a:off x="90225" y="4435475"/>
            <a:ext cx="9360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5"/>
          <p:cNvPicPr preferRelativeResize="0"/>
          <p:nvPr/>
        </p:nvPicPr>
        <p:blipFill rotWithShape="1">
          <a:blip r:embed="rId3">
            <a:alphaModFix/>
          </a:blip>
          <a:srcRect t="5963" b="7110"/>
          <a:stretch/>
        </p:blipFill>
        <p:spPr>
          <a:xfrm>
            <a:off x="0" y="0"/>
            <a:ext cx="27718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6841" y="0"/>
            <a:ext cx="299716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5"/>
          <p:cNvPicPr preferRelativeResize="0"/>
          <p:nvPr/>
        </p:nvPicPr>
        <p:blipFill rotWithShape="1">
          <a:blip r:embed="rId5">
            <a:alphaModFix/>
          </a:blip>
          <a:srcRect t="4415" r="1816"/>
          <a:stretch/>
        </p:blipFill>
        <p:spPr>
          <a:xfrm>
            <a:off x="2894500" y="1445800"/>
            <a:ext cx="3452425" cy="21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5"/>
          <p:cNvSpPr txBox="1"/>
          <p:nvPr/>
        </p:nvSpPr>
        <p:spPr>
          <a:xfrm>
            <a:off x="5050025" y="2465150"/>
            <a:ext cx="12969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   $6.05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+"/>
            </a:pPr>
            <a:r>
              <a:rPr lang="en" sz="1000" b="1">
                <a:latin typeface="Comfortaa"/>
                <a:ea typeface="Comfortaa"/>
                <a:cs typeface="Comfortaa"/>
                <a:sym typeface="Comfortaa"/>
              </a:rPr>
              <a:t>15% tax </a:t>
            </a:r>
            <a:endParaRPr sz="10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$6.95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9" name="Google Shape;239;p25">
            <a:hlinkClick r:id="rId6" action="ppaction://hlinksldjump"/>
          </p:cNvPr>
          <p:cNvSpPr/>
          <p:nvPr/>
        </p:nvSpPr>
        <p:spPr>
          <a:xfrm>
            <a:off x="2938000" y="4356600"/>
            <a:ext cx="9360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6">
            <a:hlinkClick r:id="rId4" action="ppaction://hlinksldjump"/>
          </p:cNvPr>
          <p:cNvSpPr/>
          <p:nvPr/>
        </p:nvSpPr>
        <p:spPr>
          <a:xfrm>
            <a:off x="107750" y="4567600"/>
            <a:ext cx="13992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6" name="Google Shape;246;p26"/>
          <p:cNvPicPr preferRelativeResize="0"/>
          <p:nvPr/>
        </p:nvPicPr>
        <p:blipFill rotWithShape="1">
          <a:blip r:embed="rId5">
            <a:alphaModFix/>
          </a:blip>
          <a:srcRect l="1786" t="2373" r="1651" b="8388"/>
          <a:stretch/>
        </p:blipFill>
        <p:spPr>
          <a:xfrm>
            <a:off x="107752" y="135875"/>
            <a:ext cx="1810520" cy="8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3872" y="663451"/>
            <a:ext cx="424725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14524" y="782225"/>
            <a:ext cx="401150" cy="40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 txBox="1"/>
          <p:nvPr/>
        </p:nvSpPr>
        <p:spPr>
          <a:xfrm>
            <a:off x="90225" y="1074800"/>
            <a:ext cx="2025600" cy="7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latin typeface="Comic Sans MS"/>
                <a:ea typeface="Comic Sans MS"/>
                <a:cs typeface="Comic Sans MS"/>
                <a:sym typeface="Comic Sans MS"/>
              </a:rPr>
              <a:t>Cash</a:t>
            </a:r>
            <a:endParaRPr sz="2000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$8.00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0" name="Google Shape;250;p26"/>
          <p:cNvPicPr preferRelativeResize="0"/>
          <p:nvPr/>
        </p:nvPicPr>
        <p:blipFill rotWithShape="1">
          <a:blip r:embed="rId8">
            <a:alphaModFix/>
          </a:blip>
          <a:srcRect l="5658" t="7747" r="5658" b="8310"/>
          <a:stretch/>
        </p:blipFill>
        <p:spPr>
          <a:xfrm>
            <a:off x="-23462" y="1891625"/>
            <a:ext cx="3066567" cy="196798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 txBox="1"/>
          <p:nvPr/>
        </p:nvSpPr>
        <p:spPr>
          <a:xfrm>
            <a:off x="90225" y="3859600"/>
            <a:ext cx="2839200" cy="7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latin typeface="Comic Sans MS"/>
                <a:ea typeface="Comic Sans MS"/>
                <a:cs typeface="Comic Sans MS"/>
                <a:sym typeface="Comic Sans MS"/>
              </a:rPr>
              <a:t>Starbucks Gift Card</a:t>
            </a:r>
            <a:endParaRPr sz="2000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$10.00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2" name="Google Shape;252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18975" y="152400"/>
            <a:ext cx="3241800" cy="19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 txBox="1"/>
          <p:nvPr/>
        </p:nvSpPr>
        <p:spPr>
          <a:xfrm>
            <a:off x="6630375" y="257975"/>
            <a:ext cx="2220900" cy="923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latin typeface="Comic Sans MS"/>
                <a:ea typeface="Comic Sans MS"/>
                <a:cs typeface="Comic Sans MS"/>
                <a:sym typeface="Comic Sans MS"/>
              </a:rPr>
              <a:t>Debit Card</a:t>
            </a:r>
            <a:endParaRPr sz="2000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Account Balance: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$730.22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4" name="Google Shape;254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18975" y="2196488"/>
            <a:ext cx="1399175" cy="139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6"/>
          <p:cNvSpPr txBox="1"/>
          <p:nvPr/>
        </p:nvSpPr>
        <p:spPr>
          <a:xfrm>
            <a:off x="4880725" y="2434375"/>
            <a:ext cx="3980700" cy="923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PayPal Account Transfer</a:t>
            </a:r>
            <a:endParaRPr sz="2000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Account Balance: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$57.13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6" name="Google Shape;256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66567" y="3726312"/>
            <a:ext cx="1243038" cy="124303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6"/>
          <p:cNvSpPr txBox="1"/>
          <p:nvPr/>
        </p:nvSpPr>
        <p:spPr>
          <a:xfrm>
            <a:off x="4618150" y="3886125"/>
            <a:ext cx="4368300" cy="923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E-Transfer App (from Debit Card)</a:t>
            </a:r>
            <a:endParaRPr sz="2000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Account Balance: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$730.22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0550" y="1049525"/>
            <a:ext cx="58293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7"/>
          <p:cNvPicPr preferRelativeResize="0"/>
          <p:nvPr/>
        </p:nvPicPr>
        <p:blipFill rotWithShape="1">
          <a:blip r:embed="rId5">
            <a:alphaModFix/>
          </a:blip>
          <a:srcRect b="18738"/>
          <a:stretch/>
        </p:blipFill>
        <p:spPr>
          <a:xfrm>
            <a:off x="4354775" y="3501400"/>
            <a:ext cx="5084001" cy="16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121AD6-6906-C254-6255-FE8251D43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97578" y="1180759"/>
            <a:ext cx="3262418" cy="3754966"/>
          </a:xfrm>
          <a:prstGeom prst="rect">
            <a:avLst/>
          </a:prstGeom>
        </p:spPr>
      </p:pic>
      <p:pic>
        <p:nvPicPr>
          <p:cNvPr id="267" name="Google Shape;26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2970" y="3827372"/>
            <a:ext cx="820560" cy="99015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7"/>
          <p:cNvSpPr txBox="1"/>
          <p:nvPr/>
        </p:nvSpPr>
        <p:spPr>
          <a:xfrm>
            <a:off x="0" y="0"/>
            <a:ext cx="9144000" cy="7080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Click on the item in the shopper’s hand to view pricing. Click on the wallet to help her decide on the best means of purchase.</a:t>
            </a:r>
            <a:endParaRPr sz="18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69" name="Google Shape;269;p27">
            <a:hlinkClick r:id="rId8" action="ppaction://hlinksldjump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4150" y="3782950"/>
            <a:ext cx="1269100" cy="99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7">
            <a:hlinkClick r:id="rId10" action="ppaction://hlinksldjump"/>
          </p:cNvPr>
          <p:cNvSpPr/>
          <p:nvPr/>
        </p:nvSpPr>
        <p:spPr>
          <a:xfrm>
            <a:off x="1740388" y="4320125"/>
            <a:ext cx="9360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27">
            <a:hlinkClick r:id="rId11" action="ppaction://hlinksldjump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08490" y="1049526"/>
            <a:ext cx="2278718" cy="204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2537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8"/>
          <p:cNvSpPr txBox="1"/>
          <p:nvPr/>
        </p:nvSpPr>
        <p:spPr>
          <a:xfrm>
            <a:off x="1045650" y="4445425"/>
            <a:ext cx="21732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+"/>
            </a:pPr>
            <a:r>
              <a:rPr lang="en"/>
              <a:t>15% Tax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</a:rPr>
              <a:t>$345.00</a:t>
            </a:r>
            <a:endParaRPr sz="1500">
              <a:solidFill>
                <a:srgbClr val="FF0000"/>
              </a:solidFill>
            </a:endParaRPr>
          </a:p>
        </p:txBody>
      </p:sp>
      <p:pic>
        <p:nvPicPr>
          <p:cNvPr id="277" name="Google Shape;27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750" y="1484275"/>
            <a:ext cx="5890251" cy="36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3750" y="0"/>
            <a:ext cx="5890249" cy="152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8">
            <a:hlinkClick r:id="rId6" action="ppaction://hlinksldjump"/>
          </p:cNvPr>
          <p:cNvSpPr/>
          <p:nvPr/>
        </p:nvSpPr>
        <p:spPr>
          <a:xfrm>
            <a:off x="2704238" y="4407725"/>
            <a:ext cx="9360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383924" cy="63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304800"/>
            <a:ext cx="1383924" cy="63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457200"/>
            <a:ext cx="1383924" cy="63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9"/>
          <p:cNvPicPr preferRelativeResize="0"/>
          <p:nvPr/>
        </p:nvPicPr>
        <p:blipFill rotWithShape="1">
          <a:blip r:embed="rId5">
            <a:alphaModFix/>
          </a:blip>
          <a:srcRect l="1727" t="2206" r="1203" b="5847"/>
          <a:stretch/>
        </p:blipFill>
        <p:spPr>
          <a:xfrm>
            <a:off x="642575" y="634825"/>
            <a:ext cx="1338750" cy="57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9"/>
          <p:cNvPicPr preferRelativeResize="0"/>
          <p:nvPr/>
        </p:nvPicPr>
        <p:blipFill rotWithShape="1">
          <a:blip r:embed="rId5">
            <a:alphaModFix/>
          </a:blip>
          <a:srcRect l="1727" t="2206" r="1203" b="5847"/>
          <a:stretch/>
        </p:blipFill>
        <p:spPr>
          <a:xfrm>
            <a:off x="794975" y="787225"/>
            <a:ext cx="1338750" cy="57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07581" y="1020812"/>
            <a:ext cx="552031" cy="50726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9"/>
          <p:cNvSpPr txBox="1"/>
          <p:nvPr/>
        </p:nvSpPr>
        <p:spPr>
          <a:xfrm>
            <a:off x="38713" y="1407775"/>
            <a:ext cx="2220900" cy="7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latin typeface="Comic Sans MS"/>
                <a:ea typeface="Comic Sans MS"/>
                <a:cs typeface="Comic Sans MS"/>
                <a:sym typeface="Comic Sans MS"/>
              </a:rPr>
              <a:t>Cash</a:t>
            </a:r>
            <a:endParaRPr sz="2000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$342.00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93" name="Google Shape;293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713" y="2163575"/>
            <a:ext cx="2897125" cy="184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9"/>
          <p:cNvSpPr txBox="1"/>
          <p:nvPr/>
        </p:nvSpPr>
        <p:spPr>
          <a:xfrm>
            <a:off x="2884425" y="2279950"/>
            <a:ext cx="3672600" cy="2001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VISA Credit Card</a:t>
            </a:r>
            <a:endParaRPr sz="2000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Credit Card Limit: $500.00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Current Charges</a:t>
            </a:r>
            <a:endParaRPr b="1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Netflix Monthly Subscription -$18.99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Spotify Premium -$9.99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Telus Phone Bill -$109.99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Walmart -$63.05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95" name="Google Shape;295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66100" y="0"/>
            <a:ext cx="3421251" cy="205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9"/>
          <p:cNvSpPr txBox="1"/>
          <p:nvPr/>
        </p:nvSpPr>
        <p:spPr>
          <a:xfrm>
            <a:off x="6557025" y="172975"/>
            <a:ext cx="2586900" cy="923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Debit Card</a:t>
            </a:r>
            <a:endParaRPr sz="2000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Account Balance: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$505.34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7" name="Google Shape;297;p29">
            <a:hlinkClick r:id="rId9" action="ppaction://hlinksldjump"/>
          </p:cNvPr>
          <p:cNvSpPr/>
          <p:nvPr/>
        </p:nvSpPr>
        <p:spPr>
          <a:xfrm>
            <a:off x="152400" y="4417925"/>
            <a:ext cx="9360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0"/>
          <p:cNvPicPr preferRelativeResize="0"/>
          <p:nvPr/>
        </p:nvPicPr>
        <p:blipFill rotWithShape="1">
          <a:blip r:embed="rId3">
            <a:alphaModFix/>
          </a:blip>
          <a:srcRect l="932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0"/>
          <p:cNvPicPr preferRelativeResize="0"/>
          <p:nvPr/>
        </p:nvPicPr>
        <p:blipFill rotWithShape="1">
          <a:blip r:embed="rId4">
            <a:alphaModFix/>
          </a:blip>
          <a:srcRect l="26542" r="27930"/>
          <a:stretch/>
        </p:blipFill>
        <p:spPr>
          <a:xfrm flipH="1">
            <a:off x="6767450" y="1182675"/>
            <a:ext cx="2295750" cy="38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0">
            <a:hlinkClick r:id="rId5" action="ppaction://hlinksldjump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87375" y="410900"/>
            <a:ext cx="5380076" cy="3158300"/>
          </a:xfrm>
          <a:prstGeom prst="rect">
            <a:avLst/>
          </a:prstGeom>
          <a:noFill/>
          <a:ln w="1143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6" name="Google Shape;306;p30"/>
          <p:cNvSpPr txBox="1"/>
          <p:nvPr/>
        </p:nvSpPr>
        <p:spPr>
          <a:xfrm>
            <a:off x="0" y="4393600"/>
            <a:ext cx="9144000" cy="708000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Click on the item in the shopper’s hand to view pricing. Click on the wallet to help him decide on the best means of purchase.</a:t>
            </a:r>
            <a:endParaRPr sz="2100"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7" name="Google Shape;307;p30">
            <a:hlinkClick r:id="rId7" action="ppaction://hlinksldjump"/>
          </p:cNvPr>
          <p:cNvSpPr/>
          <p:nvPr/>
        </p:nvSpPr>
        <p:spPr>
          <a:xfrm>
            <a:off x="40488" y="3838175"/>
            <a:ext cx="9360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A87DCA-AE86-F593-97BB-1AD269A2C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2427" y="-251500"/>
            <a:ext cx="4645099" cy="4645099"/>
          </a:xfrm>
          <a:prstGeom prst="rect">
            <a:avLst/>
          </a:prstGeom>
        </p:spPr>
      </p:pic>
      <p:pic>
        <p:nvPicPr>
          <p:cNvPr id="308" name="Google Shape;308;p30">
            <a:hlinkClick r:id="rId9" action="ppaction://hlinksldjump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03924" y="2266186"/>
            <a:ext cx="1466170" cy="83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36786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1">
            <a:hlinkClick r:id="rId4" action="ppaction://hlinksldjump"/>
          </p:cNvPr>
          <p:cNvSpPr/>
          <p:nvPr/>
        </p:nvSpPr>
        <p:spPr>
          <a:xfrm>
            <a:off x="40488" y="3838175"/>
            <a:ext cx="9360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50" y="10350"/>
            <a:ext cx="9144000" cy="1877407"/>
          </a:xfrm>
          <a:prstGeom prst="rect">
            <a:avLst/>
          </a:prstGeom>
          <a:solidFill>
            <a:srgbClr val="78BED2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latin typeface="Comic Sans MS"/>
                <a:ea typeface="Comic Sans MS"/>
                <a:cs typeface="Comic Sans MS"/>
                <a:sym typeface="Comic Sans MS"/>
              </a:rPr>
              <a:t>To Play:</a:t>
            </a:r>
            <a:endParaRPr sz="34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Click on a shopper and they will take you to shop.You will decide how their cash flow will buy the items of choice. To help them make a decision, read the price, and look inside the wallet. You decide how do they purchase the items from what they have in their wallets….</a:t>
            </a:r>
            <a:endParaRPr sz="1900" b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8" name="Google Shape;68;p14" descr="Bitmoji Image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14166" t="6294" r="15633" b="7237"/>
          <a:stretch/>
        </p:blipFill>
        <p:spPr>
          <a:xfrm>
            <a:off x="1459060" y="2014575"/>
            <a:ext cx="1462937" cy="171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 descr="Bitmoji Image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12014" t="15092" r="12519" b="9748"/>
          <a:stretch/>
        </p:blipFill>
        <p:spPr>
          <a:xfrm>
            <a:off x="4427256" y="2097524"/>
            <a:ext cx="1582795" cy="146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204" y="3448226"/>
            <a:ext cx="1585321" cy="15933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1530975" y="3767575"/>
            <a:ext cx="2605200" cy="11880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4"/>
          <p:cNvSpPr txBox="1"/>
          <p:nvPr/>
        </p:nvSpPr>
        <p:spPr>
          <a:xfrm>
            <a:off x="1941675" y="3892775"/>
            <a:ext cx="1783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Pick a friend and see where they lead you!</a:t>
            </a:r>
            <a:endParaRPr sz="1800" b="1"/>
          </a:p>
        </p:txBody>
      </p:sp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2C1B19CF-72FC-3CFA-7D87-CB4351780A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5593" y="1721862"/>
            <a:ext cx="2065051" cy="2065051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2D484225-6D55-5856-86E8-5ACEC42984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8524" y="1834648"/>
            <a:ext cx="1895475" cy="1895475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6E2BF431-12CE-5423-F549-0E601C1A6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49228" y="1725643"/>
            <a:ext cx="2104047" cy="2104047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  <a:extLst>
              <a:ext uri="{FF2B5EF4-FFF2-40B4-BE49-F238E27FC236}">
                <a16:creationId xmlns:a16="http://schemas.microsoft.com/office/drawing/2014/main" id="{91B81E18-724A-ABF3-DA01-B20520E70B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73767" y="1716520"/>
            <a:ext cx="2104047" cy="210404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00" y="87250"/>
            <a:ext cx="1885175" cy="879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2"/>
          <p:cNvPicPr preferRelativeResize="0"/>
          <p:nvPr/>
        </p:nvPicPr>
        <p:blipFill rotWithShape="1">
          <a:blip r:embed="rId5">
            <a:alphaModFix/>
          </a:blip>
          <a:srcRect l="1727" t="2206" r="1203" b="5847"/>
          <a:stretch/>
        </p:blipFill>
        <p:spPr>
          <a:xfrm>
            <a:off x="284350" y="266275"/>
            <a:ext cx="1885176" cy="83010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2"/>
          <p:cNvSpPr txBox="1"/>
          <p:nvPr/>
        </p:nvSpPr>
        <p:spPr>
          <a:xfrm>
            <a:off x="65288" y="1096375"/>
            <a:ext cx="2220900" cy="7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Cash</a:t>
            </a:r>
            <a:endParaRPr sz="2000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$70.00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23" name="Google Shape;32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600" y="1751825"/>
            <a:ext cx="3382500" cy="2062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24" name="Google Shape;324;p32"/>
          <p:cNvSpPr txBox="1"/>
          <p:nvPr/>
        </p:nvSpPr>
        <p:spPr>
          <a:xfrm>
            <a:off x="1541900" y="3814625"/>
            <a:ext cx="3068700" cy="1354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VISA Credit Card</a:t>
            </a:r>
            <a:endParaRPr sz="2000" b="1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 Card Limit: $10,000.00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Current Charges</a:t>
            </a:r>
            <a:endParaRPr b="1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Adidas -$68.77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5" name="Google Shape;325;p32">
            <a:hlinkClick r:id="rId7" action="ppaction://hlinksldjump"/>
          </p:cNvPr>
          <p:cNvSpPr/>
          <p:nvPr/>
        </p:nvSpPr>
        <p:spPr>
          <a:xfrm>
            <a:off x="65288" y="4322825"/>
            <a:ext cx="9360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6" name="Google Shape;326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16067" y="124987"/>
            <a:ext cx="1243038" cy="1243038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2"/>
          <p:cNvSpPr txBox="1"/>
          <p:nvPr/>
        </p:nvSpPr>
        <p:spPr>
          <a:xfrm>
            <a:off x="4178200" y="284800"/>
            <a:ext cx="4457700" cy="1231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E-Transfer App (from Debit Card)</a:t>
            </a:r>
            <a:endParaRPr sz="2000" b="1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Account Balance:</a:t>
            </a:r>
            <a:endParaRPr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$89.97</a:t>
            </a:r>
            <a:endParaRPr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28" name="Google Shape;328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51200" y="1681850"/>
            <a:ext cx="3524450" cy="206280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2"/>
          <p:cNvSpPr txBox="1"/>
          <p:nvPr/>
        </p:nvSpPr>
        <p:spPr>
          <a:xfrm>
            <a:off x="5151200" y="3814625"/>
            <a:ext cx="3672600" cy="1231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u="sng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Scotiabank Debit Card</a:t>
            </a:r>
            <a:endParaRPr sz="2000" b="1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Account Balance:</a:t>
            </a:r>
            <a:endParaRPr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$89.97</a:t>
            </a:r>
            <a:endParaRPr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9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837" y="920250"/>
            <a:ext cx="2219238" cy="42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 rotWithShape="1">
          <a:blip r:embed="rId5">
            <a:alphaModFix/>
          </a:blip>
          <a:srcRect b="26513"/>
          <a:stretch/>
        </p:blipFill>
        <p:spPr>
          <a:xfrm>
            <a:off x="5479675" y="3222125"/>
            <a:ext cx="3664325" cy="192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78712" flipH="1">
            <a:off x="6135549" y="3456701"/>
            <a:ext cx="989375" cy="65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861351" y="2164332"/>
            <a:ext cx="1206900" cy="133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-12925" y="0"/>
            <a:ext cx="9144000" cy="7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Click on the item in the shopper’s hand to view pricing. Click on the wallet to help her decide on the best means of purchase.</a:t>
            </a:r>
            <a:endParaRPr sz="17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8" name="Google Shape;88;p15">
            <a:hlinkClick r:id="rId8" action="ppaction://hlinksldjump"/>
          </p:cNvPr>
          <p:cNvSpPr/>
          <p:nvPr/>
        </p:nvSpPr>
        <p:spPr>
          <a:xfrm>
            <a:off x="90575" y="4481350"/>
            <a:ext cx="9360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F964B7-0EFC-2C14-8E9F-0BD3753744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49" y="1193836"/>
            <a:ext cx="3590990" cy="3590990"/>
          </a:xfrm>
          <a:prstGeom prst="rect">
            <a:avLst/>
          </a:prstGeom>
        </p:spPr>
      </p:pic>
      <p:pic>
        <p:nvPicPr>
          <p:cNvPr id="83" name="Google Shape;83;p15">
            <a:hlinkClick r:id="rId10" action="ppaction://hlinksldjump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547522" y="1764019"/>
            <a:ext cx="2219238" cy="142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 t="26057" b="25777"/>
          <a:stretch/>
        </p:blipFill>
        <p:spPr>
          <a:xfrm>
            <a:off x="409644" y="3548817"/>
            <a:ext cx="1469767" cy="70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5976175" y="1468825"/>
            <a:ext cx="2932500" cy="14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Plus 15%  </a:t>
            </a:r>
            <a:r>
              <a:rPr lang="en" sz="1700" b="1"/>
              <a:t>($574.99)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/>
          </a:p>
        </p:txBody>
      </p:sp>
      <p:sp>
        <p:nvSpPr>
          <p:cNvPr id="95" name="Google Shape;95;p16"/>
          <p:cNvSpPr txBox="1"/>
          <p:nvPr/>
        </p:nvSpPr>
        <p:spPr>
          <a:xfrm>
            <a:off x="5828775" y="3299700"/>
            <a:ext cx="3315300" cy="184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6896" y="3299700"/>
            <a:ext cx="4320325" cy="17610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>
            <a:hlinkClick r:id="rId5" action="ppaction://hlinksldjump"/>
          </p:cNvPr>
          <p:cNvSpPr/>
          <p:nvPr/>
        </p:nvSpPr>
        <p:spPr>
          <a:xfrm>
            <a:off x="90575" y="4481350"/>
            <a:ext cx="9360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 rotWithShape="1">
          <a:blip r:embed="rId4">
            <a:alphaModFix/>
          </a:blip>
          <a:srcRect l="1727" t="2206" r="1203" b="5847"/>
          <a:stretch/>
        </p:blipFill>
        <p:spPr>
          <a:xfrm>
            <a:off x="87925" y="80600"/>
            <a:ext cx="1885176" cy="83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 rotWithShape="1">
          <a:blip r:embed="rId4">
            <a:alphaModFix/>
          </a:blip>
          <a:srcRect l="1727" t="2206" r="1203" b="5847"/>
          <a:stretch/>
        </p:blipFill>
        <p:spPr>
          <a:xfrm>
            <a:off x="240325" y="209725"/>
            <a:ext cx="1885176" cy="83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4">
            <a:alphaModFix/>
          </a:blip>
          <a:srcRect l="1727" t="2206" r="1203" b="5847"/>
          <a:stretch/>
        </p:blipFill>
        <p:spPr>
          <a:xfrm>
            <a:off x="392725" y="385400"/>
            <a:ext cx="1885176" cy="83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825" y="548300"/>
            <a:ext cx="1852883" cy="8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6">
            <a:alphaModFix/>
          </a:blip>
          <a:srcRect l="1786" t="2373" r="1651" b="8388"/>
          <a:stretch/>
        </p:blipFill>
        <p:spPr>
          <a:xfrm>
            <a:off x="706577" y="687925"/>
            <a:ext cx="1810520" cy="8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77897" y="1215501"/>
            <a:ext cx="424725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30297" y="1367901"/>
            <a:ext cx="424725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82697" y="1215501"/>
            <a:ext cx="424725" cy="4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72463" y="1518025"/>
            <a:ext cx="2220900" cy="7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latin typeface="Comic Sans MS"/>
                <a:ea typeface="Comic Sans MS"/>
                <a:cs typeface="Comic Sans MS"/>
                <a:sym typeface="Comic Sans MS"/>
              </a:rPr>
              <a:t>Cash</a:t>
            </a:r>
            <a:endParaRPr sz="2000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$78.00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7150" y="202800"/>
            <a:ext cx="2897125" cy="184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/>
        </p:nvSpPr>
        <p:spPr>
          <a:xfrm>
            <a:off x="6144000" y="80600"/>
            <a:ext cx="3000000" cy="1569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VISA Credit Card</a:t>
            </a:r>
            <a:endParaRPr sz="2000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Credit Card Limit: $1000.00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Current Charges</a:t>
            </a:r>
            <a:endParaRPr b="1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Rogers Phone Bill -$119.55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Skip The Dishes -$28.45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39745" y="2107000"/>
            <a:ext cx="2793900" cy="176155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/>
          <p:nvPr/>
        </p:nvSpPr>
        <p:spPr>
          <a:xfrm>
            <a:off x="6187800" y="2164700"/>
            <a:ext cx="3000000" cy="923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Debit Card</a:t>
            </a:r>
            <a:endParaRPr sz="20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Account Balance: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$400.17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10">
            <a:alphaModFix/>
          </a:blip>
          <a:srcRect t="17409" b="17823"/>
          <a:stretch/>
        </p:blipFill>
        <p:spPr>
          <a:xfrm>
            <a:off x="240325" y="2164700"/>
            <a:ext cx="2845284" cy="184275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/>
        </p:nvSpPr>
        <p:spPr>
          <a:xfrm>
            <a:off x="224850" y="4052100"/>
            <a:ext cx="2793900" cy="7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latin typeface="Comic Sans MS"/>
                <a:ea typeface="Comic Sans MS"/>
                <a:cs typeface="Comic Sans MS"/>
                <a:sym typeface="Comic Sans MS"/>
              </a:rPr>
              <a:t>Starbucks Gift Card</a:t>
            </a:r>
            <a:endParaRPr sz="2000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$17.57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" name="Google Shape;118;p17">
            <a:hlinkClick r:id="rId11" action="ppaction://hlinksldjump"/>
          </p:cNvPr>
          <p:cNvSpPr/>
          <p:nvPr/>
        </p:nvSpPr>
        <p:spPr>
          <a:xfrm>
            <a:off x="90575" y="4481350"/>
            <a:ext cx="9360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89700" y="3930000"/>
            <a:ext cx="1167000" cy="1167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/>
        </p:nvSpPr>
        <p:spPr>
          <a:xfrm>
            <a:off x="5153225" y="3930000"/>
            <a:ext cx="3786600" cy="1231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E-Transfer App (from Debit Card)</a:t>
            </a:r>
            <a:endParaRPr sz="20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Account Balance: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$400.17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2200" y="1965350"/>
            <a:ext cx="2911801" cy="31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5">
            <a:alphaModFix/>
          </a:blip>
          <a:srcRect t="40420" b="45835"/>
          <a:stretch/>
        </p:blipFill>
        <p:spPr>
          <a:xfrm rot="1319331">
            <a:off x="7526541" y="4238405"/>
            <a:ext cx="857319" cy="35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6">
            <a:alphaModFix/>
          </a:blip>
          <a:srcRect b="18738"/>
          <a:stretch/>
        </p:blipFill>
        <p:spPr>
          <a:xfrm>
            <a:off x="4354775" y="3501400"/>
            <a:ext cx="5084001" cy="164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 txBox="1"/>
          <p:nvPr/>
        </p:nvSpPr>
        <p:spPr>
          <a:xfrm>
            <a:off x="-12925" y="0"/>
            <a:ext cx="9144000" cy="708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Click on the item in the shopper’s hand to view pricing. Click on the wallet to help him decide on the best means of purchase.</a:t>
            </a:r>
            <a:endParaRPr sz="2200"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4" name="Google Shape;134;p18">
            <a:hlinkClick r:id="rId7" action="ppaction://hlinksldjump"/>
          </p:cNvPr>
          <p:cNvSpPr/>
          <p:nvPr/>
        </p:nvSpPr>
        <p:spPr>
          <a:xfrm>
            <a:off x="90575" y="4481350"/>
            <a:ext cx="9360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A1DA60-F5CC-031D-07F5-25115FEAA5B8}"/>
              </a:ext>
            </a:extLst>
          </p:cNvPr>
          <p:cNvSpPr/>
          <p:nvPr/>
        </p:nvSpPr>
        <p:spPr>
          <a:xfrm>
            <a:off x="3785191" y="1456660"/>
            <a:ext cx="1848845" cy="9994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Google Shape;130;p18">
            <a:hlinkClick r:id="rId8" action="ppaction://hlinksldjump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85190" y="1520562"/>
            <a:ext cx="889575" cy="88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>
            <a:hlinkClick r:id="rId8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 l="30187" t="-3541" r="30144"/>
          <a:stretch/>
        </p:blipFill>
        <p:spPr>
          <a:xfrm>
            <a:off x="4635784" y="1421896"/>
            <a:ext cx="623500" cy="103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30218C6-D7DE-FDFC-7CD2-6ED6404E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675" y="1239143"/>
            <a:ext cx="3221256" cy="322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Google Shape;132;p18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 t="25042" b="24882"/>
          <a:stretch/>
        </p:blipFill>
        <p:spPr>
          <a:xfrm>
            <a:off x="3525185" y="3013073"/>
            <a:ext cx="1302756" cy="65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/>
          <p:nvPr/>
        </p:nvSpPr>
        <p:spPr>
          <a:xfrm>
            <a:off x="80175" y="4618550"/>
            <a:ext cx="2110200" cy="52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9"/>
          <p:cNvSpPr txBox="1"/>
          <p:nvPr/>
        </p:nvSpPr>
        <p:spPr>
          <a:xfrm>
            <a:off x="3462600" y="3871025"/>
            <a:ext cx="1497300" cy="61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 txBox="1"/>
          <p:nvPr/>
        </p:nvSpPr>
        <p:spPr>
          <a:xfrm>
            <a:off x="3110725" y="-36200"/>
            <a:ext cx="1497300" cy="61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825" y="1810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/>
          <p:nvPr/>
        </p:nvSpPr>
        <p:spPr>
          <a:xfrm>
            <a:off x="4722000" y="4636650"/>
            <a:ext cx="2110200" cy="61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 txBox="1"/>
          <p:nvPr/>
        </p:nvSpPr>
        <p:spPr>
          <a:xfrm>
            <a:off x="8158725" y="3920175"/>
            <a:ext cx="1497300" cy="61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9"/>
          <p:cNvSpPr txBox="1"/>
          <p:nvPr/>
        </p:nvSpPr>
        <p:spPr>
          <a:xfrm>
            <a:off x="7752550" y="-18100"/>
            <a:ext cx="1497300" cy="61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19"/>
          <p:cNvPicPr preferRelativeResize="0"/>
          <p:nvPr/>
        </p:nvPicPr>
        <p:blipFill rotWithShape="1">
          <a:blip r:embed="rId4">
            <a:alphaModFix/>
          </a:blip>
          <a:srcRect l="30187" t="-3541" r="30144"/>
          <a:stretch/>
        </p:blipFill>
        <p:spPr>
          <a:xfrm>
            <a:off x="4586275" y="-343850"/>
            <a:ext cx="2381675" cy="521064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 txBox="1"/>
          <p:nvPr/>
        </p:nvSpPr>
        <p:spPr>
          <a:xfrm>
            <a:off x="2454100" y="1864475"/>
            <a:ext cx="2055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Plus 15% tax</a:t>
            </a:r>
            <a:endParaRPr sz="1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$91.99</a:t>
            </a:r>
            <a:endParaRPr sz="2400" b="1"/>
          </a:p>
        </p:txBody>
      </p:sp>
      <p:sp>
        <p:nvSpPr>
          <p:cNvPr id="149" name="Google Shape;149;p19"/>
          <p:cNvSpPr txBox="1"/>
          <p:nvPr/>
        </p:nvSpPr>
        <p:spPr>
          <a:xfrm>
            <a:off x="7088100" y="1864475"/>
            <a:ext cx="2055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Plus 15% tax</a:t>
            </a:r>
            <a:endParaRPr sz="1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$91.99</a:t>
            </a:r>
            <a:endParaRPr sz="2400" b="1"/>
          </a:p>
        </p:txBody>
      </p:sp>
      <p:sp>
        <p:nvSpPr>
          <p:cNvPr id="150" name="Google Shape;150;p19">
            <a:hlinkClick r:id="rId5" action="ppaction://hlinksldjump"/>
          </p:cNvPr>
          <p:cNvSpPr/>
          <p:nvPr/>
        </p:nvSpPr>
        <p:spPr>
          <a:xfrm>
            <a:off x="90575" y="4481350"/>
            <a:ext cx="9360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224849" y="1518025"/>
            <a:ext cx="2062800" cy="7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latin typeface="Comic Sans MS"/>
                <a:ea typeface="Comic Sans MS"/>
                <a:cs typeface="Comic Sans MS"/>
                <a:sym typeface="Comic Sans MS"/>
              </a:rPr>
              <a:t>Cash</a:t>
            </a:r>
            <a:endParaRPr sz="2000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$102.25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6144000" y="80600"/>
            <a:ext cx="3000000" cy="1354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VISA Credit Card</a:t>
            </a:r>
            <a:endParaRPr sz="2000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Credit Card Limit: $500.00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Current Charges</a:t>
            </a:r>
            <a:endParaRPr b="1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N/A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8" name="Google Shape;15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6632" y="2400125"/>
            <a:ext cx="2793900" cy="176155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 txBox="1"/>
          <p:nvPr/>
        </p:nvSpPr>
        <p:spPr>
          <a:xfrm>
            <a:off x="6187800" y="2164700"/>
            <a:ext cx="3000000" cy="923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Debit Card</a:t>
            </a:r>
            <a:endParaRPr sz="2000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Account Balance: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$677.33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679988" y="4161675"/>
            <a:ext cx="2793900" cy="7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latin typeface="Comic Sans MS"/>
                <a:ea typeface="Comic Sans MS"/>
                <a:cs typeface="Comic Sans MS"/>
                <a:sym typeface="Comic Sans MS"/>
              </a:rPr>
              <a:t>EB Games Gift Card</a:t>
            </a:r>
            <a:endParaRPr sz="2000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$50.00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1" name="Google Shape;161;p20"/>
          <p:cNvPicPr preferRelativeResize="0"/>
          <p:nvPr/>
        </p:nvPicPr>
        <p:blipFill rotWithShape="1">
          <a:blip r:embed="rId5">
            <a:alphaModFix/>
          </a:blip>
          <a:srcRect b="54851"/>
          <a:stretch/>
        </p:blipFill>
        <p:spPr>
          <a:xfrm>
            <a:off x="72475" y="80600"/>
            <a:ext cx="1885176" cy="84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0"/>
          <p:cNvPicPr preferRelativeResize="0"/>
          <p:nvPr/>
        </p:nvPicPr>
        <p:blipFill rotWithShape="1">
          <a:blip r:embed="rId6">
            <a:alphaModFix/>
          </a:blip>
          <a:srcRect l="1727" t="2206" r="1203" b="5847"/>
          <a:stretch/>
        </p:blipFill>
        <p:spPr>
          <a:xfrm>
            <a:off x="240338" y="242900"/>
            <a:ext cx="1885176" cy="83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0500" y="390250"/>
            <a:ext cx="1852883" cy="8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925" y="548300"/>
            <a:ext cx="1852883" cy="8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9925" y="687925"/>
            <a:ext cx="1852883" cy="8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41799" y="1220350"/>
            <a:ext cx="401150" cy="40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02796" y="1440650"/>
            <a:ext cx="294375" cy="29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33971" y="1588075"/>
            <a:ext cx="216800" cy="2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41796" y="1588075"/>
            <a:ext cx="216800" cy="2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 rotWithShape="1">
          <a:blip r:embed="rId11">
            <a:alphaModFix/>
          </a:blip>
          <a:srcRect l="19755" t="56424" r="20649" b="3671"/>
          <a:stretch/>
        </p:blipFill>
        <p:spPr>
          <a:xfrm>
            <a:off x="150025" y="2250150"/>
            <a:ext cx="3089325" cy="18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91375" y="-31837"/>
            <a:ext cx="3268800" cy="199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>
            <a:hlinkClick r:id="rId13" action="ppaction://hlinksldjump"/>
          </p:cNvPr>
          <p:cNvSpPr/>
          <p:nvPr/>
        </p:nvSpPr>
        <p:spPr>
          <a:xfrm>
            <a:off x="90575" y="4481350"/>
            <a:ext cx="9360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5825" y="64488"/>
            <a:ext cx="29971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 descr="kisses"/>
          <p:cNvPicPr preferRelativeResize="0"/>
          <p:nvPr/>
        </p:nvPicPr>
        <p:blipFill rotWithShape="1">
          <a:blip r:embed="rId4">
            <a:alphaModFix/>
          </a:blip>
          <a:srcRect l="29443"/>
          <a:stretch/>
        </p:blipFill>
        <p:spPr>
          <a:xfrm>
            <a:off x="2880775" y="514600"/>
            <a:ext cx="3266075" cy="4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/>
          <p:nvPr/>
        </p:nvSpPr>
        <p:spPr>
          <a:xfrm>
            <a:off x="926625" y="969600"/>
            <a:ext cx="3062100" cy="2497500"/>
          </a:xfrm>
          <a:prstGeom prst="wedgeRoundRectCallout">
            <a:avLst>
              <a:gd name="adj1" fmla="val 34822"/>
              <a:gd name="adj2" fmla="val 88090"/>
              <a:gd name="adj3" fmla="val 0"/>
            </a:avLst>
          </a:pr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Google Shape;180;p21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7868" t="14555" r="9907" b="16230"/>
          <a:stretch/>
        </p:blipFill>
        <p:spPr>
          <a:xfrm>
            <a:off x="1257425" y="3682551"/>
            <a:ext cx="2000999" cy="113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1"/>
          <p:cNvSpPr txBox="1"/>
          <p:nvPr/>
        </p:nvSpPr>
        <p:spPr>
          <a:xfrm>
            <a:off x="-12925" y="0"/>
            <a:ext cx="6159900" cy="96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Click on the item in the shopper’s hand to view pricing. Click on the wallet to help her decide on the best means of purchase.</a:t>
            </a:r>
            <a:endParaRPr sz="18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2" name="Google Shape;182;p21">
            <a:hlinkClick r:id="rId7" action="ppaction://hlinksldjump"/>
          </p:cNvPr>
          <p:cNvSpPr/>
          <p:nvPr/>
        </p:nvSpPr>
        <p:spPr>
          <a:xfrm>
            <a:off x="90575" y="4481350"/>
            <a:ext cx="936000" cy="615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" name="Google Shape;183;p21">
            <a:hlinkClick r:id="rId8" action="ppaction://hlinksldjump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83450" y="1070763"/>
            <a:ext cx="2148450" cy="224205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1"/>
          <p:cNvSpPr/>
          <p:nvPr/>
        </p:nvSpPr>
        <p:spPr>
          <a:xfrm>
            <a:off x="6567000" y="806300"/>
            <a:ext cx="2001000" cy="14775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1"/>
          <p:cNvSpPr txBox="1"/>
          <p:nvPr/>
        </p:nvSpPr>
        <p:spPr>
          <a:xfrm>
            <a:off x="6620750" y="806300"/>
            <a:ext cx="1947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Hey Mel, found the cute sweater from American Eagle that you loved. It is on sale, want me to buy it for you?</a:t>
            </a:r>
            <a:endParaRPr b="1"/>
          </a:p>
        </p:txBody>
      </p:sp>
      <p:sp>
        <p:nvSpPr>
          <p:cNvPr id="186" name="Google Shape;186;p21"/>
          <p:cNvSpPr/>
          <p:nvPr/>
        </p:nvSpPr>
        <p:spPr>
          <a:xfrm>
            <a:off x="6379025" y="2645600"/>
            <a:ext cx="2350200" cy="5304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1"/>
          <p:cNvSpPr txBox="1"/>
          <p:nvPr/>
        </p:nvSpPr>
        <p:spPr>
          <a:xfrm>
            <a:off x="6479975" y="2633750"/>
            <a:ext cx="214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YOU ARE AMAZING! How much?</a:t>
            </a:r>
            <a:endParaRPr sz="1200" b="1"/>
          </a:p>
        </p:txBody>
      </p:sp>
      <p:sp>
        <p:nvSpPr>
          <p:cNvPr id="188" name="Google Shape;188;p21"/>
          <p:cNvSpPr/>
          <p:nvPr/>
        </p:nvSpPr>
        <p:spPr>
          <a:xfrm>
            <a:off x="6621175" y="3531950"/>
            <a:ext cx="2148300" cy="7389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1"/>
          <p:cNvSpPr txBox="1"/>
          <p:nvPr/>
        </p:nvSpPr>
        <p:spPr>
          <a:xfrm>
            <a:off x="6621025" y="3537800"/>
            <a:ext cx="214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$40.00 plus 15% tax is $46.00!!!!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3454</TotalTime>
  <Words>595</Words>
  <Application>Microsoft Office PowerPoint</Application>
  <PresentationFormat>On-screen Show (16:9)</PresentationFormat>
  <Paragraphs>120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Comfortaa</vt:lpstr>
      <vt:lpstr>Comic Sans MS</vt:lpstr>
      <vt:lpstr>Dragon Kids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Leger, Angela (ASD-S)</dc:creator>
  <cp:lastModifiedBy>Shaw, Jill (EECD/EDPE)</cp:lastModifiedBy>
  <cp:revision>3</cp:revision>
  <dcterms:modified xsi:type="dcterms:W3CDTF">2023-09-26T15:45:05Z</dcterms:modified>
</cp:coreProperties>
</file>