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56" r:id="rId2"/>
    <p:sldId id="257" r:id="rId3"/>
    <p:sldId id="270" r:id="rId4"/>
    <p:sldId id="271" r:id="rId5"/>
    <p:sldId id="258" r:id="rId6"/>
    <p:sldId id="272" r:id="rId7"/>
    <p:sldId id="260" r:id="rId8"/>
    <p:sldId id="283" r:id="rId9"/>
    <p:sldId id="261" r:id="rId10"/>
    <p:sldId id="262" r:id="rId11"/>
    <p:sldId id="285" r:id="rId12"/>
    <p:sldId id="263" r:id="rId13"/>
    <p:sldId id="286" r:id="rId14"/>
    <p:sldId id="264" r:id="rId15"/>
    <p:sldId id="276" r:id="rId16"/>
    <p:sldId id="277" r:id="rId17"/>
    <p:sldId id="278" r:id="rId18"/>
    <p:sldId id="279" r:id="rId19"/>
    <p:sldId id="280" r:id="rId20"/>
    <p:sldId id="282" r:id="rId21"/>
    <p:sldId id="281" r:id="rId22"/>
  </p:sldIdLst>
  <p:sldSz cx="13784263" cy="10337800"/>
  <p:notesSz cx="6858000" cy="9144000"/>
  <p:embeddedFontLst>
    <p:embeddedFont>
      <p:font typeface="Amasis MT Pro Black" panose="02040A04050005020304" pitchFamily="18" charset="0"/>
      <p:bold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8" d="100"/>
          <a:sy n="48" d="100"/>
        </p:scale>
        <p:origin x="13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D13198-6E9F-4132-9466-EDF74EB640C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1A583D3E-0447-40AD-9A93-B2C069438579}">
      <dgm:prSet custT="1"/>
      <dgm:spPr/>
      <dgm:t>
        <a:bodyPr/>
        <a:lstStyle/>
        <a:p>
          <a:r>
            <a:rPr lang="en-US" sz="3200" b="1" dirty="0"/>
            <a:t>Revenue: </a:t>
          </a:r>
          <a:r>
            <a:rPr lang="en-US" sz="3200" dirty="0"/>
            <a:t> Total income generated by a company through its sales transactions.</a:t>
          </a:r>
        </a:p>
      </dgm:t>
    </dgm:pt>
    <dgm:pt modelId="{89B73377-6B46-4090-A916-22BF18D84C61}" type="parTrans" cxnId="{2388F42D-76B4-4513-A8E7-7EF44BAF71DF}">
      <dgm:prSet/>
      <dgm:spPr/>
      <dgm:t>
        <a:bodyPr/>
        <a:lstStyle/>
        <a:p>
          <a:endParaRPr lang="en-US" sz="3600"/>
        </a:p>
      </dgm:t>
    </dgm:pt>
    <dgm:pt modelId="{1F98DBB5-EF31-4566-B4C0-B08DC36DE822}" type="sibTrans" cxnId="{2388F42D-76B4-4513-A8E7-7EF44BAF71DF}">
      <dgm:prSet/>
      <dgm:spPr/>
      <dgm:t>
        <a:bodyPr/>
        <a:lstStyle/>
        <a:p>
          <a:endParaRPr lang="en-US" sz="3600"/>
        </a:p>
      </dgm:t>
    </dgm:pt>
    <dgm:pt modelId="{2984155C-2129-4826-854C-DC878EE8FF3D}">
      <dgm:prSet custT="1"/>
      <dgm:spPr/>
      <dgm:t>
        <a:bodyPr/>
        <a:lstStyle/>
        <a:p>
          <a:r>
            <a:rPr lang="en-US" sz="3200" b="1" dirty="0"/>
            <a:t>Sales Transactions </a:t>
          </a:r>
          <a:r>
            <a:rPr lang="en-US" sz="3200" dirty="0"/>
            <a:t>can take place in a store, online, or through e-transfer on someone’s front steps as you pay for a Marketplace item.</a:t>
          </a:r>
        </a:p>
      </dgm:t>
    </dgm:pt>
    <dgm:pt modelId="{91BBA9EA-C6D3-4BB5-A04C-71BB00FCE377}" type="parTrans" cxnId="{1DCE0130-80CB-49D3-A4C2-92DDE60A68B5}">
      <dgm:prSet/>
      <dgm:spPr/>
      <dgm:t>
        <a:bodyPr/>
        <a:lstStyle/>
        <a:p>
          <a:endParaRPr lang="en-US" sz="3600"/>
        </a:p>
      </dgm:t>
    </dgm:pt>
    <dgm:pt modelId="{2074AFAD-BC31-4C90-A8C2-692B57060297}" type="sibTrans" cxnId="{1DCE0130-80CB-49D3-A4C2-92DDE60A68B5}">
      <dgm:prSet/>
      <dgm:spPr/>
      <dgm:t>
        <a:bodyPr/>
        <a:lstStyle/>
        <a:p>
          <a:endParaRPr lang="en-US" sz="3600"/>
        </a:p>
      </dgm:t>
    </dgm:pt>
    <dgm:pt modelId="{3AE98706-4E31-4328-A756-FE8FDB2EFC97}" type="pres">
      <dgm:prSet presAssocID="{2BD13198-6E9F-4132-9466-EDF74EB640C5}" presName="root" presStyleCnt="0">
        <dgm:presLayoutVars>
          <dgm:dir/>
          <dgm:resizeHandles val="exact"/>
        </dgm:presLayoutVars>
      </dgm:prSet>
      <dgm:spPr/>
    </dgm:pt>
    <dgm:pt modelId="{2DAB90FA-E575-451D-A3E7-C8C8A2B9D9F8}" type="pres">
      <dgm:prSet presAssocID="{1A583D3E-0447-40AD-9A93-B2C069438579}" presName="compNode" presStyleCnt="0"/>
      <dgm:spPr/>
    </dgm:pt>
    <dgm:pt modelId="{778FBCB1-9A06-44FB-90D3-1CD06B01477B}" type="pres">
      <dgm:prSet presAssocID="{1A583D3E-0447-40AD-9A93-B2C06943857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217D4B07-CB8B-42A7-98CF-960672072606}" type="pres">
      <dgm:prSet presAssocID="{1A583D3E-0447-40AD-9A93-B2C069438579}" presName="spaceRect" presStyleCnt="0"/>
      <dgm:spPr/>
    </dgm:pt>
    <dgm:pt modelId="{8F215079-3A65-4061-9C35-3072F2DA3471}" type="pres">
      <dgm:prSet presAssocID="{1A583D3E-0447-40AD-9A93-B2C069438579}" presName="textRect" presStyleLbl="revTx" presStyleIdx="0" presStyleCnt="2">
        <dgm:presLayoutVars>
          <dgm:chMax val="1"/>
          <dgm:chPref val="1"/>
        </dgm:presLayoutVars>
      </dgm:prSet>
      <dgm:spPr/>
    </dgm:pt>
    <dgm:pt modelId="{F646F4DA-6FAA-48F0-B9C6-DA9628563015}" type="pres">
      <dgm:prSet presAssocID="{1F98DBB5-EF31-4566-B4C0-B08DC36DE822}" presName="sibTrans" presStyleCnt="0"/>
      <dgm:spPr/>
    </dgm:pt>
    <dgm:pt modelId="{5B2698C7-51F2-4BC8-8E85-EC2E00BAABC9}" type="pres">
      <dgm:prSet presAssocID="{2984155C-2129-4826-854C-DC878EE8FF3D}" presName="compNode" presStyleCnt="0"/>
      <dgm:spPr/>
    </dgm:pt>
    <dgm:pt modelId="{494CA840-E787-4E15-A778-594DA908D327}" type="pres">
      <dgm:prSet presAssocID="{2984155C-2129-4826-854C-DC878EE8FF3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osk"/>
        </a:ext>
      </dgm:extLst>
    </dgm:pt>
    <dgm:pt modelId="{1BEA0525-A6AF-4D2F-BA62-FDCD683FCDAB}" type="pres">
      <dgm:prSet presAssocID="{2984155C-2129-4826-854C-DC878EE8FF3D}" presName="spaceRect" presStyleCnt="0"/>
      <dgm:spPr/>
    </dgm:pt>
    <dgm:pt modelId="{0FEA2691-68B2-4653-A4A1-61DD010269E3}" type="pres">
      <dgm:prSet presAssocID="{2984155C-2129-4826-854C-DC878EE8FF3D}" presName="textRect" presStyleLbl="revTx" presStyleIdx="1" presStyleCnt="2" custScaleX="97558" custScaleY="109837" custLinFactNeighborX="13007" custLinFactNeighborY="-2125">
        <dgm:presLayoutVars>
          <dgm:chMax val="1"/>
          <dgm:chPref val="1"/>
        </dgm:presLayoutVars>
      </dgm:prSet>
      <dgm:spPr/>
    </dgm:pt>
  </dgm:ptLst>
  <dgm:cxnLst>
    <dgm:cxn modelId="{2388F42D-76B4-4513-A8E7-7EF44BAF71DF}" srcId="{2BD13198-6E9F-4132-9466-EDF74EB640C5}" destId="{1A583D3E-0447-40AD-9A93-B2C069438579}" srcOrd="0" destOrd="0" parTransId="{89B73377-6B46-4090-A916-22BF18D84C61}" sibTransId="{1F98DBB5-EF31-4566-B4C0-B08DC36DE822}"/>
    <dgm:cxn modelId="{1DCE0130-80CB-49D3-A4C2-92DDE60A68B5}" srcId="{2BD13198-6E9F-4132-9466-EDF74EB640C5}" destId="{2984155C-2129-4826-854C-DC878EE8FF3D}" srcOrd="1" destOrd="0" parTransId="{91BBA9EA-C6D3-4BB5-A04C-71BB00FCE377}" sibTransId="{2074AFAD-BC31-4C90-A8C2-692B57060297}"/>
    <dgm:cxn modelId="{826031C3-23EB-4514-8A70-2A497AC1F2CA}" type="presOf" srcId="{2BD13198-6E9F-4132-9466-EDF74EB640C5}" destId="{3AE98706-4E31-4328-A756-FE8FDB2EFC97}" srcOrd="0" destOrd="0" presId="urn:microsoft.com/office/officeart/2018/2/layout/IconLabelList"/>
    <dgm:cxn modelId="{F7E6B7D2-E88F-4447-A5B9-D12F73E071F8}" type="presOf" srcId="{1A583D3E-0447-40AD-9A93-B2C069438579}" destId="{8F215079-3A65-4061-9C35-3072F2DA3471}" srcOrd="0" destOrd="0" presId="urn:microsoft.com/office/officeart/2018/2/layout/IconLabelList"/>
    <dgm:cxn modelId="{797535E1-F52E-42F9-B977-29077CFF0E9F}" type="presOf" srcId="{2984155C-2129-4826-854C-DC878EE8FF3D}" destId="{0FEA2691-68B2-4653-A4A1-61DD010269E3}" srcOrd="0" destOrd="0" presId="urn:microsoft.com/office/officeart/2018/2/layout/IconLabelList"/>
    <dgm:cxn modelId="{7A7AA1F2-EDF0-41D4-84E8-487B0C40DE6E}" type="presParOf" srcId="{3AE98706-4E31-4328-A756-FE8FDB2EFC97}" destId="{2DAB90FA-E575-451D-A3E7-C8C8A2B9D9F8}" srcOrd="0" destOrd="0" presId="urn:microsoft.com/office/officeart/2018/2/layout/IconLabelList"/>
    <dgm:cxn modelId="{A97A2CD6-A89C-4F91-A03F-1317E422DB6A}" type="presParOf" srcId="{2DAB90FA-E575-451D-A3E7-C8C8A2B9D9F8}" destId="{778FBCB1-9A06-44FB-90D3-1CD06B01477B}" srcOrd="0" destOrd="0" presId="urn:microsoft.com/office/officeart/2018/2/layout/IconLabelList"/>
    <dgm:cxn modelId="{74F18067-0C5D-4653-95FD-57185BEF1D6F}" type="presParOf" srcId="{2DAB90FA-E575-451D-A3E7-C8C8A2B9D9F8}" destId="{217D4B07-CB8B-42A7-98CF-960672072606}" srcOrd="1" destOrd="0" presId="urn:microsoft.com/office/officeart/2018/2/layout/IconLabelList"/>
    <dgm:cxn modelId="{F0F6E845-D234-4989-B33C-49DD9E5B373B}" type="presParOf" srcId="{2DAB90FA-E575-451D-A3E7-C8C8A2B9D9F8}" destId="{8F215079-3A65-4061-9C35-3072F2DA3471}" srcOrd="2" destOrd="0" presId="urn:microsoft.com/office/officeart/2018/2/layout/IconLabelList"/>
    <dgm:cxn modelId="{0EBA103F-27A1-467E-8407-39932647AD5A}" type="presParOf" srcId="{3AE98706-4E31-4328-A756-FE8FDB2EFC97}" destId="{F646F4DA-6FAA-48F0-B9C6-DA9628563015}" srcOrd="1" destOrd="0" presId="urn:microsoft.com/office/officeart/2018/2/layout/IconLabelList"/>
    <dgm:cxn modelId="{49D3F46F-9094-4E21-A894-C59343E4A4EA}" type="presParOf" srcId="{3AE98706-4E31-4328-A756-FE8FDB2EFC97}" destId="{5B2698C7-51F2-4BC8-8E85-EC2E00BAABC9}" srcOrd="2" destOrd="0" presId="urn:microsoft.com/office/officeart/2018/2/layout/IconLabelList"/>
    <dgm:cxn modelId="{40D60270-A2F0-40CB-9101-9620AA672F4C}" type="presParOf" srcId="{5B2698C7-51F2-4BC8-8E85-EC2E00BAABC9}" destId="{494CA840-E787-4E15-A778-594DA908D327}" srcOrd="0" destOrd="0" presId="urn:microsoft.com/office/officeart/2018/2/layout/IconLabelList"/>
    <dgm:cxn modelId="{499FB1FB-8785-42DA-AD7A-73048B22C214}" type="presParOf" srcId="{5B2698C7-51F2-4BC8-8E85-EC2E00BAABC9}" destId="{1BEA0525-A6AF-4D2F-BA62-FDCD683FCDAB}" srcOrd="1" destOrd="0" presId="urn:microsoft.com/office/officeart/2018/2/layout/IconLabelList"/>
    <dgm:cxn modelId="{FD7C9C0A-78F0-417E-9BC6-43CAB9165724}" type="presParOf" srcId="{5B2698C7-51F2-4BC8-8E85-EC2E00BAABC9}" destId="{0FEA2691-68B2-4653-A4A1-61DD010269E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EC73DB-7974-40F3-90D1-3660E3C84DFD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9F43BC-0224-4E6E-A017-CCEBDCE166A3}">
      <dgm:prSet/>
      <dgm:spPr/>
      <dgm:t>
        <a:bodyPr/>
        <a:lstStyle/>
        <a:p>
          <a:r>
            <a:rPr lang="en-US" dirty="0"/>
            <a:t>Entrepreneurs need to develop financial information to share with potential investors that projects what their income will be for their proposed business.  </a:t>
          </a:r>
        </a:p>
      </dgm:t>
    </dgm:pt>
    <dgm:pt modelId="{3CA1D5A6-AC7F-4DC1-973B-743E44A50B99}" type="parTrans" cxnId="{594BDE4A-9918-47FE-86F4-9C69EB250D20}">
      <dgm:prSet/>
      <dgm:spPr/>
      <dgm:t>
        <a:bodyPr/>
        <a:lstStyle/>
        <a:p>
          <a:endParaRPr lang="en-US"/>
        </a:p>
      </dgm:t>
    </dgm:pt>
    <dgm:pt modelId="{FCDE23C8-3044-4525-8EF2-BD20B0A43586}" type="sibTrans" cxnId="{594BDE4A-9918-47FE-86F4-9C69EB250D20}">
      <dgm:prSet/>
      <dgm:spPr/>
      <dgm:t>
        <a:bodyPr/>
        <a:lstStyle/>
        <a:p>
          <a:endParaRPr lang="en-US"/>
        </a:p>
      </dgm:t>
    </dgm:pt>
    <dgm:pt modelId="{9CC7857C-E16A-4ACA-A537-6A243E925E87}">
      <dgm:prSet/>
      <dgm:spPr/>
      <dgm:t>
        <a:bodyPr/>
        <a:lstStyle/>
        <a:p>
          <a:r>
            <a:rPr lang="en-US"/>
            <a:t>They also need to keep track of income and expenses once they begin operating their business.</a:t>
          </a:r>
        </a:p>
      </dgm:t>
    </dgm:pt>
    <dgm:pt modelId="{4A1DDB03-6DAF-4DB8-9B6D-A99D6185004A}" type="parTrans" cxnId="{429BDC94-CD53-4815-AA6A-18A83F46481D}">
      <dgm:prSet/>
      <dgm:spPr/>
      <dgm:t>
        <a:bodyPr/>
        <a:lstStyle/>
        <a:p>
          <a:endParaRPr lang="en-US"/>
        </a:p>
      </dgm:t>
    </dgm:pt>
    <dgm:pt modelId="{E09D72A0-434F-48F6-92FF-A0D60F49E472}" type="sibTrans" cxnId="{429BDC94-CD53-4815-AA6A-18A83F46481D}">
      <dgm:prSet/>
      <dgm:spPr/>
      <dgm:t>
        <a:bodyPr/>
        <a:lstStyle/>
        <a:p>
          <a:endParaRPr lang="en-US"/>
        </a:p>
      </dgm:t>
    </dgm:pt>
    <dgm:pt modelId="{F1007D11-5302-4643-8011-D6C26C8F58FD}">
      <dgm:prSet/>
      <dgm:spPr/>
      <dgm:t>
        <a:bodyPr/>
        <a:lstStyle/>
        <a:p>
          <a:r>
            <a:rPr lang="en-US" dirty="0"/>
            <a:t>An </a:t>
          </a:r>
          <a:r>
            <a:rPr lang="en-US" b="1" dirty="0"/>
            <a:t>income statement </a:t>
          </a:r>
          <a:r>
            <a:rPr lang="en-US" dirty="0"/>
            <a:t>is a financial document that shows this information in a professional way.  It’s prepared in a consistent format so that it can be widely understood.</a:t>
          </a:r>
        </a:p>
      </dgm:t>
    </dgm:pt>
    <dgm:pt modelId="{D21580BF-6A90-46D4-B1A9-A07278A2473E}" type="parTrans" cxnId="{CECFCCD8-83A4-48C8-9BC2-4AAA320C41DD}">
      <dgm:prSet/>
      <dgm:spPr/>
      <dgm:t>
        <a:bodyPr/>
        <a:lstStyle/>
        <a:p>
          <a:endParaRPr lang="en-US"/>
        </a:p>
      </dgm:t>
    </dgm:pt>
    <dgm:pt modelId="{D44B15E0-5A0B-471B-BFC5-6EB0A9B43FAF}" type="sibTrans" cxnId="{CECFCCD8-83A4-48C8-9BC2-4AAA320C41DD}">
      <dgm:prSet/>
      <dgm:spPr/>
      <dgm:t>
        <a:bodyPr/>
        <a:lstStyle/>
        <a:p>
          <a:endParaRPr lang="en-US"/>
        </a:p>
      </dgm:t>
    </dgm:pt>
    <dgm:pt modelId="{C31C0C7D-6832-49E9-8E44-BE438CB67C9C}" type="pres">
      <dgm:prSet presAssocID="{D5EC73DB-7974-40F3-90D1-3660E3C84DFD}" presName="diagram" presStyleCnt="0">
        <dgm:presLayoutVars>
          <dgm:dir/>
          <dgm:resizeHandles val="exact"/>
        </dgm:presLayoutVars>
      </dgm:prSet>
      <dgm:spPr/>
    </dgm:pt>
    <dgm:pt modelId="{81F48AFB-A3E6-4DC0-A60C-BAF7CAE1C3C4}" type="pres">
      <dgm:prSet presAssocID="{349F43BC-0224-4E6E-A017-CCEBDCE166A3}" presName="node" presStyleLbl="node1" presStyleIdx="0" presStyleCnt="3">
        <dgm:presLayoutVars>
          <dgm:bulletEnabled val="1"/>
        </dgm:presLayoutVars>
      </dgm:prSet>
      <dgm:spPr/>
    </dgm:pt>
    <dgm:pt modelId="{B83D6D16-4190-4FFE-A32B-FE9EF97A85BE}" type="pres">
      <dgm:prSet presAssocID="{FCDE23C8-3044-4525-8EF2-BD20B0A43586}" presName="sibTrans" presStyleCnt="0"/>
      <dgm:spPr/>
    </dgm:pt>
    <dgm:pt modelId="{A0E46E6F-8EF7-4F59-B614-9BBDF4CDCB55}" type="pres">
      <dgm:prSet presAssocID="{9CC7857C-E16A-4ACA-A537-6A243E925E87}" presName="node" presStyleLbl="node1" presStyleIdx="1" presStyleCnt="3">
        <dgm:presLayoutVars>
          <dgm:bulletEnabled val="1"/>
        </dgm:presLayoutVars>
      </dgm:prSet>
      <dgm:spPr/>
    </dgm:pt>
    <dgm:pt modelId="{09951701-5AF7-4E80-B872-6859B995B12E}" type="pres">
      <dgm:prSet presAssocID="{E09D72A0-434F-48F6-92FF-A0D60F49E472}" presName="sibTrans" presStyleCnt="0"/>
      <dgm:spPr/>
    </dgm:pt>
    <dgm:pt modelId="{2C8088C6-8992-45AD-9837-0FECB398F171}" type="pres">
      <dgm:prSet presAssocID="{F1007D11-5302-4643-8011-D6C26C8F58FD}" presName="node" presStyleLbl="node1" presStyleIdx="2" presStyleCnt="3">
        <dgm:presLayoutVars>
          <dgm:bulletEnabled val="1"/>
        </dgm:presLayoutVars>
      </dgm:prSet>
      <dgm:spPr/>
    </dgm:pt>
  </dgm:ptLst>
  <dgm:cxnLst>
    <dgm:cxn modelId="{4B2C7565-208F-4334-BE1F-0603D8EA1D21}" type="presOf" srcId="{F1007D11-5302-4643-8011-D6C26C8F58FD}" destId="{2C8088C6-8992-45AD-9837-0FECB398F171}" srcOrd="0" destOrd="0" presId="urn:microsoft.com/office/officeart/2005/8/layout/default"/>
    <dgm:cxn modelId="{105A7566-3487-49A4-A5B8-6CD8524316F4}" type="presOf" srcId="{349F43BC-0224-4E6E-A017-CCEBDCE166A3}" destId="{81F48AFB-A3E6-4DC0-A60C-BAF7CAE1C3C4}" srcOrd="0" destOrd="0" presId="urn:microsoft.com/office/officeart/2005/8/layout/default"/>
    <dgm:cxn modelId="{594BDE4A-9918-47FE-86F4-9C69EB250D20}" srcId="{D5EC73DB-7974-40F3-90D1-3660E3C84DFD}" destId="{349F43BC-0224-4E6E-A017-CCEBDCE166A3}" srcOrd="0" destOrd="0" parTransId="{3CA1D5A6-AC7F-4DC1-973B-743E44A50B99}" sibTransId="{FCDE23C8-3044-4525-8EF2-BD20B0A43586}"/>
    <dgm:cxn modelId="{429BDC94-CD53-4815-AA6A-18A83F46481D}" srcId="{D5EC73DB-7974-40F3-90D1-3660E3C84DFD}" destId="{9CC7857C-E16A-4ACA-A537-6A243E925E87}" srcOrd="1" destOrd="0" parTransId="{4A1DDB03-6DAF-4DB8-9B6D-A99D6185004A}" sibTransId="{E09D72A0-434F-48F6-92FF-A0D60F49E472}"/>
    <dgm:cxn modelId="{78AA4F9D-870A-4F57-8F01-4948105337B8}" type="presOf" srcId="{9CC7857C-E16A-4ACA-A537-6A243E925E87}" destId="{A0E46E6F-8EF7-4F59-B614-9BBDF4CDCB55}" srcOrd="0" destOrd="0" presId="urn:microsoft.com/office/officeart/2005/8/layout/default"/>
    <dgm:cxn modelId="{CECFCCD8-83A4-48C8-9BC2-4AAA320C41DD}" srcId="{D5EC73DB-7974-40F3-90D1-3660E3C84DFD}" destId="{F1007D11-5302-4643-8011-D6C26C8F58FD}" srcOrd="2" destOrd="0" parTransId="{D21580BF-6A90-46D4-B1A9-A07278A2473E}" sibTransId="{D44B15E0-5A0B-471B-BFC5-6EB0A9B43FAF}"/>
    <dgm:cxn modelId="{A3889BEF-B760-4D8E-9B43-C15D446E2160}" type="presOf" srcId="{D5EC73DB-7974-40F3-90D1-3660E3C84DFD}" destId="{C31C0C7D-6832-49E9-8E44-BE438CB67C9C}" srcOrd="0" destOrd="0" presId="urn:microsoft.com/office/officeart/2005/8/layout/default"/>
    <dgm:cxn modelId="{69618F6F-B9C9-44FA-87C6-6DD19C288E2B}" type="presParOf" srcId="{C31C0C7D-6832-49E9-8E44-BE438CB67C9C}" destId="{81F48AFB-A3E6-4DC0-A60C-BAF7CAE1C3C4}" srcOrd="0" destOrd="0" presId="urn:microsoft.com/office/officeart/2005/8/layout/default"/>
    <dgm:cxn modelId="{919DEAA4-2907-411F-BDE3-B008746E1ECD}" type="presParOf" srcId="{C31C0C7D-6832-49E9-8E44-BE438CB67C9C}" destId="{B83D6D16-4190-4FFE-A32B-FE9EF97A85BE}" srcOrd="1" destOrd="0" presId="urn:microsoft.com/office/officeart/2005/8/layout/default"/>
    <dgm:cxn modelId="{D538B55F-AD69-4BA4-B56E-2E0338F517B3}" type="presParOf" srcId="{C31C0C7D-6832-49E9-8E44-BE438CB67C9C}" destId="{A0E46E6F-8EF7-4F59-B614-9BBDF4CDCB55}" srcOrd="2" destOrd="0" presId="urn:microsoft.com/office/officeart/2005/8/layout/default"/>
    <dgm:cxn modelId="{90304D80-B632-4A81-9DB1-443A83438D79}" type="presParOf" srcId="{C31C0C7D-6832-49E9-8E44-BE438CB67C9C}" destId="{09951701-5AF7-4E80-B872-6859B995B12E}" srcOrd="3" destOrd="0" presId="urn:microsoft.com/office/officeart/2005/8/layout/default"/>
    <dgm:cxn modelId="{CDC86853-75DC-4C9D-A8FC-8F45A3CBCDE3}" type="presParOf" srcId="{C31C0C7D-6832-49E9-8E44-BE438CB67C9C}" destId="{2C8088C6-8992-45AD-9837-0FECB398F17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FBCB1-9A06-44FB-90D3-1CD06B01477B}">
      <dsp:nvSpPr>
        <dsp:cNvPr id="0" name=""/>
        <dsp:cNvSpPr/>
      </dsp:nvSpPr>
      <dsp:spPr>
        <a:xfrm>
          <a:off x="2667495" y="428290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15079-3A65-4061-9C35-3072F2DA3471}">
      <dsp:nvSpPr>
        <dsp:cNvPr id="0" name=""/>
        <dsp:cNvSpPr/>
      </dsp:nvSpPr>
      <dsp:spPr>
        <a:xfrm>
          <a:off x="1479495" y="3191974"/>
          <a:ext cx="4320000" cy="27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Revenue: </a:t>
          </a:r>
          <a:r>
            <a:rPr lang="en-US" sz="3200" kern="1200" dirty="0"/>
            <a:t> Total income generated by a company through its sales transactions.</a:t>
          </a:r>
        </a:p>
      </dsp:txBody>
      <dsp:txXfrm>
        <a:off x="1479495" y="3191974"/>
        <a:ext cx="4320000" cy="2700000"/>
      </dsp:txXfrm>
    </dsp:sp>
    <dsp:sp modelId="{494CA840-E787-4E15-A778-594DA908D327}">
      <dsp:nvSpPr>
        <dsp:cNvPr id="0" name=""/>
        <dsp:cNvSpPr/>
      </dsp:nvSpPr>
      <dsp:spPr>
        <a:xfrm>
          <a:off x="7743496" y="361890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A2691-68B2-4653-A4A1-61DD010269E3}">
      <dsp:nvSpPr>
        <dsp:cNvPr id="0" name=""/>
        <dsp:cNvSpPr/>
      </dsp:nvSpPr>
      <dsp:spPr>
        <a:xfrm>
          <a:off x="7155135" y="2935400"/>
          <a:ext cx="4111587" cy="2965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Sales Transactions </a:t>
          </a:r>
          <a:r>
            <a:rPr lang="en-US" sz="3200" kern="1200" dirty="0"/>
            <a:t>can take place in a store, online, or through e-transfer on someone’s front steps as you pay for a Marketplace item.</a:t>
          </a:r>
        </a:p>
      </dsp:txBody>
      <dsp:txXfrm>
        <a:off x="7155135" y="2935400"/>
        <a:ext cx="4111587" cy="29655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48AFB-A3E6-4DC0-A60C-BAF7CAE1C3C4}">
      <dsp:nvSpPr>
        <dsp:cNvPr id="0" name=""/>
        <dsp:cNvSpPr/>
      </dsp:nvSpPr>
      <dsp:spPr>
        <a:xfrm>
          <a:off x="501435" y="4370"/>
          <a:ext cx="4702353" cy="28214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Entrepreneurs need to develop financial information to share with potential investors that projects what their income will be for their proposed business.  </a:t>
          </a:r>
        </a:p>
      </dsp:txBody>
      <dsp:txXfrm>
        <a:off x="501435" y="4370"/>
        <a:ext cx="4702353" cy="2821412"/>
      </dsp:txXfrm>
    </dsp:sp>
    <dsp:sp modelId="{A0E46E6F-8EF7-4F59-B614-9BBDF4CDCB55}">
      <dsp:nvSpPr>
        <dsp:cNvPr id="0" name=""/>
        <dsp:cNvSpPr/>
      </dsp:nvSpPr>
      <dsp:spPr>
        <a:xfrm>
          <a:off x="501435" y="3296017"/>
          <a:ext cx="4702353" cy="28214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They also need to keep track of income and expenses once they begin operating their business.</a:t>
          </a:r>
        </a:p>
      </dsp:txBody>
      <dsp:txXfrm>
        <a:off x="501435" y="3296017"/>
        <a:ext cx="4702353" cy="2821412"/>
      </dsp:txXfrm>
    </dsp:sp>
    <dsp:sp modelId="{2C8088C6-8992-45AD-9837-0FECB398F171}">
      <dsp:nvSpPr>
        <dsp:cNvPr id="0" name=""/>
        <dsp:cNvSpPr/>
      </dsp:nvSpPr>
      <dsp:spPr>
        <a:xfrm>
          <a:off x="501435" y="6587665"/>
          <a:ext cx="4702353" cy="28214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An </a:t>
          </a:r>
          <a:r>
            <a:rPr lang="en-US" sz="2800" b="1" kern="1200" dirty="0"/>
            <a:t>income statement </a:t>
          </a:r>
          <a:r>
            <a:rPr lang="en-US" sz="2800" kern="1200" dirty="0"/>
            <a:t>is a financial document that shows this information in a professional way.  It’s prepared in a consistent format so that it can be widely understood.</a:t>
          </a:r>
        </a:p>
      </dsp:txBody>
      <dsp:txXfrm>
        <a:off x="501435" y="6587665"/>
        <a:ext cx="4702353" cy="2821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3820" y="1691858"/>
            <a:ext cx="11716624" cy="3599086"/>
          </a:xfrm>
        </p:spPr>
        <p:txBody>
          <a:bodyPr anchor="b"/>
          <a:lstStyle>
            <a:lvl1pPr algn="ctr">
              <a:defRPr sz="90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033" y="5429739"/>
            <a:ext cx="10338197" cy="2495908"/>
          </a:xfrm>
        </p:spPr>
        <p:txBody>
          <a:bodyPr/>
          <a:lstStyle>
            <a:lvl1pPr marL="0" indent="0" algn="ctr">
              <a:buNone/>
              <a:defRPr sz="3618"/>
            </a:lvl1pPr>
            <a:lvl2pPr marL="689183" indent="0" algn="ctr">
              <a:buNone/>
              <a:defRPr sz="3015"/>
            </a:lvl2pPr>
            <a:lvl3pPr marL="1378367" indent="0" algn="ctr">
              <a:buNone/>
              <a:defRPr sz="2713"/>
            </a:lvl3pPr>
            <a:lvl4pPr marL="2067550" indent="0" algn="ctr">
              <a:buNone/>
              <a:defRPr sz="2412"/>
            </a:lvl4pPr>
            <a:lvl5pPr marL="2756733" indent="0" algn="ctr">
              <a:buNone/>
              <a:defRPr sz="2412"/>
            </a:lvl5pPr>
            <a:lvl6pPr marL="3445916" indent="0" algn="ctr">
              <a:buNone/>
              <a:defRPr sz="2412"/>
            </a:lvl6pPr>
            <a:lvl7pPr marL="4135100" indent="0" algn="ctr">
              <a:buNone/>
              <a:defRPr sz="2412"/>
            </a:lvl7pPr>
            <a:lvl8pPr marL="4824283" indent="0" algn="ctr">
              <a:buNone/>
              <a:defRPr sz="2412"/>
            </a:lvl8pPr>
            <a:lvl9pPr marL="5513466" indent="0" algn="ctr">
              <a:buNone/>
              <a:defRPr sz="241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41B4-8028-4640-A5CA-AB1B6E1375B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6719-2DD1-421B-AEC9-09323D546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1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41B4-8028-4640-A5CA-AB1B6E1375B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6719-2DD1-421B-AEC9-09323D546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4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4364" y="550392"/>
            <a:ext cx="2972232" cy="87608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7669" y="550392"/>
            <a:ext cx="8744392" cy="87608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41B4-8028-4640-A5CA-AB1B6E1375B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6719-2DD1-421B-AEC9-09323D546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4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41B4-8028-4640-A5CA-AB1B6E1375B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6719-2DD1-421B-AEC9-09323D546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6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89" y="2577274"/>
            <a:ext cx="11888927" cy="4300237"/>
          </a:xfrm>
        </p:spPr>
        <p:txBody>
          <a:bodyPr anchor="b"/>
          <a:lstStyle>
            <a:lvl1pPr>
              <a:defRPr sz="90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0489" y="6918193"/>
            <a:ext cx="11888927" cy="2261393"/>
          </a:xfrm>
        </p:spPr>
        <p:txBody>
          <a:bodyPr/>
          <a:lstStyle>
            <a:lvl1pPr marL="0" indent="0">
              <a:buNone/>
              <a:defRPr sz="3618">
                <a:solidFill>
                  <a:schemeClr val="tx1"/>
                </a:solidFill>
              </a:defRPr>
            </a:lvl1pPr>
            <a:lvl2pPr marL="689183" indent="0">
              <a:buNone/>
              <a:defRPr sz="3015">
                <a:solidFill>
                  <a:schemeClr val="tx1">
                    <a:tint val="75000"/>
                  </a:schemeClr>
                </a:solidFill>
              </a:defRPr>
            </a:lvl2pPr>
            <a:lvl3pPr marL="1378367" indent="0">
              <a:buNone/>
              <a:defRPr sz="2713">
                <a:solidFill>
                  <a:schemeClr val="tx1">
                    <a:tint val="75000"/>
                  </a:schemeClr>
                </a:solidFill>
              </a:defRPr>
            </a:lvl3pPr>
            <a:lvl4pPr marL="2067550" indent="0">
              <a:buNone/>
              <a:defRPr sz="2412">
                <a:solidFill>
                  <a:schemeClr val="tx1">
                    <a:tint val="75000"/>
                  </a:schemeClr>
                </a:solidFill>
              </a:defRPr>
            </a:lvl4pPr>
            <a:lvl5pPr marL="2756733" indent="0">
              <a:buNone/>
              <a:defRPr sz="2412">
                <a:solidFill>
                  <a:schemeClr val="tx1">
                    <a:tint val="75000"/>
                  </a:schemeClr>
                </a:solidFill>
              </a:defRPr>
            </a:lvl5pPr>
            <a:lvl6pPr marL="3445916" indent="0">
              <a:buNone/>
              <a:defRPr sz="2412">
                <a:solidFill>
                  <a:schemeClr val="tx1">
                    <a:tint val="75000"/>
                  </a:schemeClr>
                </a:solidFill>
              </a:defRPr>
            </a:lvl6pPr>
            <a:lvl7pPr marL="4135100" indent="0">
              <a:buNone/>
              <a:defRPr sz="2412">
                <a:solidFill>
                  <a:schemeClr val="tx1">
                    <a:tint val="75000"/>
                  </a:schemeClr>
                </a:solidFill>
              </a:defRPr>
            </a:lvl7pPr>
            <a:lvl8pPr marL="4824283" indent="0">
              <a:buNone/>
              <a:defRPr sz="2412">
                <a:solidFill>
                  <a:schemeClr val="tx1">
                    <a:tint val="75000"/>
                  </a:schemeClr>
                </a:solidFill>
              </a:defRPr>
            </a:lvl8pPr>
            <a:lvl9pPr marL="5513466" indent="0">
              <a:buNone/>
              <a:defRPr sz="2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41B4-8028-4640-A5CA-AB1B6E1375B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6719-2DD1-421B-AEC9-09323D546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4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668" y="2751961"/>
            <a:ext cx="5858312" cy="6559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8283" y="2751961"/>
            <a:ext cx="5858312" cy="6559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41B4-8028-4640-A5CA-AB1B6E1375B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6719-2DD1-421B-AEC9-09323D546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2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463" y="550395"/>
            <a:ext cx="11888927" cy="19981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465" y="2534198"/>
            <a:ext cx="5831388" cy="1241971"/>
          </a:xfrm>
        </p:spPr>
        <p:txBody>
          <a:bodyPr anchor="b"/>
          <a:lstStyle>
            <a:lvl1pPr marL="0" indent="0">
              <a:buNone/>
              <a:defRPr sz="3618" b="1"/>
            </a:lvl1pPr>
            <a:lvl2pPr marL="689183" indent="0">
              <a:buNone/>
              <a:defRPr sz="3015" b="1"/>
            </a:lvl2pPr>
            <a:lvl3pPr marL="1378367" indent="0">
              <a:buNone/>
              <a:defRPr sz="2713" b="1"/>
            </a:lvl3pPr>
            <a:lvl4pPr marL="2067550" indent="0">
              <a:buNone/>
              <a:defRPr sz="2412" b="1"/>
            </a:lvl4pPr>
            <a:lvl5pPr marL="2756733" indent="0">
              <a:buNone/>
              <a:defRPr sz="2412" b="1"/>
            </a:lvl5pPr>
            <a:lvl6pPr marL="3445916" indent="0">
              <a:buNone/>
              <a:defRPr sz="2412" b="1"/>
            </a:lvl6pPr>
            <a:lvl7pPr marL="4135100" indent="0">
              <a:buNone/>
              <a:defRPr sz="2412" b="1"/>
            </a:lvl7pPr>
            <a:lvl8pPr marL="4824283" indent="0">
              <a:buNone/>
              <a:defRPr sz="2412" b="1"/>
            </a:lvl8pPr>
            <a:lvl9pPr marL="5513466" indent="0">
              <a:buNone/>
              <a:defRPr sz="2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9465" y="3776169"/>
            <a:ext cx="5831388" cy="5554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78284" y="2534198"/>
            <a:ext cx="5860107" cy="1241971"/>
          </a:xfrm>
        </p:spPr>
        <p:txBody>
          <a:bodyPr anchor="b"/>
          <a:lstStyle>
            <a:lvl1pPr marL="0" indent="0">
              <a:buNone/>
              <a:defRPr sz="3618" b="1"/>
            </a:lvl1pPr>
            <a:lvl2pPr marL="689183" indent="0">
              <a:buNone/>
              <a:defRPr sz="3015" b="1"/>
            </a:lvl2pPr>
            <a:lvl3pPr marL="1378367" indent="0">
              <a:buNone/>
              <a:defRPr sz="2713" b="1"/>
            </a:lvl3pPr>
            <a:lvl4pPr marL="2067550" indent="0">
              <a:buNone/>
              <a:defRPr sz="2412" b="1"/>
            </a:lvl4pPr>
            <a:lvl5pPr marL="2756733" indent="0">
              <a:buNone/>
              <a:defRPr sz="2412" b="1"/>
            </a:lvl5pPr>
            <a:lvl6pPr marL="3445916" indent="0">
              <a:buNone/>
              <a:defRPr sz="2412" b="1"/>
            </a:lvl6pPr>
            <a:lvl7pPr marL="4135100" indent="0">
              <a:buNone/>
              <a:defRPr sz="2412" b="1"/>
            </a:lvl7pPr>
            <a:lvl8pPr marL="4824283" indent="0">
              <a:buNone/>
              <a:defRPr sz="2412" b="1"/>
            </a:lvl8pPr>
            <a:lvl9pPr marL="5513466" indent="0">
              <a:buNone/>
              <a:defRPr sz="2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78284" y="3776169"/>
            <a:ext cx="5860107" cy="5554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41B4-8028-4640-A5CA-AB1B6E1375B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6719-2DD1-421B-AEC9-09323D546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7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41B4-8028-4640-A5CA-AB1B6E1375B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6719-2DD1-421B-AEC9-09323D546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2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41B4-8028-4640-A5CA-AB1B6E1375B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6719-2DD1-421B-AEC9-09323D546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1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463" y="689187"/>
            <a:ext cx="4445784" cy="2412153"/>
          </a:xfrm>
        </p:spPr>
        <p:txBody>
          <a:bodyPr anchor="b"/>
          <a:lstStyle>
            <a:lvl1pPr>
              <a:defRPr sz="482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0107" y="1488454"/>
            <a:ext cx="6978283" cy="7346538"/>
          </a:xfrm>
        </p:spPr>
        <p:txBody>
          <a:bodyPr/>
          <a:lstStyle>
            <a:lvl1pPr>
              <a:defRPr sz="4824"/>
            </a:lvl1pPr>
            <a:lvl2pPr>
              <a:defRPr sz="4221"/>
            </a:lvl2pPr>
            <a:lvl3pPr>
              <a:defRPr sz="3618"/>
            </a:lvl3pPr>
            <a:lvl4pPr>
              <a:defRPr sz="3015"/>
            </a:lvl4pPr>
            <a:lvl5pPr>
              <a:defRPr sz="3015"/>
            </a:lvl5pPr>
            <a:lvl6pPr>
              <a:defRPr sz="3015"/>
            </a:lvl6pPr>
            <a:lvl7pPr>
              <a:defRPr sz="3015"/>
            </a:lvl7pPr>
            <a:lvl8pPr>
              <a:defRPr sz="3015"/>
            </a:lvl8pPr>
            <a:lvl9pPr>
              <a:defRPr sz="30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9463" y="3101340"/>
            <a:ext cx="4445784" cy="5745616"/>
          </a:xfrm>
        </p:spPr>
        <p:txBody>
          <a:bodyPr/>
          <a:lstStyle>
            <a:lvl1pPr marL="0" indent="0">
              <a:buNone/>
              <a:defRPr sz="2412"/>
            </a:lvl1pPr>
            <a:lvl2pPr marL="689183" indent="0">
              <a:buNone/>
              <a:defRPr sz="2110"/>
            </a:lvl2pPr>
            <a:lvl3pPr marL="1378367" indent="0">
              <a:buNone/>
              <a:defRPr sz="1809"/>
            </a:lvl3pPr>
            <a:lvl4pPr marL="2067550" indent="0">
              <a:buNone/>
              <a:defRPr sz="1507"/>
            </a:lvl4pPr>
            <a:lvl5pPr marL="2756733" indent="0">
              <a:buNone/>
              <a:defRPr sz="1507"/>
            </a:lvl5pPr>
            <a:lvl6pPr marL="3445916" indent="0">
              <a:buNone/>
              <a:defRPr sz="1507"/>
            </a:lvl6pPr>
            <a:lvl7pPr marL="4135100" indent="0">
              <a:buNone/>
              <a:defRPr sz="1507"/>
            </a:lvl7pPr>
            <a:lvl8pPr marL="4824283" indent="0">
              <a:buNone/>
              <a:defRPr sz="1507"/>
            </a:lvl8pPr>
            <a:lvl9pPr marL="5513466" indent="0">
              <a:buNone/>
              <a:defRPr sz="1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41B4-8028-4640-A5CA-AB1B6E1375B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6719-2DD1-421B-AEC9-09323D546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9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463" y="689187"/>
            <a:ext cx="4445784" cy="2412153"/>
          </a:xfrm>
        </p:spPr>
        <p:txBody>
          <a:bodyPr anchor="b"/>
          <a:lstStyle>
            <a:lvl1pPr>
              <a:defRPr sz="482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60107" y="1488454"/>
            <a:ext cx="6978283" cy="7346538"/>
          </a:xfrm>
        </p:spPr>
        <p:txBody>
          <a:bodyPr anchor="t"/>
          <a:lstStyle>
            <a:lvl1pPr marL="0" indent="0">
              <a:buNone/>
              <a:defRPr sz="4824"/>
            </a:lvl1pPr>
            <a:lvl2pPr marL="689183" indent="0">
              <a:buNone/>
              <a:defRPr sz="4221"/>
            </a:lvl2pPr>
            <a:lvl3pPr marL="1378367" indent="0">
              <a:buNone/>
              <a:defRPr sz="3618"/>
            </a:lvl3pPr>
            <a:lvl4pPr marL="2067550" indent="0">
              <a:buNone/>
              <a:defRPr sz="3015"/>
            </a:lvl4pPr>
            <a:lvl5pPr marL="2756733" indent="0">
              <a:buNone/>
              <a:defRPr sz="3015"/>
            </a:lvl5pPr>
            <a:lvl6pPr marL="3445916" indent="0">
              <a:buNone/>
              <a:defRPr sz="3015"/>
            </a:lvl6pPr>
            <a:lvl7pPr marL="4135100" indent="0">
              <a:buNone/>
              <a:defRPr sz="3015"/>
            </a:lvl7pPr>
            <a:lvl8pPr marL="4824283" indent="0">
              <a:buNone/>
              <a:defRPr sz="3015"/>
            </a:lvl8pPr>
            <a:lvl9pPr marL="5513466" indent="0">
              <a:buNone/>
              <a:defRPr sz="301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9463" y="3101340"/>
            <a:ext cx="4445784" cy="5745616"/>
          </a:xfrm>
        </p:spPr>
        <p:txBody>
          <a:bodyPr/>
          <a:lstStyle>
            <a:lvl1pPr marL="0" indent="0">
              <a:buNone/>
              <a:defRPr sz="2412"/>
            </a:lvl1pPr>
            <a:lvl2pPr marL="689183" indent="0">
              <a:buNone/>
              <a:defRPr sz="2110"/>
            </a:lvl2pPr>
            <a:lvl3pPr marL="1378367" indent="0">
              <a:buNone/>
              <a:defRPr sz="1809"/>
            </a:lvl3pPr>
            <a:lvl4pPr marL="2067550" indent="0">
              <a:buNone/>
              <a:defRPr sz="1507"/>
            </a:lvl4pPr>
            <a:lvl5pPr marL="2756733" indent="0">
              <a:buNone/>
              <a:defRPr sz="1507"/>
            </a:lvl5pPr>
            <a:lvl6pPr marL="3445916" indent="0">
              <a:buNone/>
              <a:defRPr sz="1507"/>
            </a:lvl6pPr>
            <a:lvl7pPr marL="4135100" indent="0">
              <a:buNone/>
              <a:defRPr sz="1507"/>
            </a:lvl7pPr>
            <a:lvl8pPr marL="4824283" indent="0">
              <a:buNone/>
              <a:defRPr sz="1507"/>
            </a:lvl8pPr>
            <a:lvl9pPr marL="5513466" indent="0">
              <a:buNone/>
              <a:defRPr sz="1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41B4-8028-4640-A5CA-AB1B6E1375B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6719-2DD1-421B-AEC9-09323D546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9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7668" y="550395"/>
            <a:ext cx="11888927" cy="1998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7668" y="2751961"/>
            <a:ext cx="11888927" cy="6559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7668" y="9581611"/>
            <a:ext cx="3101459" cy="55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D41B4-8028-4640-A5CA-AB1B6E1375B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66037" y="9581611"/>
            <a:ext cx="4652189" cy="55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35136" y="9581611"/>
            <a:ext cx="3101459" cy="55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E6719-2DD1-421B-AEC9-09323D546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5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8367" rtl="0" eaLnBrk="1" latinLnBrk="0" hangingPunct="1">
        <a:lnSpc>
          <a:spcPct val="90000"/>
        </a:lnSpc>
        <a:spcBef>
          <a:spcPct val="0"/>
        </a:spcBef>
        <a:buNone/>
        <a:defRPr sz="66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4592" indent="-344592" algn="l" defTabSz="1378367" rtl="0" eaLnBrk="1" latinLnBrk="0" hangingPunct="1">
        <a:lnSpc>
          <a:spcPct val="90000"/>
        </a:lnSpc>
        <a:spcBef>
          <a:spcPts val="1507"/>
        </a:spcBef>
        <a:buFont typeface="Arial" panose="020B0604020202020204" pitchFamily="34" charset="0"/>
        <a:buChar char="•"/>
        <a:defRPr sz="4221" kern="1200">
          <a:solidFill>
            <a:schemeClr val="tx1"/>
          </a:solidFill>
          <a:latin typeface="+mn-lt"/>
          <a:ea typeface="+mn-ea"/>
          <a:cs typeface="+mn-cs"/>
        </a:defRPr>
      </a:lvl1pPr>
      <a:lvl2pPr marL="1033775" indent="-344592" algn="l" defTabSz="1378367" rtl="0" eaLnBrk="1" latinLnBrk="0" hangingPunct="1">
        <a:lnSpc>
          <a:spcPct val="90000"/>
        </a:lnSpc>
        <a:spcBef>
          <a:spcPts val="754"/>
        </a:spcBef>
        <a:buFont typeface="Arial" panose="020B0604020202020204" pitchFamily="34" charset="0"/>
        <a:buChar char="•"/>
        <a:defRPr sz="3618" kern="1200">
          <a:solidFill>
            <a:schemeClr val="tx1"/>
          </a:solidFill>
          <a:latin typeface="+mn-lt"/>
          <a:ea typeface="+mn-ea"/>
          <a:cs typeface="+mn-cs"/>
        </a:defRPr>
      </a:lvl2pPr>
      <a:lvl3pPr marL="1722958" indent="-344592" algn="l" defTabSz="1378367" rtl="0" eaLnBrk="1" latinLnBrk="0" hangingPunct="1">
        <a:lnSpc>
          <a:spcPct val="90000"/>
        </a:lnSpc>
        <a:spcBef>
          <a:spcPts val="754"/>
        </a:spcBef>
        <a:buFont typeface="Arial" panose="020B0604020202020204" pitchFamily="34" charset="0"/>
        <a:buChar char="•"/>
        <a:defRPr sz="3015" kern="1200">
          <a:solidFill>
            <a:schemeClr val="tx1"/>
          </a:solidFill>
          <a:latin typeface="+mn-lt"/>
          <a:ea typeface="+mn-ea"/>
          <a:cs typeface="+mn-cs"/>
        </a:defRPr>
      </a:lvl3pPr>
      <a:lvl4pPr marL="2412141" indent="-344592" algn="l" defTabSz="1378367" rtl="0" eaLnBrk="1" latinLnBrk="0" hangingPunct="1">
        <a:lnSpc>
          <a:spcPct val="90000"/>
        </a:lnSpc>
        <a:spcBef>
          <a:spcPts val="754"/>
        </a:spcBef>
        <a:buFont typeface="Arial" panose="020B0604020202020204" pitchFamily="34" charset="0"/>
        <a:buChar char="•"/>
        <a:defRPr sz="2713" kern="1200">
          <a:solidFill>
            <a:schemeClr val="tx1"/>
          </a:solidFill>
          <a:latin typeface="+mn-lt"/>
          <a:ea typeface="+mn-ea"/>
          <a:cs typeface="+mn-cs"/>
        </a:defRPr>
      </a:lvl4pPr>
      <a:lvl5pPr marL="3101325" indent="-344592" algn="l" defTabSz="1378367" rtl="0" eaLnBrk="1" latinLnBrk="0" hangingPunct="1">
        <a:lnSpc>
          <a:spcPct val="90000"/>
        </a:lnSpc>
        <a:spcBef>
          <a:spcPts val="754"/>
        </a:spcBef>
        <a:buFont typeface="Arial" panose="020B0604020202020204" pitchFamily="34" charset="0"/>
        <a:buChar char="•"/>
        <a:defRPr sz="2713" kern="1200">
          <a:solidFill>
            <a:schemeClr val="tx1"/>
          </a:solidFill>
          <a:latin typeface="+mn-lt"/>
          <a:ea typeface="+mn-ea"/>
          <a:cs typeface="+mn-cs"/>
        </a:defRPr>
      </a:lvl5pPr>
      <a:lvl6pPr marL="3790508" indent="-344592" algn="l" defTabSz="1378367" rtl="0" eaLnBrk="1" latinLnBrk="0" hangingPunct="1">
        <a:lnSpc>
          <a:spcPct val="90000"/>
        </a:lnSpc>
        <a:spcBef>
          <a:spcPts val="754"/>
        </a:spcBef>
        <a:buFont typeface="Arial" panose="020B0604020202020204" pitchFamily="34" charset="0"/>
        <a:buChar char="•"/>
        <a:defRPr sz="2713" kern="1200">
          <a:solidFill>
            <a:schemeClr val="tx1"/>
          </a:solidFill>
          <a:latin typeface="+mn-lt"/>
          <a:ea typeface="+mn-ea"/>
          <a:cs typeface="+mn-cs"/>
        </a:defRPr>
      </a:lvl6pPr>
      <a:lvl7pPr marL="4479691" indent="-344592" algn="l" defTabSz="1378367" rtl="0" eaLnBrk="1" latinLnBrk="0" hangingPunct="1">
        <a:lnSpc>
          <a:spcPct val="90000"/>
        </a:lnSpc>
        <a:spcBef>
          <a:spcPts val="754"/>
        </a:spcBef>
        <a:buFont typeface="Arial" panose="020B0604020202020204" pitchFamily="34" charset="0"/>
        <a:buChar char="•"/>
        <a:defRPr sz="2713" kern="1200">
          <a:solidFill>
            <a:schemeClr val="tx1"/>
          </a:solidFill>
          <a:latin typeface="+mn-lt"/>
          <a:ea typeface="+mn-ea"/>
          <a:cs typeface="+mn-cs"/>
        </a:defRPr>
      </a:lvl7pPr>
      <a:lvl8pPr marL="5168875" indent="-344592" algn="l" defTabSz="1378367" rtl="0" eaLnBrk="1" latinLnBrk="0" hangingPunct="1">
        <a:lnSpc>
          <a:spcPct val="90000"/>
        </a:lnSpc>
        <a:spcBef>
          <a:spcPts val="754"/>
        </a:spcBef>
        <a:buFont typeface="Arial" panose="020B0604020202020204" pitchFamily="34" charset="0"/>
        <a:buChar char="•"/>
        <a:defRPr sz="2713" kern="1200">
          <a:solidFill>
            <a:schemeClr val="tx1"/>
          </a:solidFill>
          <a:latin typeface="+mn-lt"/>
          <a:ea typeface="+mn-ea"/>
          <a:cs typeface="+mn-cs"/>
        </a:defRPr>
      </a:lvl8pPr>
      <a:lvl9pPr marL="5858058" indent="-344592" algn="l" defTabSz="1378367" rtl="0" eaLnBrk="1" latinLnBrk="0" hangingPunct="1">
        <a:lnSpc>
          <a:spcPct val="90000"/>
        </a:lnSpc>
        <a:spcBef>
          <a:spcPts val="754"/>
        </a:spcBef>
        <a:buFont typeface="Arial" panose="020B0604020202020204" pitchFamily="34" charset="0"/>
        <a:buChar char="•"/>
        <a:defRPr sz="27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8367" rtl="0" eaLnBrk="1" latinLnBrk="0" hangingPunct="1">
        <a:defRPr sz="2713" kern="1200">
          <a:solidFill>
            <a:schemeClr val="tx1"/>
          </a:solidFill>
          <a:latin typeface="+mn-lt"/>
          <a:ea typeface="+mn-ea"/>
          <a:cs typeface="+mn-cs"/>
        </a:defRPr>
      </a:lvl1pPr>
      <a:lvl2pPr marL="689183" algn="l" defTabSz="1378367" rtl="0" eaLnBrk="1" latinLnBrk="0" hangingPunct="1">
        <a:defRPr sz="2713" kern="1200">
          <a:solidFill>
            <a:schemeClr val="tx1"/>
          </a:solidFill>
          <a:latin typeface="+mn-lt"/>
          <a:ea typeface="+mn-ea"/>
          <a:cs typeface="+mn-cs"/>
        </a:defRPr>
      </a:lvl2pPr>
      <a:lvl3pPr marL="1378367" algn="l" defTabSz="1378367" rtl="0" eaLnBrk="1" latinLnBrk="0" hangingPunct="1">
        <a:defRPr sz="2713" kern="1200">
          <a:solidFill>
            <a:schemeClr val="tx1"/>
          </a:solidFill>
          <a:latin typeface="+mn-lt"/>
          <a:ea typeface="+mn-ea"/>
          <a:cs typeface="+mn-cs"/>
        </a:defRPr>
      </a:lvl3pPr>
      <a:lvl4pPr marL="2067550" algn="l" defTabSz="1378367" rtl="0" eaLnBrk="1" latinLnBrk="0" hangingPunct="1">
        <a:defRPr sz="2713" kern="1200">
          <a:solidFill>
            <a:schemeClr val="tx1"/>
          </a:solidFill>
          <a:latin typeface="+mn-lt"/>
          <a:ea typeface="+mn-ea"/>
          <a:cs typeface="+mn-cs"/>
        </a:defRPr>
      </a:lvl4pPr>
      <a:lvl5pPr marL="2756733" algn="l" defTabSz="1378367" rtl="0" eaLnBrk="1" latinLnBrk="0" hangingPunct="1">
        <a:defRPr sz="2713" kern="1200">
          <a:solidFill>
            <a:schemeClr val="tx1"/>
          </a:solidFill>
          <a:latin typeface="+mn-lt"/>
          <a:ea typeface="+mn-ea"/>
          <a:cs typeface="+mn-cs"/>
        </a:defRPr>
      </a:lvl5pPr>
      <a:lvl6pPr marL="3445916" algn="l" defTabSz="1378367" rtl="0" eaLnBrk="1" latinLnBrk="0" hangingPunct="1">
        <a:defRPr sz="2713" kern="1200">
          <a:solidFill>
            <a:schemeClr val="tx1"/>
          </a:solidFill>
          <a:latin typeface="+mn-lt"/>
          <a:ea typeface="+mn-ea"/>
          <a:cs typeface="+mn-cs"/>
        </a:defRPr>
      </a:lvl6pPr>
      <a:lvl7pPr marL="4135100" algn="l" defTabSz="1378367" rtl="0" eaLnBrk="1" latinLnBrk="0" hangingPunct="1">
        <a:defRPr sz="2713" kern="1200">
          <a:solidFill>
            <a:schemeClr val="tx1"/>
          </a:solidFill>
          <a:latin typeface="+mn-lt"/>
          <a:ea typeface="+mn-ea"/>
          <a:cs typeface="+mn-cs"/>
        </a:defRPr>
      </a:lvl7pPr>
      <a:lvl8pPr marL="4824283" algn="l" defTabSz="1378367" rtl="0" eaLnBrk="1" latinLnBrk="0" hangingPunct="1">
        <a:defRPr sz="2713" kern="1200">
          <a:solidFill>
            <a:schemeClr val="tx1"/>
          </a:solidFill>
          <a:latin typeface="+mn-lt"/>
          <a:ea typeface="+mn-ea"/>
          <a:cs typeface="+mn-cs"/>
        </a:defRPr>
      </a:lvl8pPr>
      <a:lvl9pPr marL="5513466" algn="l" defTabSz="1378367" rtl="0" eaLnBrk="1" latinLnBrk="0" hangingPunct="1">
        <a:defRPr sz="27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84262" cy="10337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34207"/>
            <a:ext cx="13784261" cy="659359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5009" y="-3629862"/>
            <a:ext cx="6594240" cy="13784263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852840" y="-3372036"/>
            <a:ext cx="6593593" cy="13269251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34203"/>
            <a:ext cx="9658123" cy="6593589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21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6721898" y="-1555724"/>
            <a:ext cx="5641855" cy="6691578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996A002-6924-3EB7-C3F5-82E815D72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538" y="1108104"/>
            <a:ext cx="11366774" cy="4414397"/>
          </a:xfrm>
        </p:spPr>
        <p:txBody>
          <a:bodyPr anchor="b">
            <a:normAutofit/>
          </a:bodyPr>
          <a:lstStyle/>
          <a:p>
            <a:pPr algn="l"/>
            <a:r>
              <a:rPr lang="en-US" sz="7200" b="1" dirty="0">
                <a:solidFill>
                  <a:srgbClr val="FFFFFF"/>
                </a:solidFill>
              </a:rPr>
              <a:t>Income and Loss</a:t>
            </a: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1C3F1A81-D5F5-6331-28E2-9167192A9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7" y="9466729"/>
            <a:ext cx="3330884" cy="7911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306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2F0F84-95F5-3E9E-780A-3758B5066F93}"/>
              </a:ext>
            </a:extLst>
          </p:cNvPr>
          <p:cNvSpPr txBox="1"/>
          <p:nvPr/>
        </p:nvSpPr>
        <p:spPr>
          <a:xfrm>
            <a:off x="884697" y="3131007"/>
            <a:ext cx="4968078" cy="3699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alpha val="80000"/>
                  </a:schemeClr>
                </a:solidFill>
              </a:rPr>
              <a:t>Ling owns a mechanic shop.  Last year, she ​had a revenue of $100 000.  She had expenses of $60 000.  What was her net income?</a:t>
            </a:r>
          </a:p>
        </p:txBody>
      </p:sp>
      <p:pic>
        <p:nvPicPr>
          <p:cNvPr id="5" name="Picture 4" descr="A person working on a motorcycle&#10;&#10;Description automatically generated with low confidence">
            <a:extLst>
              <a:ext uri="{FF2B5EF4-FFF2-40B4-BE49-F238E27FC236}">
                <a16:creationId xmlns:a16="http://schemas.microsoft.com/office/drawing/2014/main" id="{B15FDD0C-5D90-DE36-9C78-5BC401F6D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/>
          <a:stretch/>
        </p:blipFill>
        <p:spPr>
          <a:xfrm>
            <a:off x="6503423" y="10"/>
            <a:ext cx="7280839" cy="10337788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0066E-0F2B-1253-2B43-ED57EBC4105C}"/>
              </a:ext>
            </a:extLst>
          </p:cNvPr>
          <p:cNvSpPr txBox="1"/>
          <p:nvPr/>
        </p:nvSpPr>
        <p:spPr>
          <a:xfrm>
            <a:off x="1030727" y="1598042"/>
            <a:ext cx="4968078" cy="3699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tx1">
                    <a:alpha val="80000"/>
                  </a:schemeClr>
                </a:solidFill>
              </a:rPr>
              <a:t>Question</a:t>
            </a:r>
            <a:r>
              <a:rPr lang="en-US" sz="4000" dirty="0">
                <a:solidFill>
                  <a:schemeClr val="tx1">
                    <a:alpha val="80000"/>
                  </a:schemeClr>
                </a:solidFill>
              </a:rPr>
              <a:t>: </a:t>
            </a:r>
          </a:p>
        </p:txBody>
      </p:sp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B7CF310-58E2-9C83-E37A-81257C58C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6" y="9504782"/>
            <a:ext cx="3170681" cy="753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5890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2F0F84-95F5-3E9E-780A-3758B5066F93}"/>
              </a:ext>
            </a:extLst>
          </p:cNvPr>
          <p:cNvSpPr txBox="1"/>
          <p:nvPr/>
        </p:nvSpPr>
        <p:spPr>
          <a:xfrm>
            <a:off x="884697" y="3131007"/>
            <a:ext cx="4968078" cy="3699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alpha val="80000"/>
                  </a:schemeClr>
                </a:solidFill>
              </a:rPr>
              <a:t>Ling owns a mechanic shop.  Last year, she ​had a revenue of $100 000.  She had expenses of $60 000.  What was her net income?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4000" dirty="0">
              <a:solidFill>
                <a:schemeClr val="tx1">
                  <a:alpha val="80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tx1">
                    <a:alpha val="80000"/>
                  </a:schemeClr>
                </a:solidFill>
              </a:rPr>
              <a:t>$40 000</a:t>
            </a:r>
          </a:p>
        </p:txBody>
      </p:sp>
      <p:pic>
        <p:nvPicPr>
          <p:cNvPr id="5" name="Picture 4" descr="A person working on a motorcycle&#10;&#10;Description automatically generated with low confidence">
            <a:extLst>
              <a:ext uri="{FF2B5EF4-FFF2-40B4-BE49-F238E27FC236}">
                <a16:creationId xmlns:a16="http://schemas.microsoft.com/office/drawing/2014/main" id="{B15FDD0C-5D90-DE36-9C78-5BC401F6D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/>
          <a:stretch/>
        </p:blipFill>
        <p:spPr>
          <a:xfrm>
            <a:off x="6503423" y="10"/>
            <a:ext cx="7280839" cy="10337788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0066E-0F2B-1253-2B43-ED57EBC4105C}"/>
              </a:ext>
            </a:extLst>
          </p:cNvPr>
          <p:cNvSpPr txBox="1"/>
          <p:nvPr/>
        </p:nvSpPr>
        <p:spPr>
          <a:xfrm>
            <a:off x="1030727" y="1598042"/>
            <a:ext cx="4968078" cy="3699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tx1">
                    <a:alpha val="80000"/>
                  </a:schemeClr>
                </a:solidFill>
              </a:rPr>
              <a:t>Answer</a:t>
            </a:r>
            <a:r>
              <a:rPr lang="en-US" sz="4000" dirty="0">
                <a:solidFill>
                  <a:schemeClr val="tx1">
                    <a:alpha val="80000"/>
                  </a:schemeClr>
                </a:solidFill>
              </a:rPr>
              <a:t>: </a:t>
            </a:r>
          </a:p>
        </p:txBody>
      </p:sp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BBA2791-B26E-ABFD-18D4-2C126FF0B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6" y="9504782"/>
            <a:ext cx="3170681" cy="753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6642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84262" cy="10337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771" cy="103378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6FB405-D061-D15E-FD87-456D6C2A40D3}"/>
              </a:ext>
            </a:extLst>
          </p:cNvPr>
          <p:cNvSpPr txBox="1"/>
          <p:nvPr/>
        </p:nvSpPr>
        <p:spPr>
          <a:xfrm>
            <a:off x="205075" y="997777"/>
            <a:ext cx="5657843" cy="8630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>
                    <a:alpha val="80000"/>
                  </a:schemeClr>
                </a:solidFill>
              </a:rPr>
              <a:t>Question</a:t>
            </a:r>
            <a:r>
              <a:rPr lang="en-US" sz="4000" dirty="0">
                <a:solidFill>
                  <a:schemeClr val="tx1">
                    <a:alpha val="80000"/>
                  </a:schemeClr>
                </a:solidFill>
              </a:rPr>
              <a:t>: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John owns a bakery.  So far this year, he has sold $13 000 of cakes, $7 800 of cookies and $5 000 of other baked goods.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He has accumulated $12 000 in expenses.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1. What is John's total revenue?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2. What is John's net income?</a:t>
            </a:r>
          </a:p>
        </p:txBody>
      </p:sp>
      <p:pic>
        <p:nvPicPr>
          <p:cNvPr id="5" name="Picture 4" descr="A picture containing ground, pastry&#10;&#10;Description automatically generated">
            <a:extLst>
              <a:ext uri="{FF2B5EF4-FFF2-40B4-BE49-F238E27FC236}">
                <a16:creationId xmlns:a16="http://schemas.microsoft.com/office/drawing/2014/main" id="{8C1520BF-B0F2-BCB8-A75F-477429EFAC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8" r="22091"/>
          <a:stretch/>
        </p:blipFill>
        <p:spPr>
          <a:xfrm>
            <a:off x="6424693" y="997777"/>
            <a:ext cx="6422865" cy="8378033"/>
          </a:xfrm>
          <a:prstGeom prst="rect">
            <a:avLst/>
          </a:prstGeom>
        </p:spPr>
      </p:pic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BC81D69-66E0-8F84-D17C-6BC1F26C6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6" y="9504782"/>
            <a:ext cx="3170681" cy="753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7199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84262" cy="10337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771" cy="103378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6FB405-D061-D15E-FD87-456D6C2A40D3}"/>
              </a:ext>
            </a:extLst>
          </p:cNvPr>
          <p:cNvSpPr txBox="1"/>
          <p:nvPr/>
        </p:nvSpPr>
        <p:spPr>
          <a:xfrm>
            <a:off x="205075" y="997777"/>
            <a:ext cx="5657843" cy="8630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>
                    <a:alpha val="80000"/>
                  </a:schemeClr>
                </a:solidFill>
              </a:rPr>
              <a:t>Answer</a:t>
            </a:r>
            <a:r>
              <a:rPr lang="en-US" sz="4000" dirty="0">
                <a:solidFill>
                  <a:schemeClr val="tx1">
                    <a:alpha val="80000"/>
                  </a:schemeClr>
                </a:solidFill>
              </a:rPr>
              <a:t>: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John owns a bakery.  So far this year, he has sold $13 000 of cakes, $7 800 of cookies and $5 000 of other baked goods.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He has accumulated $12 000 in expenses.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1. What is John's total revenue?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 $25 800</a:t>
            </a:r>
            <a:endParaRPr lang="en-US" sz="32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2. What is John's net income?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$13 800</a:t>
            </a:r>
            <a:endParaRPr lang="en-US" sz="3200" b="1" dirty="0"/>
          </a:p>
        </p:txBody>
      </p:sp>
      <p:pic>
        <p:nvPicPr>
          <p:cNvPr id="5" name="Picture 4" descr="A picture containing ground, pastry&#10;&#10;Description automatically generated">
            <a:extLst>
              <a:ext uri="{FF2B5EF4-FFF2-40B4-BE49-F238E27FC236}">
                <a16:creationId xmlns:a16="http://schemas.microsoft.com/office/drawing/2014/main" id="{8C1520BF-B0F2-BCB8-A75F-477429EFAC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8" r="22091"/>
          <a:stretch/>
        </p:blipFill>
        <p:spPr>
          <a:xfrm>
            <a:off x="6424693" y="997777"/>
            <a:ext cx="6422865" cy="8378033"/>
          </a:xfrm>
          <a:prstGeom prst="rect">
            <a:avLst/>
          </a:prstGeom>
        </p:spPr>
      </p:pic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8CB35FF-7390-A036-D042-C0E8462D7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6" y="9504782"/>
            <a:ext cx="3170681" cy="753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7612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84262" cy="10337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784260" cy="237560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190477" y="0"/>
            <a:ext cx="4593785" cy="2376295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3958" y="-5703959"/>
            <a:ext cx="2376346" cy="13784265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1632F3-403C-6442-9854-D044EA57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726" y="525881"/>
            <a:ext cx="11355762" cy="13230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Expenses can be broken down into two types: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B45673-4D33-AE80-3188-AAC8E47759EF}"/>
              </a:ext>
            </a:extLst>
          </p:cNvPr>
          <p:cNvSpPr>
            <a:spLocks/>
          </p:cNvSpPr>
          <p:nvPr/>
        </p:nvSpPr>
        <p:spPr>
          <a:xfrm>
            <a:off x="1550726" y="3227098"/>
            <a:ext cx="4748650" cy="1011369"/>
          </a:xfrm>
          <a:prstGeom prst="rect">
            <a:avLst/>
          </a:prstGeom>
        </p:spPr>
        <p:txBody>
          <a:bodyPr/>
          <a:lstStyle/>
          <a:p>
            <a:pPr defTabSz="370332">
              <a:spcAft>
                <a:spcPts val="600"/>
              </a:spcAft>
            </a:pPr>
            <a:r>
              <a:rPr lang="en-US" sz="3200" b="1" kern="1200" dirty="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Cost of Goods Sold (COGS)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F6D2E0-DF00-501E-2319-55CAD3F2A959}"/>
              </a:ext>
            </a:extLst>
          </p:cNvPr>
          <p:cNvSpPr>
            <a:spLocks/>
          </p:cNvSpPr>
          <p:nvPr/>
        </p:nvSpPr>
        <p:spPr>
          <a:xfrm>
            <a:off x="1568214" y="3873640"/>
            <a:ext cx="4748650" cy="4522909"/>
          </a:xfrm>
          <a:prstGeom prst="rect">
            <a:avLst/>
          </a:prstGeom>
        </p:spPr>
        <p:txBody>
          <a:bodyPr/>
          <a:lstStyle/>
          <a:p>
            <a:pPr defTabSz="370332">
              <a:spcAft>
                <a:spcPts val="600"/>
              </a:spcAft>
            </a:pPr>
            <a:r>
              <a:rPr lang="en-US" sz="3200" kern="1200" dirty="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These are the costs that are directly used to make your product.  For example, if you sold shirts your COGS could include the costs of material, thread and buttons.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DC6F54-6BA6-3990-C09B-D74475B1A760}"/>
              </a:ext>
            </a:extLst>
          </p:cNvPr>
          <p:cNvSpPr>
            <a:spLocks/>
          </p:cNvSpPr>
          <p:nvPr/>
        </p:nvSpPr>
        <p:spPr>
          <a:xfrm>
            <a:off x="7675162" y="3227098"/>
            <a:ext cx="4772037" cy="1011369"/>
          </a:xfrm>
          <a:prstGeom prst="rect">
            <a:avLst/>
          </a:prstGeom>
        </p:spPr>
        <p:txBody>
          <a:bodyPr/>
          <a:lstStyle/>
          <a:p>
            <a:pPr defTabSz="370332">
              <a:spcAft>
                <a:spcPts val="600"/>
              </a:spcAft>
            </a:pPr>
            <a:r>
              <a:rPr lang="en-US" sz="3200" b="1" kern="1200" dirty="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Operating Expenses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4F78CA-D7C2-DFDF-0DAF-A4D10F0F1A87}"/>
              </a:ext>
            </a:extLst>
          </p:cNvPr>
          <p:cNvSpPr>
            <a:spLocks/>
          </p:cNvSpPr>
          <p:nvPr/>
        </p:nvSpPr>
        <p:spPr>
          <a:xfrm>
            <a:off x="7664544" y="3877104"/>
            <a:ext cx="4772037" cy="4522909"/>
          </a:xfrm>
          <a:prstGeom prst="rect">
            <a:avLst/>
          </a:prstGeom>
        </p:spPr>
        <p:txBody>
          <a:bodyPr/>
          <a:lstStyle/>
          <a:p>
            <a:pPr defTabSz="370332">
              <a:spcAft>
                <a:spcPts val="600"/>
              </a:spcAft>
            </a:pPr>
            <a:r>
              <a:rPr lang="en-US" sz="3200" kern="1200" dirty="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These are ongoing costs to run the business.  They include things like, rent, electricity, labor, etc.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4C180686-B6CF-49E7-A21E-80EFEA2CA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6" y="9504782"/>
            <a:ext cx="3170681" cy="753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8152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80816" cy="1033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7C2A26E0-8F3B-853D-6ECA-0A9451727D80}"/>
              </a:ext>
            </a:extLst>
          </p:cNvPr>
          <p:cNvSpPr txBox="1">
            <a:spLocks/>
          </p:cNvSpPr>
          <p:nvPr/>
        </p:nvSpPr>
        <p:spPr>
          <a:xfrm>
            <a:off x="723673" y="490463"/>
            <a:ext cx="4939137" cy="2949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44592" indent="-344592" algn="l" defTabSz="1378367" rtl="0" eaLnBrk="1" latinLnBrk="0" hangingPunct="1">
              <a:lnSpc>
                <a:spcPct val="90000"/>
              </a:lnSpc>
              <a:spcBef>
                <a:spcPts val="1507"/>
              </a:spcBef>
              <a:buFont typeface="Arial" panose="020B0604020202020204" pitchFamily="34" charset="0"/>
              <a:buChar char="•"/>
              <a:defRPr sz="42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3775" indent="-344592" algn="l" defTabSz="1378367" rtl="0" eaLnBrk="1" latinLnBrk="0" hangingPunct="1">
              <a:lnSpc>
                <a:spcPct val="90000"/>
              </a:lnSpc>
              <a:spcBef>
                <a:spcPts val="754"/>
              </a:spcBef>
              <a:buFont typeface="Arial" panose="020B0604020202020204" pitchFamily="34" charset="0"/>
              <a:buChar char="•"/>
              <a:defRPr sz="36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2958" indent="-344592" algn="l" defTabSz="1378367" rtl="0" eaLnBrk="1" latinLnBrk="0" hangingPunct="1">
              <a:lnSpc>
                <a:spcPct val="90000"/>
              </a:lnSpc>
              <a:spcBef>
                <a:spcPts val="754"/>
              </a:spcBef>
              <a:buFont typeface="Arial" panose="020B0604020202020204" pitchFamily="34" charset="0"/>
              <a:buChar char="•"/>
              <a:defRPr sz="3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12141" indent="-344592" algn="l" defTabSz="1378367" rtl="0" eaLnBrk="1" latinLnBrk="0" hangingPunct="1">
              <a:lnSpc>
                <a:spcPct val="90000"/>
              </a:lnSpc>
              <a:spcBef>
                <a:spcPts val="754"/>
              </a:spcBef>
              <a:buFont typeface="Arial" panose="020B0604020202020204" pitchFamily="34" charset="0"/>
              <a:buChar char="•"/>
              <a:defRPr sz="27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01325" indent="-344592" algn="l" defTabSz="1378367" rtl="0" eaLnBrk="1" latinLnBrk="0" hangingPunct="1">
              <a:lnSpc>
                <a:spcPct val="90000"/>
              </a:lnSpc>
              <a:spcBef>
                <a:spcPts val="754"/>
              </a:spcBef>
              <a:buFont typeface="Arial" panose="020B0604020202020204" pitchFamily="34" charset="0"/>
              <a:buChar char="•"/>
              <a:defRPr sz="27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90508" indent="-344592" algn="l" defTabSz="1378367" rtl="0" eaLnBrk="1" latinLnBrk="0" hangingPunct="1">
              <a:lnSpc>
                <a:spcPct val="90000"/>
              </a:lnSpc>
              <a:spcBef>
                <a:spcPts val="754"/>
              </a:spcBef>
              <a:buFont typeface="Arial" panose="020B0604020202020204" pitchFamily="34" charset="0"/>
              <a:buChar char="•"/>
              <a:defRPr sz="27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9691" indent="-344592" algn="l" defTabSz="1378367" rtl="0" eaLnBrk="1" latinLnBrk="0" hangingPunct="1">
              <a:lnSpc>
                <a:spcPct val="90000"/>
              </a:lnSpc>
              <a:spcBef>
                <a:spcPts val="754"/>
              </a:spcBef>
              <a:buFont typeface="Arial" panose="020B0604020202020204" pitchFamily="34" charset="0"/>
              <a:buChar char="•"/>
              <a:defRPr sz="27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68875" indent="-344592" algn="l" defTabSz="1378367" rtl="0" eaLnBrk="1" latinLnBrk="0" hangingPunct="1">
              <a:lnSpc>
                <a:spcPct val="90000"/>
              </a:lnSpc>
              <a:spcBef>
                <a:spcPts val="754"/>
              </a:spcBef>
              <a:buFont typeface="Arial" panose="020B0604020202020204" pitchFamily="34" charset="0"/>
              <a:buChar char="•"/>
              <a:defRPr sz="27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58058" indent="-344592" algn="l" defTabSz="1378367" rtl="0" eaLnBrk="1" latinLnBrk="0" hangingPunct="1">
              <a:lnSpc>
                <a:spcPct val="90000"/>
              </a:lnSpc>
              <a:spcBef>
                <a:spcPts val="754"/>
              </a:spcBef>
              <a:buFont typeface="Arial" panose="020B0604020202020204" pitchFamily="34" charset="0"/>
              <a:buChar char="•"/>
              <a:defRPr sz="27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7100" b="1">
                <a:latin typeface="+mj-lt"/>
                <a:ea typeface="+mj-ea"/>
                <a:cs typeface="+mj-cs"/>
              </a:rPr>
              <a:t>THINK: 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673" y="3899653"/>
            <a:ext cx="3928515" cy="27568"/>
          </a:xfrm>
          <a:custGeom>
            <a:avLst/>
            <a:gdLst>
              <a:gd name="connsiteX0" fmla="*/ 0 w 3928515"/>
              <a:gd name="connsiteY0" fmla="*/ 0 h 27568"/>
              <a:gd name="connsiteX1" fmla="*/ 654753 w 3928515"/>
              <a:gd name="connsiteY1" fmla="*/ 0 h 27568"/>
              <a:gd name="connsiteX2" fmla="*/ 1388075 w 3928515"/>
              <a:gd name="connsiteY2" fmla="*/ 0 h 27568"/>
              <a:gd name="connsiteX3" fmla="*/ 1964257 w 3928515"/>
              <a:gd name="connsiteY3" fmla="*/ 0 h 27568"/>
              <a:gd name="connsiteX4" fmla="*/ 2540440 w 3928515"/>
              <a:gd name="connsiteY4" fmla="*/ 0 h 27568"/>
              <a:gd name="connsiteX5" fmla="*/ 3234477 w 3928515"/>
              <a:gd name="connsiteY5" fmla="*/ 0 h 27568"/>
              <a:gd name="connsiteX6" fmla="*/ 3928515 w 3928515"/>
              <a:gd name="connsiteY6" fmla="*/ 0 h 27568"/>
              <a:gd name="connsiteX7" fmla="*/ 3928515 w 3928515"/>
              <a:gd name="connsiteY7" fmla="*/ 27568 h 27568"/>
              <a:gd name="connsiteX8" fmla="*/ 3195192 w 3928515"/>
              <a:gd name="connsiteY8" fmla="*/ 27568 h 27568"/>
              <a:gd name="connsiteX9" fmla="*/ 2501155 w 3928515"/>
              <a:gd name="connsiteY9" fmla="*/ 27568 h 27568"/>
              <a:gd name="connsiteX10" fmla="*/ 1846402 w 3928515"/>
              <a:gd name="connsiteY10" fmla="*/ 27568 h 27568"/>
              <a:gd name="connsiteX11" fmla="*/ 1152364 w 3928515"/>
              <a:gd name="connsiteY11" fmla="*/ 27568 h 27568"/>
              <a:gd name="connsiteX12" fmla="*/ 0 w 3928515"/>
              <a:gd name="connsiteY12" fmla="*/ 27568 h 27568"/>
              <a:gd name="connsiteX13" fmla="*/ 0 w 3928515"/>
              <a:gd name="connsiteY13" fmla="*/ 0 h 27568"/>
              <a:gd name="connsiteX0" fmla="*/ 0 w 3928515"/>
              <a:gd name="connsiteY0" fmla="*/ 0 h 27568"/>
              <a:gd name="connsiteX1" fmla="*/ 576182 w 3928515"/>
              <a:gd name="connsiteY1" fmla="*/ 0 h 27568"/>
              <a:gd name="connsiteX2" fmla="*/ 1309505 w 3928515"/>
              <a:gd name="connsiteY2" fmla="*/ 0 h 27568"/>
              <a:gd name="connsiteX3" fmla="*/ 1846402 w 3928515"/>
              <a:gd name="connsiteY3" fmla="*/ 0 h 27568"/>
              <a:gd name="connsiteX4" fmla="*/ 2383299 w 3928515"/>
              <a:gd name="connsiteY4" fmla="*/ 0 h 27568"/>
              <a:gd name="connsiteX5" fmla="*/ 3038052 w 3928515"/>
              <a:gd name="connsiteY5" fmla="*/ 0 h 27568"/>
              <a:gd name="connsiteX6" fmla="*/ 3928515 w 3928515"/>
              <a:gd name="connsiteY6" fmla="*/ 0 h 27568"/>
              <a:gd name="connsiteX7" fmla="*/ 3928515 w 3928515"/>
              <a:gd name="connsiteY7" fmla="*/ 27568 h 27568"/>
              <a:gd name="connsiteX8" fmla="*/ 3352333 w 3928515"/>
              <a:gd name="connsiteY8" fmla="*/ 27568 h 27568"/>
              <a:gd name="connsiteX9" fmla="*/ 2736865 w 3928515"/>
              <a:gd name="connsiteY9" fmla="*/ 27568 h 27568"/>
              <a:gd name="connsiteX10" fmla="*/ 2003543 w 3928515"/>
              <a:gd name="connsiteY10" fmla="*/ 27568 h 27568"/>
              <a:gd name="connsiteX11" fmla="*/ 1388075 w 3928515"/>
              <a:gd name="connsiteY11" fmla="*/ 27568 h 27568"/>
              <a:gd name="connsiteX12" fmla="*/ 772608 w 3928515"/>
              <a:gd name="connsiteY12" fmla="*/ 27568 h 27568"/>
              <a:gd name="connsiteX13" fmla="*/ 0 w 3928515"/>
              <a:gd name="connsiteY13" fmla="*/ 27568 h 27568"/>
              <a:gd name="connsiteX14" fmla="*/ 0 w 3928515"/>
              <a:gd name="connsiteY14" fmla="*/ 0 h 2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28515" h="27568" fill="none" extrusionOk="0">
                <a:moveTo>
                  <a:pt x="0" y="0"/>
                </a:moveTo>
                <a:cubicBezTo>
                  <a:pt x="171777" y="7121"/>
                  <a:pt x="501387" y="5397"/>
                  <a:pt x="654753" y="0"/>
                </a:cubicBezTo>
                <a:cubicBezTo>
                  <a:pt x="862486" y="52838"/>
                  <a:pt x="1153534" y="-5200"/>
                  <a:pt x="1388075" y="0"/>
                </a:cubicBezTo>
                <a:cubicBezTo>
                  <a:pt x="1644273" y="-12375"/>
                  <a:pt x="1780163" y="14148"/>
                  <a:pt x="1964257" y="0"/>
                </a:cubicBezTo>
                <a:cubicBezTo>
                  <a:pt x="2158795" y="4619"/>
                  <a:pt x="2297141" y="-732"/>
                  <a:pt x="2540440" y="0"/>
                </a:cubicBezTo>
                <a:cubicBezTo>
                  <a:pt x="2786207" y="13607"/>
                  <a:pt x="2944306" y="9281"/>
                  <a:pt x="3234477" y="0"/>
                </a:cubicBezTo>
                <a:cubicBezTo>
                  <a:pt x="3471355" y="24603"/>
                  <a:pt x="3729535" y="-33226"/>
                  <a:pt x="3928515" y="0"/>
                </a:cubicBezTo>
                <a:cubicBezTo>
                  <a:pt x="3930048" y="9712"/>
                  <a:pt x="3927997" y="16054"/>
                  <a:pt x="3928515" y="27568"/>
                </a:cubicBezTo>
                <a:cubicBezTo>
                  <a:pt x="3673971" y="24752"/>
                  <a:pt x="3471544" y="-16198"/>
                  <a:pt x="3195192" y="27568"/>
                </a:cubicBezTo>
                <a:cubicBezTo>
                  <a:pt x="2938737" y="49432"/>
                  <a:pt x="2628216" y="12495"/>
                  <a:pt x="2501155" y="27568"/>
                </a:cubicBezTo>
                <a:cubicBezTo>
                  <a:pt x="2383051" y="58265"/>
                  <a:pt x="2152352" y="48680"/>
                  <a:pt x="1846402" y="27568"/>
                </a:cubicBezTo>
                <a:cubicBezTo>
                  <a:pt x="1538945" y="-6002"/>
                  <a:pt x="1364204" y="16093"/>
                  <a:pt x="1152364" y="27568"/>
                </a:cubicBezTo>
                <a:cubicBezTo>
                  <a:pt x="988754" y="-9336"/>
                  <a:pt x="403324" y="96429"/>
                  <a:pt x="0" y="27568"/>
                </a:cubicBezTo>
                <a:cubicBezTo>
                  <a:pt x="-869" y="15775"/>
                  <a:pt x="1148" y="10796"/>
                  <a:pt x="0" y="0"/>
                </a:cubicBezTo>
                <a:close/>
              </a:path>
              <a:path w="3928515" h="27568" stroke="0" extrusionOk="0">
                <a:moveTo>
                  <a:pt x="0" y="0"/>
                </a:moveTo>
                <a:cubicBezTo>
                  <a:pt x="190177" y="-32902"/>
                  <a:pt x="343159" y="39653"/>
                  <a:pt x="576182" y="0"/>
                </a:cubicBezTo>
                <a:cubicBezTo>
                  <a:pt x="840596" y="-45015"/>
                  <a:pt x="961262" y="38031"/>
                  <a:pt x="1309505" y="0"/>
                </a:cubicBezTo>
                <a:cubicBezTo>
                  <a:pt x="1649250" y="-15672"/>
                  <a:pt x="1606073" y="23979"/>
                  <a:pt x="1846402" y="0"/>
                </a:cubicBezTo>
                <a:cubicBezTo>
                  <a:pt x="2106783" y="-25669"/>
                  <a:pt x="2206132" y="21421"/>
                  <a:pt x="2383299" y="0"/>
                </a:cubicBezTo>
                <a:cubicBezTo>
                  <a:pt x="2567278" y="4331"/>
                  <a:pt x="2769058" y="-41378"/>
                  <a:pt x="3038052" y="0"/>
                </a:cubicBezTo>
                <a:cubicBezTo>
                  <a:pt x="3260447" y="27340"/>
                  <a:pt x="3538258" y="-33707"/>
                  <a:pt x="3928515" y="0"/>
                </a:cubicBezTo>
                <a:cubicBezTo>
                  <a:pt x="3929779" y="13771"/>
                  <a:pt x="3929365" y="16150"/>
                  <a:pt x="3928515" y="27568"/>
                </a:cubicBezTo>
                <a:cubicBezTo>
                  <a:pt x="3690180" y="35279"/>
                  <a:pt x="3597948" y="-13087"/>
                  <a:pt x="3352333" y="27568"/>
                </a:cubicBezTo>
                <a:cubicBezTo>
                  <a:pt x="3089233" y="50505"/>
                  <a:pt x="2967539" y="58611"/>
                  <a:pt x="2736865" y="27568"/>
                </a:cubicBezTo>
                <a:cubicBezTo>
                  <a:pt x="2450812" y="38455"/>
                  <a:pt x="2261621" y="55393"/>
                  <a:pt x="2003543" y="27568"/>
                </a:cubicBezTo>
                <a:cubicBezTo>
                  <a:pt x="1727835" y="42747"/>
                  <a:pt x="1648543" y="14354"/>
                  <a:pt x="1388075" y="27568"/>
                </a:cubicBezTo>
                <a:cubicBezTo>
                  <a:pt x="1120818" y="19276"/>
                  <a:pt x="906385" y="41365"/>
                  <a:pt x="772608" y="27568"/>
                </a:cubicBezTo>
                <a:cubicBezTo>
                  <a:pt x="610289" y="47629"/>
                  <a:pt x="144248" y="57934"/>
                  <a:pt x="0" y="27568"/>
                </a:cubicBezTo>
                <a:cubicBezTo>
                  <a:pt x="-1415" y="19430"/>
                  <a:pt x="683" y="12367"/>
                  <a:pt x="0" y="0"/>
                </a:cubicBezTo>
                <a:close/>
              </a:path>
              <a:path w="3928515" h="27568" fill="none" stroke="0" extrusionOk="0">
                <a:moveTo>
                  <a:pt x="0" y="0"/>
                </a:moveTo>
                <a:cubicBezTo>
                  <a:pt x="167123" y="21348"/>
                  <a:pt x="469945" y="14145"/>
                  <a:pt x="654753" y="0"/>
                </a:cubicBezTo>
                <a:cubicBezTo>
                  <a:pt x="856216" y="-20325"/>
                  <a:pt x="1147407" y="240"/>
                  <a:pt x="1388075" y="0"/>
                </a:cubicBezTo>
                <a:cubicBezTo>
                  <a:pt x="1613730" y="-13217"/>
                  <a:pt x="1766868" y="32751"/>
                  <a:pt x="1964257" y="0"/>
                </a:cubicBezTo>
                <a:cubicBezTo>
                  <a:pt x="2155529" y="14063"/>
                  <a:pt x="2270484" y="-5287"/>
                  <a:pt x="2540440" y="0"/>
                </a:cubicBezTo>
                <a:cubicBezTo>
                  <a:pt x="2769683" y="12624"/>
                  <a:pt x="2929779" y="8790"/>
                  <a:pt x="3234477" y="0"/>
                </a:cubicBezTo>
                <a:cubicBezTo>
                  <a:pt x="3465728" y="-34047"/>
                  <a:pt x="3586065" y="26987"/>
                  <a:pt x="3928515" y="0"/>
                </a:cubicBezTo>
                <a:cubicBezTo>
                  <a:pt x="3930455" y="9272"/>
                  <a:pt x="3928339" y="15835"/>
                  <a:pt x="3928515" y="27568"/>
                </a:cubicBezTo>
                <a:cubicBezTo>
                  <a:pt x="3675307" y="41916"/>
                  <a:pt x="3468220" y="-20119"/>
                  <a:pt x="3195192" y="27568"/>
                </a:cubicBezTo>
                <a:cubicBezTo>
                  <a:pt x="2951181" y="30726"/>
                  <a:pt x="2658573" y="-3292"/>
                  <a:pt x="2501155" y="27568"/>
                </a:cubicBezTo>
                <a:cubicBezTo>
                  <a:pt x="2377494" y="47397"/>
                  <a:pt x="2211535" y="30848"/>
                  <a:pt x="1846402" y="27568"/>
                </a:cubicBezTo>
                <a:cubicBezTo>
                  <a:pt x="1529750" y="38903"/>
                  <a:pt x="1383285" y="30316"/>
                  <a:pt x="1152364" y="27568"/>
                </a:cubicBezTo>
                <a:cubicBezTo>
                  <a:pt x="904877" y="42736"/>
                  <a:pt x="386677" y="89976"/>
                  <a:pt x="0" y="27568"/>
                </a:cubicBezTo>
                <a:cubicBezTo>
                  <a:pt x="375" y="15077"/>
                  <a:pt x="2016" y="1046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3928515"/>
                      <a:gd name="connsiteY0" fmla="*/ 0 h 27568"/>
                      <a:gd name="connsiteX1" fmla="*/ 654753 w 3928515"/>
                      <a:gd name="connsiteY1" fmla="*/ 0 h 27568"/>
                      <a:gd name="connsiteX2" fmla="*/ 1388075 w 3928515"/>
                      <a:gd name="connsiteY2" fmla="*/ 0 h 27568"/>
                      <a:gd name="connsiteX3" fmla="*/ 1964257 w 3928515"/>
                      <a:gd name="connsiteY3" fmla="*/ 0 h 27568"/>
                      <a:gd name="connsiteX4" fmla="*/ 2540440 w 3928515"/>
                      <a:gd name="connsiteY4" fmla="*/ 0 h 27568"/>
                      <a:gd name="connsiteX5" fmla="*/ 3234477 w 3928515"/>
                      <a:gd name="connsiteY5" fmla="*/ 0 h 27568"/>
                      <a:gd name="connsiteX6" fmla="*/ 3928515 w 3928515"/>
                      <a:gd name="connsiteY6" fmla="*/ 0 h 27568"/>
                      <a:gd name="connsiteX7" fmla="*/ 3928515 w 3928515"/>
                      <a:gd name="connsiteY7" fmla="*/ 27568 h 27568"/>
                      <a:gd name="connsiteX8" fmla="*/ 3195192 w 3928515"/>
                      <a:gd name="connsiteY8" fmla="*/ 27568 h 27568"/>
                      <a:gd name="connsiteX9" fmla="*/ 2501155 w 3928515"/>
                      <a:gd name="connsiteY9" fmla="*/ 27568 h 27568"/>
                      <a:gd name="connsiteX10" fmla="*/ 1846402 w 3928515"/>
                      <a:gd name="connsiteY10" fmla="*/ 27568 h 27568"/>
                      <a:gd name="connsiteX11" fmla="*/ 1152364 w 3928515"/>
                      <a:gd name="connsiteY11" fmla="*/ 27568 h 27568"/>
                      <a:gd name="connsiteX12" fmla="*/ 0 w 3928515"/>
                      <a:gd name="connsiteY12" fmla="*/ 27568 h 27568"/>
                      <a:gd name="connsiteX13" fmla="*/ 0 w 3928515"/>
                      <a:gd name="connsiteY13" fmla="*/ 0 h 27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928515" h="27568" fill="none" extrusionOk="0">
                        <a:moveTo>
                          <a:pt x="0" y="0"/>
                        </a:moveTo>
                        <a:cubicBezTo>
                          <a:pt x="163789" y="26297"/>
                          <a:pt x="475911" y="-12959"/>
                          <a:pt x="654753" y="0"/>
                        </a:cubicBezTo>
                        <a:cubicBezTo>
                          <a:pt x="833595" y="12959"/>
                          <a:pt x="1160177" y="1151"/>
                          <a:pt x="1388075" y="0"/>
                        </a:cubicBezTo>
                        <a:cubicBezTo>
                          <a:pt x="1615973" y="-1151"/>
                          <a:pt x="1774804" y="17592"/>
                          <a:pt x="1964257" y="0"/>
                        </a:cubicBezTo>
                        <a:cubicBezTo>
                          <a:pt x="2153710" y="-17592"/>
                          <a:pt x="2289632" y="-6889"/>
                          <a:pt x="2540440" y="0"/>
                        </a:cubicBezTo>
                        <a:cubicBezTo>
                          <a:pt x="2791248" y="6889"/>
                          <a:pt x="2935824" y="-2670"/>
                          <a:pt x="3234477" y="0"/>
                        </a:cubicBezTo>
                        <a:cubicBezTo>
                          <a:pt x="3533130" y="2670"/>
                          <a:pt x="3779376" y="3979"/>
                          <a:pt x="3928515" y="0"/>
                        </a:cubicBezTo>
                        <a:cubicBezTo>
                          <a:pt x="3929719" y="9649"/>
                          <a:pt x="3927788" y="15858"/>
                          <a:pt x="3928515" y="27568"/>
                        </a:cubicBezTo>
                        <a:cubicBezTo>
                          <a:pt x="3691428" y="25156"/>
                          <a:pt x="3452301" y="19027"/>
                          <a:pt x="3195192" y="27568"/>
                        </a:cubicBezTo>
                        <a:cubicBezTo>
                          <a:pt x="2938083" y="36109"/>
                          <a:pt x="2650401" y="-496"/>
                          <a:pt x="2501155" y="27568"/>
                        </a:cubicBezTo>
                        <a:cubicBezTo>
                          <a:pt x="2351909" y="55632"/>
                          <a:pt x="2172309" y="49215"/>
                          <a:pt x="1846402" y="27568"/>
                        </a:cubicBezTo>
                        <a:cubicBezTo>
                          <a:pt x="1520495" y="5921"/>
                          <a:pt x="1368830" y="40119"/>
                          <a:pt x="1152364" y="27568"/>
                        </a:cubicBezTo>
                        <a:cubicBezTo>
                          <a:pt x="935898" y="15017"/>
                          <a:pt x="403219" y="80722"/>
                          <a:pt x="0" y="27568"/>
                        </a:cubicBezTo>
                        <a:cubicBezTo>
                          <a:pt x="101" y="15767"/>
                          <a:pt x="1136" y="11218"/>
                          <a:pt x="0" y="0"/>
                        </a:cubicBezTo>
                        <a:close/>
                      </a:path>
                      <a:path w="3928515" h="27568" stroke="0" extrusionOk="0">
                        <a:moveTo>
                          <a:pt x="0" y="0"/>
                        </a:moveTo>
                        <a:cubicBezTo>
                          <a:pt x="157898" y="-16578"/>
                          <a:pt x="318604" y="18245"/>
                          <a:pt x="576182" y="0"/>
                        </a:cubicBezTo>
                        <a:cubicBezTo>
                          <a:pt x="833760" y="-18245"/>
                          <a:pt x="973421" y="6394"/>
                          <a:pt x="1309505" y="0"/>
                        </a:cubicBezTo>
                        <a:cubicBezTo>
                          <a:pt x="1645589" y="-6394"/>
                          <a:pt x="1605903" y="26482"/>
                          <a:pt x="1846402" y="0"/>
                        </a:cubicBezTo>
                        <a:cubicBezTo>
                          <a:pt x="2086901" y="-26482"/>
                          <a:pt x="2204838" y="-5601"/>
                          <a:pt x="2383299" y="0"/>
                        </a:cubicBezTo>
                        <a:cubicBezTo>
                          <a:pt x="2561760" y="5601"/>
                          <a:pt x="2789537" y="-7855"/>
                          <a:pt x="3038052" y="0"/>
                        </a:cubicBezTo>
                        <a:cubicBezTo>
                          <a:pt x="3286567" y="7855"/>
                          <a:pt x="3540542" y="-16549"/>
                          <a:pt x="3928515" y="0"/>
                        </a:cubicBezTo>
                        <a:cubicBezTo>
                          <a:pt x="3929572" y="13705"/>
                          <a:pt x="3929257" y="16590"/>
                          <a:pt x="3928515" y="27568"/>
                        </a:cubicBezTo>
                        <a:cubicBezTo>
                          <a:pt x="3703784" y="34227"/>
                          <a:pt x="3604413" y="5070"/>
                          <a:pt x="3352333" y="27568"/>
                        </a:cubicBezTo>
                        <a:cubicBezTo>
                          <a:pt x="3100253" y="50066"/>
                          <a:pt x="2972488" y="42916"/>
                          <a:pt x="2736865" y="27568"/>
                        </a:cubicBezTo>
                        <a:cubicBezTo>
                          <a:pt x="2501242" y="12220"/>
                          <a:pt x="2272589" y="4376"/>
                          <a:pt x="2003543" y="27568"/>
                        </a:cubicBezTo>
                        <a:cubicBezTo>
                          <a:pt x="1734497" y="50760"/>
                          <a:pt x="1654797" y="12565"/>
                          <a:pt x="1388075" y="27568"/>
                        </a:cubicBezTo>
                        <a:cubicBezTo>
                          <a:pt x="1121353" y="42571"/>
                          <a:pt x="911729" y="9710"/>
                          <a:pt x="772608" y="27568"/>
                        </a:cubicBezTo>
                        <a:cubicBezTo>
                          <a:pt x="633487" y="45426"/>
                          <a:pt x="159859" y="26964"/>
                          <a:pt x="0" y="27568"/>
                        </a:cubicBezTo>
                        <a:cubicBezTo>
                          <a:pt x="361" y="20662"/>
                          <a:pt x="-1031" y="120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8510BB-C882-6937-B12E-2A43D1153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673" y="4330629"/>
            <a:ext cx="4797798" cy="500559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 defTabSz="914400"/>
            <a:r>
              <a:rPr lang="en-US" sz="2900"/>
              <a:t>Think about a pizza restaurant.  What are some examples of expenses would be cost of goods sold?  What are some examples of expenses that would be considered operating expenses?</a:t>
            </a:r>
          </a:p>
        </p:txBody>
      </p:sp>
      <p:pic>
        <p:nvPicPr>
          <p:cNvPr id="9" name="Picture 8" descr="A picture containing pizza, indoor, slice, dish&#10;&#10;Description automatically generated">
            <a:extLst>
              <a:ext uri="{FF2B5EF4-FFF2-40B4-BE49-F238E27FC236}">
                <a16:creationId xmlns:a16="http://schemas.microsoft.com/office/drawing/2014/main" id="{69BB52D5-AD9B-80FE-DDF9-92BBD72C7F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29525" b="-1"/>
          <a:stretch/>
        </p:blipFill>
        <p:spPr>
          <a:xfrm>
            <a:off x="6005404" y="10"/>
            <a:ext cx="7777136" cy="103377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0EFD947-3D0A-323B-DBDB-8A0F6E622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6" y="9504782"/>
            <a:ext cx="3170681" cy="753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8702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80816" cy="1033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947668" y="1086769"/>
            <a:ext cx="11888926" cy="8164261"/>
          </a:xfrm>
          <a:custGeom>
            <a:avLst/>
            <a:gdLst>
              <a:gd name="connsiteX0" fmla="*/ 0 w 11888926"/>
              <a:gd name="connsiteY0" fmla="*/ 0 h 8164261"/>
              <a:gd name="connsiteX1" fmla="*/ 580459 w 11888926"/>
              <a:gd name="connsiteY1" fmla="*/ 0 h 8164261"/>
              <a:gd name="connsiteX2" fmla="*/ 923140 w 11888926"/>
              <a:gd name="connsiteY2" fmla="*/ 0 h 8164261"/>
              <a:gd name="connsiteX3" fmla="*/ 1860267 w 11888926"/>
              <a:gd name="connsiteY3" fmla="*/ 0 h 8164261"/>
              <a:gd name="connsiteX4" fmla="*/ 2440727 w 11888926"/>
              <a:gd name="connsiteY4" fmla="*/ 0 h 8164261"/>
              <a:gd name="connsiteX5" fmla="*/ 3021186 w 11888926"/>
              <a:gd name="connsiteY5" fmla="*/ 0 h 8164261"/>
              <a:gd name="connsiteX6" fmla="*/ 3958313 w 11888926"/>
              <a:gd name="connsiteY6" fmla="*/ 0 h 8164261"/>
              <a:gd name="connsiteX7" fmla="*/ 4419883 w 11888926"/>
              <a:gd name="connsiteY7" fmla="*/ 0 h 8164261"/>
              <a:gd name="connsiteX8" fmla="*/ 5357010 w 11888926"/>
              <a:gd name="connsiteY8" fmla="*/ 0 h 8164261"/>
              <a:gd name="connsiteX9" fmla="*/ 6294137 w 11888926"/>
              <a:gd name="connsiteY9" fmla="*/ 0 h 8164261"/>
              <a:gd name="connsiteX10" fmla="*/ 6993486 w 11888926"/>
              <a:gd name="connsiteY10" fmla="*/ 0 h 8164261"/>
              <a:gd name="connsiteX11" fmla="*/ 7930613 w 11888926"/>
              <a:gd name="connsiteY11" fmla="*/ 0 h 8164261"/>
              <a:gd name="connsiteX12" fmla="*/ 8511072 w 11888926"/>
              <a:gd name="connsiteY12" fmla="*/ 0 h 8164261"/>
              <a:gd name="connsiteX13" fmla="*/ 9091532 w 11888926"/>
              <a:gd name="connsiteY13" fmla="*/ 0 h 8164261"/>
              <a:gd name="connsiteX14" fmla="*/ 9909769 w 11888926"/>
              <a:gd name="connsiteY14" fmla="*/ 0 h 8164261"/>
              <a:gd name="connsiteX15" fmla="*/ 10490229 w 11888926"/>
              <a:gd name="connsiteY15" fmla="*/ 0 h 8164261"/>
              <a:gd name="connsiteX16" fmla="*/ 11888926 w 11888926"/>
              <a:gd name="connsiteY16" fmla="*/ 0 h 8164261"/>
              <a:gd name="connsiteX17" fmla="*/ 11888926 w 11888926"/>
              <a:gd name="connsiteY17" fmla="*/ 843640 h 8164261"/>
              <a:gd name="connsiteX18" fmla="*/ 11888926 w 11888926"/>
              <a:gd name="connsiteY18" fmla="*/ 1605638 h 8164261"/>
              <a:gd name="connsiteX19" fmla="*/ 11888926 w 11888926"/>
              <a:gd name="connsiteY19" fmla="*/ 2367636 h 8164261"/>
              <a:gd name="connsiteX20" fmla="*/ 11888926 w 11888926"/>
              <a:gd name="connsiteY20" fmla="*/ 2803063 h 8164261"/>
              <a:gd name="connsiteX21" fmla="*/ 11888926 w 11888926"/>
              <a:gd name="connsiteY21" fmla="*/ 3320133 h 8164261"/>
              <a:gd name="connsiteX22" fmla="*/ 11888926 w 11888926"/>
              <a:gd name="connsiteY22" fmla="*/ 4082130 h 8164261"/>
              <a:gd name="connsiteX23" fmla="*/ 11888926 w 11888926"/>
              <a:gd name="connsiteY23" fmla="*/ 4680843 h 8164261"/>
              <a:gd name="connsiteX24" fmla="*/ 11888926 w 11888926"/>
              <a:gd name="connsiteY24" fmla="*/ 5197913 h 8164261"/>
              <a:gd name="connsiteX25" fmla="*/ 11888926 w 11888926"/>
              <a:gd name="connsiteY25" fmla="*/ 5959911 h 8164261"/>
              <a:gd name="connsiteX26" fmla="*/ 11888926 w 11888926"/>
              <a:gd name="connsiteY26" fmla="*/ 6640266 h 8164261"/>
              <a:gd name="connsiteX27" fmla="*/ 11888926 w 11888926"/>
              <a:gd name="connsiteY27" fmla="*/ 7320621 h 8164261"/>
              <a:gd name="connsiteX28" fmla="*/ 11888926 w 11888926"/>
              <a:gd name="connsiteY28" fmla="*/ 8164261 h 8164261"/>
              <a:gd name="connsiteX29" fmla="*/ 11070688 w 11888926"/>
              <a:gd name="connsiteY29" fmla="*/ 8164261 h 8164261"/>
              <a:gd name="connsiteX30" fmla="*/ 10609118 w 11888926"/>
              <a:gd name="connsiteY30" fmla="*/ 8164261 h 8164261"/>
              <a:gd name="connsiteX31" fmla="*/ 9790880 w 11888926"/>
              <a:gd name="connsiteY31" fmla="*/ 8164261 h 8164261"/>
              <a:gd name="connsiteX32" fmla="*/ 9448199 w 11888926"/>
              <a:gd name="connsiteY32" fmla="*/ 8164261 h 8164261"/>
              <a:gd name="connsiteX33" fmla="*/ 8629962 w 11888926"/>
              <a:gd name="connsiteY33" fmla="*/ 8164261 h 8164261"/>
              <a:gd name="connsiteX34" fmla="*/ 8168392 w 11888926"/>
              <a:gd name="connsiteY34" fmla="*/ 8164261 h 8164261"/>
              <a:gd name="connsiteX35" fmla="*/ 7825711 w 11888926"/>
              <a:gd name="connsiteY35" fmla="*/ 8164261 h 8164261"/>
              <a:gd name="connsiteX36" fmla="*/ 7364141 w 11888926"/>
              <a:gd name="connsiteY36" fmla="*/ 8164261 h 8164261"/>
              <a:gd name="connsiteX37" fmla="*/ 6545903 w 11888926"/>
              <a:gd name="connsiteY37" fmla="*/ 8164261 h 8164261"/>
              <a:gd name="connsiteX38" fmla="*/ 6084333 w 11888926"/>
              <a:gd name="connsiteY38" fmla="*/ 8164261 h 8164261"/>
              <a:gd name="connsiteX39" fmla="*/ 5741652 w 11888926"/>
              <a:gd name="connsiteY39" fmla="*/ 8164261 h 8164261"/>
              <a:gd name="connsiteX40" fmla="*/ 5280082 w 11888926"/>
              <a:gd name="connsiteY40" fmla="*/ 8164261 h 8164261"/>
              <a:gd name="connsiteX41" fmla="*/ 4699623 w 11888926"/>
              <a:gd name="connsiteY41" fmla="*/ 8164261 h 8164261"/>
              <a:gd name="connsiteX42" fmla="*/ 4000274 w 11888926"/>
              <a:gd name="connsiteY42" fmla="*/ 8164261 h 8164261"/>
              <a:gd name="connsiteX43" fmla="*/ 3538704 w 11888926"/>
              <a:gd name="connsiteY43" fmla="*/ 8164261 h 8164261"/>
              <a:gd name="connsiteX44" fmla="*/ 2601577 w 11888926"/>
              <a:gd name="connsiteY44" fmla="*/ 8164261 h 8164261"/>
              <a:gd name="connsiteX45" fmla="*/ 1902228 w 11888926"/>
              <a:gd name="connsiteY45" fmla="*/ 8164261 h 8164261"/>
              <a:gd name="connsiteX46" fmla="*/ 965101 w 11888926"/>
              <a:gd name="connsiteY46" fmla="*/ 8164261 h 8164261"/>
              <a:gd name="connsiteX47" fmla="*/ 0 w 11888926"/>
              <a:gd name="connsiteY47" fmla="*/ 8164261 h 8164261"/>
              <a:gd name="connsiteX48" fmla="*/ 0 w 11888926"/>
              <a:gd name="connsiteY48" fmla="*/ 7565549 h 8164261"/>
              <a:gd name="connsiteX49" fmla="*/ 0 w 11888926"/>
              <a:gd name="connsiteY49" fmla="*/ 6966836 h 8164261"/>
              <a:gd name="connsiteX50" fmla="*/ 0 w 11888926"/>
              <a:gd name="connsiteY50" fmla="*/ 6204838 h 8164261"/>
              <a:gd name="connsiteX51" fmla="*/ 0 w 11888926"/>
              <a:gd name="connsiteY51" fmla="*/ 5524483 h 8164261"/>
              <a:gd name="connsiteX52" fmla="*/ 0 w 11888926"/>
              <a:gd name="connsiteY52" fmla="*/ 4680843 h 8164261"/>
              <a:gd name="connsiteX53" fmla="*/ 0 w 11888926"/>
              <a:gd name="connsiteY53" fmla="*/ 3837203 h 8164261"/>
              <a:gd name="connsiteX54" fmla="*/ 0 w 11888926"/>
              <a:gd name="connsiteY54" fmla="*/ 3075205 h 8164261"/>
              <a:gd name="connsiteX55" fmla="*/ 0 w 11888926"/>
              <a:gd name="connsiteY55" fmla="*/ 2313207 h 8164261"/>
              <a:gd name="connsiteX56" fmla="*/ 0 w 11888926"/>
              <a:gd name="connsiteY56" fmla="*/ 1551210 h 8164261"/>
              <a:gd name="connsiteX57" fmla="*/ 0 w 11888926"/>
              <a:gd name="connsiteY57" fmla="*/ 1034140 h 8164261"/>
              <a:gd name="connsiteX58" fmla="*/ 0 w 11888926"/>
              <a:gd name="connsiteY58" fmla="*/ 0 h 816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888926" h="8164261" extrusionOk="0">
                <a:moveTo>
                  <a:pt x="0" y="0"/>
                </a:moveTo>
                <a:cubicBezTo>
                  <a:pt x="155873" y="1638"/>
                  <a:pt x="339819" y="-6782"/>
                  <a:pt x="580459" y="0"/>
                </a:cubicBezTo>
                <a:cubicBezTo>
                  <a:pt x="799095" y="17078"/>
                  <a:pt x="770838" y="10278"/>
                  <a:pt x="923140" y="0"/>
                </a:cubicBezTo>
                <a:cubicBezTo>
                  <a:pt x="1056153" y="7152"/>
                  <a:pt x="1583042" y="-938"/>
                  <a:pt x="1860267" y="0"/>
                </a:cubicBezTo>
                <a:cubicBezTo>
                  <a:pt x="2121691" y="9305"/>
                  <a:pt x="2244605" y="-13452"/>
                  <a:pt x="2440727" y="0"/>
                </a:cubicBezTo>
                <a:cubicBezTo>
                  <a:pt x="2670763" y="22152"/>
                  <a:pt x="2799811" y="-44164"/>
                  <a:pt x="3021186" y="0"/>
                </a:cubicBezTo>
                <a:cubicBezTo>
                  <a:pt x="3195647" y="4234"/>
                  <a:pt x="3597875" y="53001"/>
                  <a:pt x="3958313" y="0"/>
                </a:cubicBezTo>
                <a:cubicBezTo>
                  <a:pt x="4280637" y="-19144"/>
                  <a:pt x="4322681" y="-6593"/>
                  <a:pt x="4419883" y="0"/>
                </a:cubicBezTo>
                <a:cubicBezTo>
                  <a:pt x="4556102" y="36441"/>
                  <a:pt x="5128377" y="34076"/>
                  <a:pt x="5357010" y="0"/>
                </a:cubicBezTo>
                <a:cubicBezTo>
                  <a:pt x="5556092" y="-36681"/>
                  <a:pt x="5931668" y="13791"/>
                  <a:pt x="6294137" y="0"/>
                </a:cubicBezTo>
                <a:cubicBezTo>
                  <a:pt x="6671150" y="884"/>
                  <a:pt x="6763782" y="23180"/>
                  <a:pt x="6993486" y="0"/>
                </a:cubicBezTo>
                <a:cubicBezTo>
                  <a:pt x="7253306" y="26453"/>
                  <a:pt x="7629295" y="29832"/>
                  <a:pt x="7930613" y="0"/>
                </a:cubicBezTo>
                <a:cubicBezTo>
                  <a:pt x="8248511" y="-33592"/>
                  <a:pt x="8292296" y="23579"/>
                  <a:pt x="8511072" y="0"/>
                </a:cubicBezTo>
                <a:cubicBezTo>
                  <a:pt x="8722781" y="-24989"/>
                  <a:pt x="8917617" y="-33793"/>
                  <a:pt x="9091532" y="0"/>
                </a:cubicBezTo>
                <a:cubicBezTo>
                  <a:pt x="9199566" y="13358"/>
                  <a:pt x="9579562" y="-11231"/>
                  <a:pt x="9909769" y="0"/>
                </a:cubicBezTo>
                <a:cubicBezTo>
                  <a:pt x="10234843" y="-15547"/>
                  <a:pt x="10320135" y="16441"/>
                  <a:pt x="10490229" y="0"/>
                </a:cubicBezTo>
                <a:cubicBezTo>
                  <a:pt x="10607310" y="60625"/>
                  <a:pt x="11561705" y="26886"/>
                  <a:pt x="11888926" y="0"/>
                </a:cubicBezTo>
                <a:cubicBezTo>
                  <a:pt x="11859865" y="255378"/>
                  <a:pt x="11873929" y="623052"/>
                  <a:pt x="11888926" y="843640"/>
                </a:cubicBezTo>
                <a:cubicBezTo>
                  <a:pt x="11898223" y="1082321"/>
                  <a:pt x="11883789" y="1284595"/>
                  <a:pt x="11888926" y="1605638"/>
                </a:cubicBezTo>
                <a:cubicBezTo>
                  <a:pt x="11861275" y="1938850"/>
                  <a:pt x="11882628" y="2146332"/>
                  <a:pt x="11888926" y="2367636"/>
                </a:cubicBezTo>
                <a:cubicBezTo>
                  <a:pt x="11875320" y="2594129"/>
                  <a:pt x="11878468" y="2711660"/>
                  <a:pt x="11888926" y="2803063"/>
                </a:cubicBezTo>
                <a:cubicBezTo>
                  <a:pt x="11883807" y="2899211"/>
                  <a:pt x="11904478" y="3108605"/>
                  <a:pt x="11888926" y="3320133"/>
                </a:cubicBezTo>
                <a:cubicBezTo>
                  <a:pt x="11861804" y="3559303"/>
                  <a:pt x="11862032" y="3839364"/>
                  <a:pt x="11888926" y="4082130"/>
                </a:cubicBezTo>
                <a:cubicBezTo>
                  <a:pt x="11915967" y="4311674"/>
                  <a:pt x="11882801" y="4392994"/>
                  <a:pt x="11888926" y="4680843"/>
                </a:cubicBezTo>
                <a:cubicBezTo>
                  <a:pt x="11896619" y="4954582"/>
                  <a:pt x="11880686" y="5031113"/>
                  <a:pt x="11888926" y="5197913"/>
                </a:cubicBezTo>
                <a:cubicBezTo>
                  <a:pt x="11878798" y="5376237"/>
                  <a:pt x="11913289" y="5738206"/>
                  <a:pt x="11888926" y="5959911"/>
                </a:cubicBezTo>
                <a:cubicBezTo>
                  <a:pt x="11870653" y="6131768"/>
                  <a:pt x="11878131" y="6443351"/>
                  <a:pt x="11888926" y="6640266"/>
                </a:cubicBezTo>
                <a:cubicBezTo>
                  <a:pt x="11882758" y="6799602"/>
                  <a:pt x="11925132" y="7015278"/>
                  <a:pt x="11888926" y="7320621"/>
                </a:cubicBezTo>
                <a:cubicBezTo>
                  <a:pt x="11831856" y="7634836"/>
                  <a:pt x="11904174" y="7824920"/>
                  <a:pt x="11888926" y="8164261"/>
                </a:cubicBezTo>
                <a:cubicBezTo>
                  <a:pt x="11542796" y="8172713"/>
                  <a:pt x="11458080" y="8197712"/>
                  <a:pt x="11070688" y="8164261"/>
                </a:cubicBezTo>
                <a:cubicBezTo>
                  <a:pt x="10692621" y="8141048"/>
                  <a:pt x="10760043" y="8165075"/>
                  <a:pt x="10609118" y="8164261"/>
                </a:cubicBezTo>
                <a:cubicBezTo>
                  <a:pt x="10492784" y="8149909"/>
                  <a:pt x="10219577" y="8211822"/>
                  <a:pt x="9790880" y="8164261"/>
                </a:cubicBezTo>
                <a:cubicBezTo>
                  <a:pt x="9646698" y="8180258"/>
                  <a:pt x="9527894" y="8161764"/>
                  <a:pt x="9448199" y="8164261"/>
                </a:cubicBezTo>
                <a:cubicBezTo>
                  <a:pt x="9323914" y="8170172"/>
                  <a:pt x="8934609" y="8203175"/>
                  <a:pt x="8629962" y="8164261"/>
                </a:cubicBezTo>
                <a:cubicBezTo>
                  <a:pt x="8329005" y="8137364"/>
                  <a:pt x="8272488" y="8176661"/>
                  <a:pt x="8168392" y="8164261"/>
                </a:cubicBezTo>
                <a:cubicBezTo>
                  <a:pt x="8082569" y="8170584"/>
                  <a:pt x="7968159" y="8157346"/>
                  <a:pt x="7825711" y="8164261"/>
                </a:cubicBezTo>
                <a:cubicBezTo>
                  <a:pt x="7695756" y="8202971"/>
                  <a:pt x="7567967" y="8176708"/>
                  <a:pt x="7364141" y="8164261"/>
                </a:cubicBezTo>
                <a:cubicBezTo>
                  <a:pt x="7174891" y="8168008"/>
                  <a:pt x="6792566" y="8190617"/>
                  <a:pt x="6545903" y="8164261"/>
                </a:cubicBezTo>
                <a:cubicBezTo>
                  <a:pt x="6296643" y="8147727"/>
                  <a:pt x="6305977" y="8155756"/>
                  <a:pt x="6084333" y="8164261"/>
                </a:cubicBezTo>
                <a:cubicBezTo>
                  <a:pt x="5862148" y="8181043"/>
                  <a:pt x="5887069" y="8148329"/>
                  <a:pt x="5741652" y="8164261"/>
                </a:cubicBezTo>
                <a:cubicBezTo>
                  <a:pt x="5593690" y="8191823"/>
                  <a:pt x="5468624" y="8149294"/>
                  <a:pt x="5280082" y="8164261"/>
                </a:cubicBezTo>
                <a:cubicBezTo>
                  <a:pt x="5095888" y="8170987"/>
                  <a:pt x="4875553" y="8177420"/>
                  <a:pt x="4699623" y="8164261"/>
                </a:cubicBezTo>
                <a:cubicBezTo>
                  <a:pt x="4549914" y="8141265"/>
                  <a:pt x="4157130" y="8169522"/>
                  <a:pt x="4000274" y="8164261"/>
                </a:cubicBezTo>
                <a:cubicBezTo>
                  <a:pt x="3833611" y="8111743"/>
                  <a:pt x="3642658" y="8148152"/>
                  <a:pt x="3538704" y="8164261"/>
                </a:cubicBezTo>
                <a:cubicBezTo>
                  <a:pt x="3416178" y="8270354"/>
                  <a:pt x="2934484" y="8190525"/>
                  <a:pt x="2601577" y="8164261"/>
                </a:cubicBezTo>
                <a:cubicBezTo>
                  <a:pt x="2314857" y="8134878"/>
                  <a:pt x="2109861" y="8167716"/>
                  <a:pt x="1902228" y="8164261"/>
                </a:cubicBezTo>
                <a:cubicBezTo>
                  <a:pt x="1638952" y="8108018"/>
                  <a:pt x="1294791" y="8147683"/>
                  <a:pt x="965101" y="8164261"/>
                </a:cubicBezTo>
                <a:cubicBezTo>
                  <a:pt x="614701" y="8223156"/>
                  <a:pt x="378746" y="8150065"/>
                  <a:pt x="0" y="8164261"/>
                </a:cubicBezTo>
                <a:cubicBezTo>
                  <a:pt x="19812" y="7946486"/>
                  <a:pt x="-22478" y="7712990"/>
                  <a:pt x="0" y="7565549"/>
                </a:cubicBezTo>
                <a:cubicBezTo>
                  <a:pt x="-17826" y="7421873"/>
                  <a:pt x="-24771" y="7109503"/>
                  <a:pt x="0" y="6966836"/>
                </a:cubicBezTo>
                <a:cubicBezTo>
                  <a:pt x="13832" y="6778741"/>
                  <a:pt x="22898" y="6496630"/>
                  <a:pt x="0" y="6204838"/>
                </a:cubicBezTo>
                <a:cubicBezTo>
                  <a:pt x="-51607" y="5970642"/>
                  <a:pt x="-3088" y="5706515"/>
                  <a:pt x="0" y="5524483"/>
                </a:cubicBezTo>
                <a:cubicBezTo>
                  <a:pt x="-8750" y="5400415"/>
                  <a:pt x="6336" y="5033147"/>
                  <a:pt x="0" y="4680843"/>
                </a:cubicBezTo>
                <a:cubicBezTo>
                  <a:pt x="-25273" y="4295751"/>
                  <a:pt x="29409" y="4168450"/>
                  <a:pt x="0" y="3837203"/>
                </a:cubicBezTo>
                <a:cubicBezTo>
                  <a:pt x="-13045" y="3476060"/>
                  <a:pt x="14845" y="3437391"/>
                  <a:pt x="0" y="3075205"/>
                </a:cubicBezTo>
                <a:cubicBezTo>
                  <a:pt x="-333" y="2701754"/>
                  <a:pt x="444" y="2665248"/>
                  <a:pt x="0" y="2313207"/>
                </a:cubicBezTo>
                <a:cubicBezTo>
                  <a:pt x="30951" y="1934101"/>
                  <a:pt x="36360" y="1789292"/>
                  <a:pt x="0" y="1551210"/>
                </a:cubicBezTo>
                <a:cubicBezTo>
                  <a:pt x="-7408" y="1303462"/>
                  <a:pt x="-14828" y="1252601"/>
                  <a:pt x="0" y="1034140"/>
                </a:cubicBezTo>
                <a:cubicBezTo>
                  <a:pt x="31156" y="842410"/>
                  <a:pt x="-49981" y="294310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888926"/>
                      <a:gd name="connsiteY0" fmla="*/ 0 h 8164261"/>
                      <a:gd name="connsiteX1" fmla="*/ 580459 w 11888926"/>
                      <a:gd name="connsiteY1" fmla="*/ 0 h 8164261"/>
                      <a:gd name="connsiteX2" fmla="*/ 923140 w 11888926"/>
                      <a:gd name="connsiteY2" fmla="*/ 0 h 8164261"/>
                      <a:gd name="connsiteX3" fmla="*/ 1860267 w 11888926"/>
                      <a:gd name="connsiteY3" fmla="*/ 0 h 8164261"/>
                      <a:gd name="connsiteX4" fmla="*/ 2440727 w 11888926"/>
                      <a:gd name="connsiteY4" fmla="*/ 0 h 8164261"/>
                      <a:gd name="connsiteX5" fmla="*/ 3021186 w 11888926"/>
                      <a:gd name="connsiteY5" fmla="*/ 0 h 8164261"/>
                      <a:gd name="connsiteX6" fmla="*/ 3958313 w 11888926"/>
                      <a:gd name="connsiteY6" fmla="*/ 0 h 8164261"/>
                      <a:gd name="connsiteX7" fmla="*/ 4419883 w 11888926"/>
                      <a:gd name="connsiteY7" fmla="*/ 0 h 8164261"/>
                      <a:gd name="connsiteX8" fmla="*/ 5357010 w 11888926"/>
                      <a:gd name="connsiteY8" fmla="*/ 0 h 8164261"/>
                      <a:gd name="connsiteX9" fmla="*/ 6294137 w 11888926"/>
                      <a:gd name="connsiteY9" fmla="*/ 0 h 8164261"/>
                      <a:gd name="connsiteX10" fmla="*/ 6993486 w 11888926"/>
                      <a:gd name="connsiteY10" fmla="*/ 0 h 8164261"/>
                      <a:gd name="connsiteX11" fmla="*/ 7930613 w 11888926"/>
                      <a:gd name="connsiteY11" fmla="*/ 0 h 8164261"/>
                      <a:gd name="connsiteX12" fmla="*/ 8511072 w 11888926"/>
                      <a:gd name="connsiteY12" fmla="*/ 0 h 8164261"/>
                      <a:gd name="connsiteX13" fmla="*/ 9091532 w 11888926"/>
                      <a:gd name="connsiteY13" fmla="*/ 0 h 8164261"/>
                      <a:gd name="connsiteX14" fmla="*/ 9909769 w 11888926"/>
                      <a:gd name="connsiteY14" fmla="*/ 0 h 8164261"/>
                      <a:gd name="connsiteX15" fmla="*/ 10490229 w 11888926"/>
                      <a:gd name="connsiteY15" fmla="*/ 0 h 8164261"/>
                      <a:gd name="connsiteX16" fmla="*/ 11888926 w 11888926"/>
                      <a:gd name="connsiteY16" fmla="*/ 0 h 8164261"/>
                      <a:gd name="connsiteX17" fmla="*/ 11888926 w 11888926"/>
                      <a:gd name="connsiteY17" fmla="*/ 843640 h 8164261"/>
                      <a:gd name="connsiteX18" fmla="*/ 11888926 w 11888926"/>
                      <a:gd name="connsiteY18" fmla="*/ 1605638 h 8164261"/>
                      <a:gd name="connsiteX19" fmla="*/ 11888926 w 11888926"/>
                      <a:gd name="connsiteY19" fmla="*/ 2367636 h 8164261"/>
                      <a:gd name="connsiteX20" fmla="*/ 11888926 w 11888926"/>
                      <a:gd name="connsiteY20" fmla="*/ 2803063 h 8164261"/>
                      <a:gd name="connsiteX21" fmla="*/ 11888926 w 11888926"/>
                      <a:gd name="connsiteY21" fmla="*/ 3320133 h 8164261"/>
                      <a:gd name="connsiteX22" fmla="*/ 11888926 w 11888926"/>
                      <a:gd name="connsiteY22" fmla="*/ 4082130 h 8164261"/>
                      <a:gd name="connsiteX23" fmla="*/ 11888926 w 11888926"/>
                      <a:gd name="connsiteY23" fmla="*/ 4680843 h 8164261"/>
                      <a:gd name="connsiteX24" fmla="*/ 11888926 w 11888926"/>
                      <a:gd name="connsiteY24" fmla="*/ 5197913 h 8164261"/>
                      <a:gd name="connsiteX25" fmla="*/ 11888926 w 11888926"/>
                      <a:gd name="connsiteY25" fmla="*/ 5959911 h 8164261"/>
                      <a:gd name="connsiteX26" fmla="*/ 11888926 w 11888926"/>
                      <a:gd name="connsiteY26" fmla="*/ 6640266 h 8164261"/>
                      <a:gd name="connsiteX27" fmla="*/ 11888926 w 11888926"/>
                      <a:gd name="connsiteY27" fmla="*/ 7320621 h 8164261"/>
                      <a:gd name="connsiteX28" fmla="*/ 11888926 w 11888926"/>
                      <a:gd name="connsiteY28" fmla="*/ 8164261 h 8164261"/>
                      <a:gd name="connsiteX29" fmla="*/ 11070688 w 11888926"/>
                      <a:gd name="connsiteY29" fmla="*/ 8164261 h 8164261"/>
                      <a:gd name="connsiteX30" fmla="*/ 10609118 w 11888926"/>
                      <a:gd name="connsiteY30" fmla="*/ 8164261 h 8164261"/>
                      <a:gd name="connsiteX31" fmla="*/ 9790880 w 11888926"/>
                      <a:gd name="connsiteY31" fmla="*/ 8164261 h 8164261"/>
                      <a:gd name="connsiteX32" fmla="*/ 9448199 w 11888926"/>
                      <a:gd name="connsiteY32" fmla="*/ 8164261 h 8164261"/>
                      <a:gd name="connsiteX33" fmla="*/ 8629962 w 11888926"/>
                      <a:gd name="connsiteY33" fmla="*/ 8164261 h 8164261"/>
                      <a:gd name="connsiteX34" fmla="*/ 8168392 w 11888926"/>
                      <a:gd name="connsiteY34" fmla="*/ 8164261 h 8164261"/>
                      <a:gd name="connsiteX35" fmla="*/ 7825711 w 11888926"/>
                      <a:gd name="connsiteY35" fmla="*/ 8164261 h 8164261"/>
                      <a:gd name="connsiteX36" fmla="*/ 7364141 w 11888926"/>
                      <a:gd name="connsiteY36" fmla="*/ 8164261 h 8164261"/>
                      <a:gd name="connsiteX37" fmla="*/ 6545903 w 11888926"/>
                      <a:gd name="connsiteY37" fmla="*/ 8164261 h 8164261"/>
                      <a:gd name="connsiteX38" fmla="*/ 6084333 w 11888926"/>
                      <a:gd name="connsiteY38" fmla="*/ 8164261 h 8164261"/>
                      <a:gd name="connsiteX39" fmla="*/ 5741652 w 11888926"/>
                      <a:gd name="connsiteY39" fmla="*/ 8164261 h 8164261"/>
                      <a:gd name="connsiteX40" fmla="*/ 5280082 w 11888926"/>
                      <a:gd name="connsiteY40" fmla="*/ 8164261 h 8164261"/>
                      <a:gd name="connsiteX41" fmla="*/ 4699623 w 11888926"/>
                      <a:gd name="connsiteY41" fmla="*/ 8164261 h 8164261"/>
                      <a:gd name="connsiteX42" fmla="*/ 4000274 w 11888926"/>
                      <a:gd name="connsiteY42" fmla="*/ 8164261 h 8164261"/>
                      <a:gd name="connsiteX43" fmla="*/ 3538704 w 11888926"/>
                      <a:gd name="connsiteY43" fmla="*/ 8164261 h 8164261"/>
                      <a:gd name="connsiteX44" fmla="*/ 2601577 w 11888926"/>
                      <a:gd name="connsiteY44" fmla="*/ 8164261 h 8164261"/>
                      <a:gd name="connsiteX45" fmla="*/ 1902228 w 11888926"/>
                      <a:gd name="connsiteY45" fmla="*/ 8164261 h 8164261"/>
                      <a:gd name="connsiteX46" fmla="*/ 965101 w 11888926"/>
                      <a:gd name="connsiteY46" fmla="*/ 8164261 h 8164261"/>
                      <a:gd name="connsiteX47" fmla="*/ 0 w 11888926"/>
                      <a:gd name="connsiteY47" fmla="*/ 8164261 h 8164261"/>
                      <a:gd name="connsiteX48" fmla="*/ 0 w 11888926"/>
                      <a:gd name="connsiteY48" fmla="*/ 7565549 h 8164261"/>
                      <a:gd name="connsiteX49" fmla="*/ 0 w 11888926"/>
                      <a:gd name="connsiteY49" fmla="*/ 6966836 h 8164261"/>
                      <a:gd name="connsiteX50" fmla="*/ 0 w 11888926"/>
                      <a:gd name="connsiteY50" fmla="*/ 6204838 h 8164261"/>
                      <a:gd name="connsiteX51" fmla="*/ 0 w 11888926"/>
                      <a:gd name="connsiteY51" fmla="*/ 5524483 h 8164261"/>
                      <a:gd name="connsiteX52" fmla="*/ 0 w 11888926"/>
                      <a:gd name="connsiteY52" fmla="*/ 4680843 h 8164261"/>
                      <a:gd name="connsiteX53" fmla="*/ 0 w 11888926"/>
                      <a:gd name="connsiteY53" fmla="*/ 3837203 h 8164261"/>
                      <a:gd name="connsiteX54" fmla="*/ 0 w 11888926"/>
                      <a:gd name="connsiteY54" fmla="*/ 3075205 h 8164261"/>
                      <a:gd name="connsiteX55" fmla="*/ 0 w 11888926"/>
                      <a:gd name="connsiteY55" fmla="*/ 2313207 h 8164261"/>
                      <a:gd name="connsiteX56" fmla="*/ 0 w 11888926"/>
                      <a:gd name="connsiteY56" fmla="*/ 1551210 h 8164261"/>
                      <a:gd name="connsiteX57" fmla="*/ 0 w 11888926"/>
                      <a:gd name="connsiteY57" fmla="*/ 1034140 h 8164261"/>
                      <a:gd name="connsiteX58" fmla="*/ 0 w 11888926"/>
                      <a:gd name="connsiteY58" fmla="*/ 0 h 816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11888926" h="8164261" extrusionOk="0">
                        <a:moveTo>
                          <a:pt x="0" y="0"/>
                        </a:moveTo>
                        <a:cubicBezTo>
                          <a:pt x="160951" y="4770"/>
                          <a:pt x="365302" y="-16346"/>
                          <a:pt x="580459" y="0"/>
                        </a:cubicBezTo>
                        <a:cubicBezTo>
                          <a:pt x="795616" y="16346"/>
                          <a:pt x="772327" y="10231"/>
                          <a:pt x="923140" y="0"/>
                        </a:cubicBezTo>
                        <a:cubicBezTo>
                          <a:pt x="1073953" y="-10231"/>
                          <a:pt x="1585843" y="-16418"/>
                          <a:pt x="1860267" y="0"/>
                        </a:cubicBezTo>
                        <a:cubicBezTo>
                          <a:pt x="2134691" y="16418"/>
                          <a:pt x="2231582" y="-19674"/>
                          <a:pt x="2440727" y="0"/>
                        </a:cubicBezTo>
                        <a:cubicBezTo>
                          <a:pt x="2649872" y="19674"/>
                          <a:pt x="2785001" y="-13686"/>
                          <a:pt x="3021186" y="0"/>
                        </a:cubicBezTo>
                        <a:cubicBezTo>
                          <a:pt x="3257371" y="13686"/>
                          <a:pt x="3635796" y="17299"/>
                          <a:pt x="3958313" y="0"/>
                        </a:cubicBezTo>
                        <a:cubicBezTo>
                          <a:pt x="4280830" y="-17299"/>
                          <a:pt x="4326787" y="-12299"/>
                          <a:pt x="4419883" y="0"/>
                        </a:cubicBezTo>
                        <a:cubicBezTo>
                          <a:pt x="4512979" y="12299"/>
                          <a:pt x="5100748" y="27433"/>
                          <a:pt x="5357010" y="0"/>
                        </a:cubicBezTo>
                        <a:cubicBezTo>
                          <a:pt x="5613272" y="-27433"/>
                          <a:pt x="5921270" y="5287"/>
                          <a:pt x="6294137" y="0"/>
                        </a:cubicBezTo>
                        <a:cubicBezTo>
                          <a:pt x="6667004" y="-5287"/>
                          <a:pt x="6763414" y="19369"/>
                          <a:pt x="6993486" y="0"/>
                        </a:cubicBezTo>
                        <a:cubicBezTo>
                          <a:pt x="7223558" y="-19369"/>
                          <a:pt x="7624174" y="23559"/>
                          <a:pt x="7930613" y="0"/>
                        </a:cubicBezTo>
                        <a:cubicBezTo>
                          <a:pt x="8237052" y="-23559"/>
                          <a:pt x="8291730" y="26242"/>
                          <a:pt x="8511072" y="0"/>
                        </a:cubicBezTo>
                        <a:cubicBezTo>
                          <a:pt x="8730414" y="-26242"/>
                          <a:pt x="8943075" y="-16227"/>
                          <a:pt x="9091532" y="0"/>
                        </a:cubicBezTo>
                        <a:cubicBezTo>
                          <a:pt x="9239989" y="16227"/>
                          <a:pt x="9585743" y="1368"/>
                          <a:pt x="9909769" y="0"/>
                        </a:cubicBezTo>
                        <a:cubicBezTo>
                          <a:pt x="10233795" y="-1368"/>
                          <a:pt x="10334854" y="7846"/>
                          <a:pt x="10490229" y="0"/>
                        </a:cubicBezTo>
                        <a:cubicBezTo>
                          <a:pt x="10645604" y="-7846"/>
                          <a:pt x="11515277" y="-7614"/>
                          <a:pt x="11888926" y="0"/>
                        </a:cubicBezTo>
                        <a:cubicBezTo>
                          <a:pt x="11860372" y="243332"/>
                          <a:pt x="11864835" y="628446"/>
                          <a:pt x="11888926" y="843640"/>
                        </a:cubicBezTo>
                        <a:cubicBezTo>
                          <a:pt x="11913017" y="1058834"/>
                          <a:pt x="11921702" y="1282573"/>
                          <a:pt x="11888926" y="1605638"/>
                        </a:cubicBezTo>
                        <a:cubicBezTo>
                          <a:pt x="11856150" y="1928703"/>
                          <a:pt x="11903554" y="2135297"/>
                          <a:pt x="11888926" y="2367636"/>
                        </a:cubicBezTo>
                        <a:cubicBezTo>
                          <a:pt x="11874298" y="2599975"/>
                          <a:pt x="11901040" y="2712937"/>
                          <a:pt x="11888926" y="2803063"/>
                        </a:cubicBezTo>
                        <a:cubicBezTo>
                          <a:pt x="11876812" y="2893189"/>
                          <a:pt x="11908838" y="3095439"/>
                          <a:pt x="11888926" y="3320133"/>
                        </a:cubicBezTo>
                        <a:cubicBezTo>
                          <a:pt x="11869015" y="3544827"/>
                          <a:pt x="11875123" y="3856734"/>
                          <a:pt x="11888926" y="4082130"/>
                        </a:cubicBezTo>
                        <a:cubicBezTo>
                          <a:pt x="11902729" y="4307526"/>
                          <a:pt x="11883551" y="4408564"/>
                          <a:pt x="11888926" y="4680843"/>
                        </a:cubicBezTo>
                        <a:cubicBezTo>
                          <a:pt x="11894301" y="4953122"/>
                          <a:pt x="11896470" y="5027649"/>
                          <a:pt x="11888926" y="5197913"/>
                        </a:cubicBezTo>
                        <a:cubicBezTo>
                          <a:pt x="11881383" y="5368177"/>
                          <a:pt x="11924897" y="5774761"/>
                          <a:pt x="11888926" y="5959911"/>
                        </a:cubicBezTo>
                        <a:cubicBezTo>
                          <a:pt x="11852955" y="6145061"/>
                          <a:pt x="11863469" y="6468808"/>
                          <a:pt x="11888926" y="6640266"/>
                        </a:cubicBezTo>
                        <a:cubicBezTo>
                          <a:pt x="11914383" y="6811725"/>
                          <a:pt x="11918439" y="7021859"/>
                          <a:pt x="11888926" y="7320621"/>
                        </a:cubicBezTo>
                        <a:cubicBezTo>
                          <a:pt x="11859413" y="7619384"/>
                          <a:pt x="11890659" y="7788302"/>
                          <a:pt x="11888926" y="8164261"/>
                        </a:cubicBezTo>
                        <a:cubicBezTo>
                          <a:pt x="11535464" y="8174168"/>
                          <a:pt x="11459957" y="8190687"/>
                          <a:pt x="11070688" y="8164261"/>
                        </a:cubicBezTo>
                        <a:cubicBezTo>
                          <a:pt x="10681419" y="8137835"/>
                          <a:pt x="10764577" y="8179858"/>
                          <a:pt x="10609118" y="8164261"/>
                        </a:cubicBezTo>
                        <a:cubicBezTo>
                          <a:pt x="10453659" y="8148665"/>
                          <a:pt x="10171480" y="8161984"/>
                          <a:pt x="9790880" y="8164261"/>
                        </a:cubicBezTo>
                        <a:cubicBezTo>
                          <a:pt x="9410280" y="8166538"/>
                          <a:pt x="9520610" y="8164569"/>
                          <a:pt x="9448199" y="8164261"/>
                        </a:cubicBezTo>
                        <a:cubicBezTo>
                          <a:pt x="9375788" y="8163953"/>
                          <a:pt x="8929658" y="8197975"/>
                          <a:pt x="8629962" y="8164261"/>
                        </a:cubicBezTo>
                        <a:cubicBezTo>
                          <a:pt x="8330266" y="8130547"/>
                          <a:pt x="8267633" y="8164181"/>
                          <a:pt x="8168392" y="8164261"/>
                        </a:cubicBezTo>
                        <a:cubicBezTo>
                          <a:pt x="8069151" y="8164342"/>
                          <a:pt x="7963397" y="8152691"/>
                          <a:pt x="7825711" y="8164261"/>
                        </a:cubicBezTo>
                        <a:cubicBezTo>
                          <a:pt x="7688025" y="8175831"/>
                          <a:pt x="7536789" y="8163581"/>
                          <a:pt x="7364141" y="8164261"/>
                        </a:cubicBezTo>
                        <a:cubicBezTo>
                          <a:pt x="7191493" y="8164942"/>
                          <a:pt x="6795319" y="8180533"/>
                          <a:pt x="6545903" y="8164261"/>
                        </a:cubicBezTo>
                        <a:cubicBezTo>
                          <a:pt x="6296487" y="8147989"/>
                          <a:pt x="6306678" y="8154777"/>
                          <a:pt x="6084333" y="8164261"/>
                        </a:cubicBezTo>
                        <a:cubicBezTo>
                          <a:pt x="5861988" y="8173746"/>
                          <a:pt x="5885413" y="8149815"/>
                          <a:pt x="5741652" y="8164261"/>
                        </a:cubicBezTo>
                        <a:cubicBezTo>
                          <a:pt x="5597891" y="8178707"/>
                          <a:pt x="5458346" y="8145768"/>
                          <a:pt x="5280082" y="8164261"/>
                        </a:cubicBezTo>
                        <a:cubicBezTo>
                          <a:pt x="5101818" y="8182755"/>
                          <a:pt x="4850790" y="8182136"/>
                          <a:pt x="4699623" y="8164261"/>
                        </a:cubicBezTo>
                        <a:cubicBezTo>
                          <a:pt x="4548456" y="8146386"/>
                          <a:pt x="4169735" y="8191928"/>
                          <a:pt x="4000274" y="8164261"/>
                        </a:cubicBezTo>
                        <a:cubicBezTo>
                          <a:pt x="3830813" y="8136594"/>
                          <a:pt x="3640405" y="8143344"/>
                          <a:pt x="3538704" y="8164261"/>
                        </a:cubicBezTo>
                        <a:cubicBezTo>
                          <a:pt x="3437003" y="8185179"/>
                          <a:pt x="3023037" y="8167232"/>
                          <a:pt x="2601577" y="8164261"/>
                        </a:cubicBezTo>
                        <a:cubicBezTo>
                          <a:pt x="2180117" y="8161290"/>
                          <a:pt x="2164462" y="8168493"/>
                          <a:pt x="1902228" y="8164261"/>
                        </a:cubicBezTo>
                        <a:cubicBezTo>
                          <a:pt x="1639994" y="8160029"/>
                          <a:pt x="1313155" y="8140871"/>
                          <a:pt x="965101" y="8164261"/>
                        </a:cubicBezTo>
                        <a:cubicBezTo>
                          <a:pt x="617047" y="8187651"/>
                          <a:pt x="388100" y="8158264"/>
                          <a:pt x="0" y="8164261"/>
                        </a:cubicBezTo>
                        <a:cubicBezTo>
                          <a:pt x="3665" y="7945021"/>
                          <a:pt x="3553" y="7715477"/>
                          <a:pt x="0" y="7565549"/>
                        </a:cubicBezTo>
                        <a:cubicBezTo>
                          <a:pt x="-3553" y="7415621"/>
                          <a:pt x="-11469" y="7124996"/>
                          <a:pt x="0" y="6966836"/>
                        </a:cubicBezTo>
                        <a:cubicBezTo>
                          <a:pt x="11469" y="6808676"/>
                          <a:pt x="36378" y="6477052"/>
                          <a:pt x="0" y="6204838"/>
                        </a:cubicBezTo>
                        <a:cubicBezTo>
                          <a:pt x="-36378" y="5932624"/>
                          <a:pt x="27228" y="5699231"/>
                          <a:pt x="0" y="5524483"/>
                        </a:cubicBezTo>
                        <a:cubicBezTo>
                          <a:pt x="-27228" y="5349735"/>
                          <a:pt x="24126" y="5036234"/>
                          <a:pt x="0" y="4680843"/>
                        </a:cubicBezTo>
                        <a:cubicBezTo>
                          <a:pt x="-24126" y="4325452"/>
                          <a:pt x="14682" y="4196644"/>
                          <a:pt x="0" y="3837203"/>
                        </a:cubicBezTo>
                        <a:cubicBezTo>
                          <a:pt x="-14682" y="3477762"/>
                          <a:pt x="8416" y="3441819"/>
                          <a:pt x="0" y="3075205"/>
                        </a:cubicBezTo>
                        <a:cubicBezTo>
                          <a:pt x="-8416" y="2708591"/>
                          <a:pt x="91" y="2663252"/>
                          <a:pt x="0" y="2313207"/>
                        </a:cubicBezTo>
                        <a:cubicBezTo>
                          <a:pt x="-91" y="1963162"/>
                          <a:pt x="6480" y="1787455"/>
                          <a:pt x="0" y="1551210"/>
                        </a:cubicBezTo>
                        <a:cubicBezTo>
                          <a:pt x="-6480" y="1314965"/>
                          <a:pt x="-9685" y="1252036"/>
                          <a:pt x="0" y="1034140"/>
                        </a:cubicBezTo>
                        <a:cubicBezTo>
                          <a:pt x="9685" y="816244"/>
                          <a:pt x="-36114" y="2605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pizza, indoor, slice, dish&#10;&#10;Description automatically generated">
            <a:extLst>
              <a:ext uri="{FF2B5EF4-FFF2-40B4-BE49-F238E27FC236}">
                <a16:creationId xmlns:a16="http://schemas.microsoft.com/office/drawing/2014/main" id="{69BB52D5-AD9B-80FE-DDF9-92BBD72C7F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r="28712"/>
          <a:stretch/>
        </p:blipFill>
        <p:spPr>
          <a:xfrm>
            <a:off x="1444817" y="2050894"/>
            <a:ext cx="4297173" cy="577718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8510BB-C882-6937-B12E-2A43D1153896}"/>
              </a:ext>
            </a:extLst>
          </p:cNvPr>
          <p:cNvSpPr>
            <a:spLocks/>
          </p:cNvSpPr>
          <p:nvPr/>
        </p:nvSpPr>
        <p:spPr>
          <a:xfrm>
            <a:off x="6034586" y="2232171"/>
            <a:ext cx="5926112" cy="5595909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365760">
              <a:spcAft>
                <a:spcPts val="600"/>
              </a:spcAft>
            </a:pPr>
            <a:r>
              <a:rPr lang="en-US" sz="224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 of Goods Sold (COGS):</a:t>
            </a:r>
          </a:p>
          <a:p>
            <a:pPr defTabSz="365760">
              <a:spcAft>
                <a:spcPts val="600"/>
              </a:spcAft>
            </a:pPr>
            <a:r>
              <a:rPr lang="en-US" sz="22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Flour, yeast, oil, cheese, tomato sauce and other ingredients to make the pizza</a:t>
            </a:r>
          </a:p>
          <a:p>
            <a:pPr defTabSz="365760">
              <a:spcAft>
                <a:spcPts val="600"/>
              </a:spcAft>
            </a:pPr>
            <a:r>
              <a:rPr lang="en-US" sz="22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Boxes, napkins and other items that are part of what goes to the customer as part of their order.</a:t>
            </a:r>
          </a:p>
          <a:p>
            <a:pPr defTabSz="365760">
              <a:spcAft>
                <a:spcPts val="600"/>
              </a:spcAft>
            </a:pPr>
            <a:endParaRPr lang="en-US" sz="224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365760">
              <a:spcAft>
                <a:spcPts val="600"/>
              </a:spcAft>
            </a:pPr>
            <a:r>
              <a:rPr lang="en-US" sz="224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Operating expenses:</a:t>
            </a:r>
          </a:p>
          <a:p>
            <a:pPr defTabSz="365760">
              <a:spcAft>
                <a:spcPts val="600"/>
              </a:spcAft>
            </a:pPr>
            <a:r>
              <a:rPr lang="en-US" sz="22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Rent, electricity for the ovens, the cost of paying cooks and servers, cost of providing </a:t>
            </a:r>
            <a:r>
              <a:rPr lang="en-US" sz="224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wifi</a:t>
            </a:r>
            <a:r>
              <a:rPr lang="en-US" sz="22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phone costs, website/app maintenance costs, advertising expenses, cleaning supplies, etc.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9B6D3C-2637-FE49-C108-72CA94E4D1BD}"/>
              </a:ext>
            </a:extLst>
          </p:cNvPr>
          <p:cNvSpPr txBox="1"/>
          <p:nvPr/>
        </p:nvSpPr>
        <p:spPr>
          <a:xfrm>
            <a:off x="5665694" y="8388707"/>
            <a:ext cx="7333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5760">
              <a:spcAft>
                <a:spcPts val="600"/>
              </a:spcAft>
            </a:pPr>
            <a:r>
              <a: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NOTE: The portion of </a:t>
            </a:r>
            <a:r>
              <a:rPr lang="en-US" sz="16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directly associated with producing the pizza would normally go into COGS, but we will ignore that for our simple example.</a:t>
            </a:r>
            <a:endParaRPr lang="en-US" sz="2000" b="1" dirty="0"/>
          </a:p>
        </p:txBody>
      </p:sp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04C24A3B-E495-6999-2E0A-572BDA5F2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6" y="9504782"/>
            <a:ext cx="3170681" cy="753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3368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84262" cy="10337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7113296" cy="7684733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9595" y="5186349"/>
            <a:ext cx="4652189" cy="403240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64C4B70-5100-AA05-9C23-7CF678989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303" y="372167"/>
            <a:ext cx="4337989" cy="1030401"/>
          </a:xfrm>
          <a:prstGeom prst="rect">
            <a:avLst/>
          </a:prstGeom>
          <a:noFill/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90298" y="8803779"/>
            <a:ext cx="1930782" cy="646653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D592C89-BB78-B5D5-DF3D-6093CB5A28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883531"/>
              </p:ext>
            </p:extLst>
          </p:nvPr>
        </p:nvGraphicFramePr>
        <p:xfrm>
          <a:off x="7560762" y="467152"/>
          <a:ext cx="5705225" cy="9413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0C6239C-B476-C8A2-5CDE-6A8552C76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736" y="5521458"/>
            <a:ext cx="4816048" cy="2992332"/>
          </a:xfrm>
        </p:spPr>
        <p:txBody>
          <a:bodyPr anchor="b">
            <a:normAutofit/>
          </a:bodyPr>
          <a:lstStyle/>
          <a:p>
            <a:pPr algn="ctr"/>
            <a:r>
              <a:rPr lang="en-US" sz="5100" b="1" dirty="0"/>
              <a:t>Financial Information: Income Statement</a:t>
            </a:r>
          </a:p>
        </p:txBody>
      </p:sp>
    </p:spTree>
    <p:extLst>
      <p:ext uri="{BB962C8B-B14F-4D97-AF65-F5344CB8AC3E}">
        <p14:creationId xmlns:p14="http://schemas.microsoft.com/office/powerpoint/2010/main" val="3014867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84262" cy="10337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784260" cy="237560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190477" y="0"/>
            <a:ext cx="4593785" cy="2376295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3958" y="-5703959"/>
            <a:ext cx="2376346" cy="13784265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41485-BD9C-9C2E-0E03-AF91F13A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726" y="525881"/>
            <a:ext cx="11355762" cy="13230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Income Statement Format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42EF9-07AA-A831-3BDF-4FEF34993F69}"/>
              </a:ext>
            </a:extLst>
          </p:cNvPr>
          <p:cNvCxnSpPr/>
          <p:nvPr/>
        </p:nvCxnSpPr>
        <p:spPr>
          <a:xfrm>
            <a:off x="8138821" y="7067310"/>
            <a:ext cx="11311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805904-52EC-7DD4-9528-C1AED0F06651}"/>
              </a:ext>
            </a:extLst>
          </p:cNvPr>
          <p:cNvCxnSpPr/>
          <p:nvPr/>
        </p:nvCxnSpPr>
        <p:spPr>
          <a:xfrm>
            <a:off x="8138821" y="8334463"/>
            <a:ext cx="11311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FBB676-8F10-C989-40CA-B592527EA955}"/>
              </a:ext>
            </a:extLst>
          </p:cNvPr>
          <p:cNvCxnSpPr/>
          <p:nvPr/>
        </p:nvCxnSpPr>
        <p:spPr>
          <a:xfrm>
            <a:off x="8138820" y="9214124"/>
            <a:ext cx="11311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20497B-0871-CBFE-53FE-A4C84B717332}"/>
              </a:ext>
            </a:extLst>
          </p:cNvPr>
          <p:cNvCxnSpPr/>
          <p:nvPr/>
        </p:nvCxnSpPr>
        <p:spPr>
          <a:xfrm>
            <a:off x="8138820" y="9228411"/>
            <a:ext cx="1131166" cy="0"/>
          </a:xfrm>
          <a:prstGeom prst="line">
            <a:avLst/>
          </a:prstGeom>
          <a:ln cmpd="tri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Picture 24" descr="A white paper with black text and black letters&#10;&#10;Description automatically generated">
            <a:extLst>
              <a:ext uri="{FF2B5EF4-FFF2-40B4-BE49-F238E27FC236}">
                <a16:creationId xmlns:a16="http://schemas.microsoft.com/office/drawing/2014/main" id="{58BA4378-0100-0487-B22F-F8DC4090A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088" y="3184517"/>
            <a:ext cx="7065154" cy="632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62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41485-BD9C-9C2E-0E03-AF91F13A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549" y="761124"/>
            <a:ext cx="4716146" cy="622496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4000" b="1" kern="1200" dirty="0">
                <a:latin typeface="+mj-lt"/>
                <a:ea typeface="+mj-ea"/>
                <a:cs typeface="+mj-cs"/>
              </a:rPr>
              <a:t>Income Statement </a:t>
            </a:r>
            <a:r>
              <a:rPr lang="en-US" sz="4000" b="1" dirty="0"/>
              <a:t>Activity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4000" dirty="0"/>
              <a:t>Your group will be given pieces of information about the Capstone Company.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Using this information, create an income statement for this business.</a:t>
            </a:r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42EF9-07AA-A831-3BDF-4FEF34993F69}"/>
              </a:ext>
            </a:extLst>
          </p:cNvPr>
          <p:cNvCxnSpPr/>
          <p:nvPr/>
        </p:nvCxnSpPr>
        <p:spPr>
          <a:xfrm>
            <a:off x="5902036" y="4759036"/>
            <a:ext cx="12676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805904-52EC-7DD4-9528-C1AED0F06651}"/>
              </a:ext>
            </a:extLst>
          </p:cNvPr>
          <p:cNvCxnSpPr/>
          <p:nvPr/>
        </p:nvCxnSpPr>
        <p:spPr>
          <a:xfrm>
            <a:off x="5902035" y="6179127"/>
            <a:ext cx="12676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FBB676-8F10-C989-40CA-B592527EA955}"/>
              </a:ext>
            </a:extLst>
          </p:cNvPr>
          <p:cNvCxnSpPr/>
          <p:nvPr/>
        </p:nvCxnSpPr>
        <p:spPr>
          <a:xfrm>
            <a:off x="5902034" y="7164957"/>
            <a:ext cx="12676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20497B-0871-CBFE-53FE-A4C84B717332}"/>
              </a:ext>
            </a:extLst>
          </p:cNvPr>
          <p:cNvCxnSpPr/>
          <p:nvPr/>
        </p:nvCxnSpPr>
        <p:spPr>
          <a:xfrm>
            <a:off x="5902034" y="7180969"/>
            <a:ext cx="1267691" cy="0"/>
          </a:xfrm>
          <a:prstGeom prst="line">
            <a:avLst/>
          </a:prstGeom>
          <a:ln cmpd="tri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58BA4378-0100-0487-B22F-F8DC4090A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50" y="407615"/>
            <a:ext cx="7917873" cy="7083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4EFC97-816E-9512-5DF1-EEAA93B143BF}"/>
              </a:ext>
            </a:extLst>
          </p:cNvPr>
          <p:cNvSpPr txBox="1"/>
          <p:nvPr/>
        </p:nvSpPr>
        <p:spPr>
          <a:xfrm>
            <a:off x="1052440" y="9207344"/>
            <a:ext cx="1167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PLEASE LEAVE THIS SLIDE UP WHILE STUDENTS WORK ON THE ACTIVTY.</a:t>
            </a:r>
          </a:p>
        </p:txBody>
      </p:sp>
    </p:spTree>
    <p:extLst>
      <p:ext uri="{BB962C8B-B14F-4D97-AF65-F5344CB8AC3E}">
        <p14:creationId xmlns:p14="http://schemas.microsoft.com/office/powerpoint/2010/main" val="3081327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56960-2B49-1A58-0CC5-040BF0227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948" y="3260035"/>
            <a:ext cx="5252500" cy="4114800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/>
            <a:r>
              <a:rPr lang="en-US" sz="3600" kern="1200" dirty="0">
                <a:latin typeface="+mn-lt"/>
              </a:rPr>
              <a:t>So, you’ve got an idea…  </a:t>
            </a:r>
            <a:br>
              <a:rPr lang="en-US" sz="3600" kern="1200" dirty="0">
                <a:latin typeface="+mn-lt"/>
              </a:rPr>
            </a:br>
            <a:br>
              <a:rPr lang="en-US" sz="3600" dirty="0">
                <a:latin typeface="+mn-lt"/>
              </a:rPr>
            </a:br>
            <a:r>
              <a:rPr lang="en-US" sz="3600" kern="1200" dirty="0">
                <a:latin typeface="+mn-lt"/>
              </a:rPr>
              <a:t>How do you know that your idea will be profitable? </a:t>
            </a:r>
            <a:br>
              <a:rPr lang="en-US" sz="3600" kern="1200" dirty="0">
                <a:latin typeface="+mn-lt"/>
              </a:rPr>
            </a:br>
            <a:br>
              <a:rPr lang="en-US" sz="3600" kern="1200" dirty="0">
                <a:latin typeface="+mn-lt"/>
              </a:rPr>
            </a:br>
            <a:r>
              <a:rPr lang="en-US" sz="3600" kern="1200" dirty="0">
                <a:latin typeface="+mn-lt"/>
              </a:rPr>
              <a:t>What if your great idea makes you broke?</a:t>
            </a:r>
          </a:p>
        </p:txBody>
      </p:sp>
      <p:pic>
        <p:nvPicPr>
          <p:cNvPr id="1026" name="Picture 2" descr="Image result for idea">
            <a:extLst>
              <a:ext uri="{FF2B5EF4-FFF2-40B4-BE49-F238E27FC236}">
                <a16:creationId xmlns:a16="http://schemas.microsoft.com/office/drawing/2014/main" id="{61F5DC0E-997B-418F-AF54-BD5200F0C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2476" y="2238815"/>
            <a:ext cx="5686008" cy="58484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6D884B9-34A5-9761-6362-C45D75AC8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7" y="9412177"/>
            <a:ext cx="3560549" cy="845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45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84262" cy="1033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9967" y="0"/>
            <a:ext cx="11264327" cy="103378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8152" y="0"/>
            <a:ext cx="11247958" cy="103378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FB2B76-E8C6-1AB4-F1D6-9A87BFAD9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036" y="3014234"/>
            <a:ext cx="10338197" cy="41665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9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Answer to the Income Statement Activity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04200" y="8328103"/>
            <a:ext cx="5375862" cy="413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96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41485-BD9C-9C2E-0E03-AF91F13A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9892" y="3161271"/>
            <a:ext cx="4716146" cy="3634380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kern="1200" dirty="0">
                <a:latin typeface="+mj-lt"/>
                <a:ea typeface="+mj-ea"/>
                <a:cs typeface="+mj-cs"/>
              </a:rPr>
              <a:t>Notes:</a:t>
            </a:r>
            <a:br>
              <a:rPr lang="en-US" sz="2400" b="1" kern="1200" dirty="0">
                <a:latin typeface="+mj-lt"/>
                <a:ea typeface="+mj-ea"/>
                <a:cs typeface="+mj-cs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Revenue = 50 widgets x selling price of $200 = $10 000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of goods sold for one widget = $20 for wood + $10 for five screws + $8 for glass + ($1 x 3) for decals = $41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of goods sold for 50 widgets = $41 x 50 = $2 050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Operating expenses = $1 200 for rent + $300 for advertising + ($40 x 12) for electricity = $1 980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kern="1200" dirty="0"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42EF9-07AA-A831-3BDF-4FEF34993F69}"/>
              </a:ext>
            </a:extLst>
          </p:cNvPr>
          <p:cNvCxnSpPr/>
          <p:nvPr/>
        </p:nvCxnSpPr>
        <p:spPr>
          <a:xfrm>
            <a:off x="5902036" y="4759036"/>
            <a:ext cx="12676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805904-52EC-7DD4-9528-C1AED0F06651}"/>
              </a:ext>
            </a:extLst>
          </p:cNvPr>
          <p:cNvCxnSpPr/>
          <p:nvPr/>
        </p:nvCxnSpPr>
        <p:spPr>
          <a:xfrm>
            <a:off x="5902035" y="6179127"/>
            <a:ext cx="12676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FBB676-8F10-C989-40CA-B592527EA955}"/>
              </a:ext>
            </a:extLst>
          </p:cNvPr>
          <p:cNvCxnSpPr/>
          <p:nvPr/>
        </p:nvCxnSpPr>
        <p:spPr>
          <a:xfrm>
            <a:off x="5902034" y="7164957"/>
            <a:ext cx="12676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20497B-0871-CBFE-53FE-A4C84B717332}"/>
              </a:ext>
            </a:extLst>
          </p:cNvPr>
          <p:cNvCxnSpPr/>
          <p:nvPr/>
        </p:nvCxnSpPr>
        <p:spPr>
          <a:xfrm>
            <a:off x="5902034" y="7180969"/>
            <a:ext cx="1267691" cy="0"/>
          </a:xfrm>
          <a:prstGeom prst="line">
            <a:avLst/>
          </a:prstGeom>
          <a:ln cmpd="tri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30E3B0A-C33C-B0D2-2C5B-CA3B8ECD3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48" y="234920"/>
            <a:ext cx="7622720" cy="656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53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54">
            <a:extLst>
              <a:ext uri="{FF2B5EF4-FFF2-40B4-BE49-F238E27FC236}">
                <a16:creationId xmlns:a16="http://schemas.microsoft.com/office/drawing/2014/main" id="{5E6B3632-31A7-4B9A-9B3B-DAADD1D37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3780816" cy="1033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254E5-32C0-31C8-C9B4-9DE76031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522" y="964862"/>
            <a:ext cx="5346448" cy="8274173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en-US" sz="3500" kern="1200" dirty="0">
                <a:ea typeface="+mj-ea"/>
                <a:cs typeface="+mj-cs"/>
              </a:rPr>
              <a:t>1. What percentage of new businesses survive three years?</a:t>
            </a:r>
            <a:br>
              <a:rPr lang="en-US" sz="3500" kern="1200" dirty="0">
                <a:ea typeface="+mj-ea"/>
                <a:cs typeface="+mj-cs"/>
              </a:rPr>
            </a:br>
            <a:br>
              <a:rPr lang="en-US" sz="3500" kern="1200" dirty="0">
                <a:ea typeface="+mj-ea"/>
                <a:cs typeface="+mj-cs"/>
              </a:rPr>
            </a:br>
            <a:r>
              <a:rPr lang="en-US" sz="3500" kern="1200" dirty="0">
                <a:ea typeface="+mj-ea"/>
                <a:cs typeface="+mj-cs"/>
              </a:rPr>
              <a:t>2. What percentage of new businesses survive ten years?</a:t>
            </a:r>
          </a:p>
        </p:txBody>
      </p:sp>
      <p:pic>
        <p:nvPicPr>
          <p:cNvPr id="2052" name="Picture 4" descr="Image result for student entrepreneurs">
            <a:extLst>
              <a:ext uri="{FF2B5EF4-FFF2-40B4-BE49-F238E27FC236}">
                <a16:creationId xmlns:a16="http://schemas.microsoft.com/office/drawing/2014/main" id="{110649F2-9DD1-87D9-9818-F53DBB25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477" y="2756932"/>
            <a:ext cx="5501930" cy="430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C506111-AE63-DAE2-C3D2-94FEE170D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7" y="9328666"/>
            <a:ext cx="3912130" cy="929246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8954FD-2F00-B5BD-5307-7B423B432C2E}"/>
              </a:ext>
            </a:extLst>
          </p:cNvPr>
          <p:cNvSpPr txBox="1"/>
          <p:nvPr/>
        </p:nvSpPr>
        <p:spPr>
          <a:xfrm>
            <a:off x="3537930" y="1009134"/>
            <a:ext cx="68878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Amasis MT Pro Black" panose="02040A04050005020304" pitchFamily="18" charset="0"/>
                <a:ea typeface="+mj-ea"/>
                <a:cs typeface="+mj-cs"/>
              </a:rPr>
              <a:t>T</a:t>
            </a:r>
            <a:r>
              <a:rPr lang="en-US" sz="6000" b="1" kern="1200" dirty="0">
                <a:latin typeface="Amasis MT Pro Black" panose="02040A04050005020304" pitchFamily="18" charset="0"/>
                <a:ea typeface="+mj-ea"/>
                <a:cs typeface="+mj-cs"/>
              </a:rPr>
              <a:t>hink…</a:t>
            </a:r>
            <a:endParaRPr lang="en-US" sz="6000" b="1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377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80816" cy="1033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254E5-32C0-31C8-C9B4-9DE76031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04" y="969966"/>
            <a:ext cx="5224027" cy="68845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600" dirty="0"/>
              <a:t>1. What percentage of new businesses survive three years?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1" dirty="0"/>
              <a:t>50%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2. What percentage of new businesses survive ten years?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1" dirty="0"/>
              <a:t>20%</a:t>
            </a:r>
            <a:br>
              <a:rPr lang="en-US" sz="2800" dirty="0"/>
            </a:br>
            <a:br>
              <a:rPr lang="en-US" sz="2800" dirty="0"/>
            </a:br>
            <a:r>
              <a:rPr lang="en-US" sz="1200" dirty="0"/>
              <a:t>Source: https://publications.gc.ca/collections/Collection/Statcan/61-526-XIE/61-526-XIE1999001.pdf</a:t>
            </a:r>
            <a:endParaRPr lang="en-US" sz="28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4112048-AA44-9F51-1FB1-3D5953B09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r="-2" b="-2"/>
          <a:stretch/>
        </p:blipFill>
        <p:spPr>
          <a:xfrm>
            <a:off x="7042743" y="10"/>
            <a:ext cx="6741519" cy="103377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4AF8149D-17A0-3F2F-6E36-9244CFBDC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6" y="9538447"/>
            <a:ext cx="3028951" cy="719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86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84262" cy="10337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34207"/>
            <a:ext cx="13784261" cy="659359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5009" y="-3629862"/>
            <a:ext cx="6594240" cy="13784263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852840" y="-3372036"/>
            <a:ext cx="6593593" cy="13269251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34203"/>
            <a:ext cx="9658123" cy="6593589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6721898" y="-1555724"/>
            <a:ext cx="5641855" cy="6691578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23CE6-A398-665B-D3F1-54BAE0CAF0E9}"/>
              </a:ext>
            </a:extLst>
          </p:cNvPr>
          <p:cNvSpPr txBox="1"/>
          <p:nvPr/>
        </p:nvSpPr>
        <p:spPr>
          <a:xfrm>
            <a:off x="1208741" y="1293915"/>
            <a:ext cx="11366774" cy="44143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does the word </a:t>
            </a:r>
            <a:r>
              <a:rPr lang="en-US" sz="5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revenue</a:t>
            </a:r>
            <a:r>
              <a:rPr lang="en-US" sz="5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mean?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does a company earn </a:t>
            </a:r>
            <a:r>
              <a:rPr lang="en-US" sz="5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revenue</a:t>
            </a:r>
            <a:r>
              <a:rPr lang="en-US" sz="5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38222D03-CC2C-A67D-AF73-619786E47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7" y="9271638"/>
            <a:ext cx="4152220" cy="986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7883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84262" cy="10337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784260" cy="237560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190477" y="0"/>
            <a:ext cx="4593785" cy="2376295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3958" y="-5703959"/>
            <a:ext cx="2376346" cy="13784265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DAD9B4B-A3E6-29DE-1C9B-258E49988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6" y="9504782"/>
            <a:ext cx="3170681" cy="753130"/>
          </a:xfrm>
          <a:prstGeom prst="rect">
            <a:avLst/>
          </a:prstGeom>
          <a:noFill/>
        </p:spPr>
      </p:pic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A6054770-DA6E-066E-169E-4211877407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2717091"/>
              </p:ext>
            </p:extLst>
          </p:nvPr>
        </p:nvGraphicFramePr>
        <p:xfrm>
          <a:off x="728169" y="3184517"/>
          <a:ext cx="12354992" cy="6320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B9F944E-3F19-B17A-EF48-690CC1C77BEB}"/>
              </a:ext>
            </a:extLst>
          </p:cNvPr>
          <p:cNvSpPr txBox="1"/>
          <p:nvPr/>
        </p:nvSpPr>
        <p:spPr>
          <a:xfrm>
            <a:off x="1553736" y="986118"/>
            <a:ext cx="10703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Revenue and Sales Transactions:</a:t>
            </a:r>
            <a:endParaRPr lang="en-US" sz="40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18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4" name="Rectangle 4113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84262" cy="1033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16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65" y="955121"/>
            <a:ext cx="4838266" cy="8284599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92586D-3F7F-2091-3545-2630047022D1}"/>
              </a:ext>
            </a:extLst>
          </p:cNvPr>
          <p:cNvSpPr txBox="1"/>
          <p:nvPr/>
        </p:nvSpPr>
        <p:spPr>
          <a:xfrm>
            <a:off x="951112" y="1475177"/>
            <a:ext cx="3856148" cy="1667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latin typeface="+mj-lt"/>
                <a:ea typeface="+mj-ea"/>
                <a:cs typeface="+mj-cs"/>
              </a:rPr>
              <a:t>Expense</a:t>
            </a:r>
          </a:p>
        </p:txBody>
      </p:sp>
      <p:sp>
        <p:nvSpPr>
          <p:cNvPr id="4118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0697" y="1764317"/>
            <a:ext cx="144735" cy="10613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20" name="Rectangle 4119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2054" y="3197826"/>
            <a:ext cx="3763103" cy="13783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B870CE-94C5-394E-9D3A-C68FCBAF62A2}"/>
              </a:ext>
            </a:extLst>
          </p:cNvPr>
          <p:cNvSpPr txBox="1"/>
          <p:nvPr/>
        </p:nvSpPr>
        <p:spPr>
          <a:xfrm>
            <a:off x="951112" y="3556203"/>
            <a:ext cx="3856148" cy="5162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What does the word </a:t>
            </a:r>
            <a:r>
              <a:rPr lang="en-US" sz="3200" b="1" dirty="0"/>
              <a:t>expense</a:t>
            </a:r>
            <a:r>
              <a:rPr lang="en-US" sz="3200" dirty="0"/>
              <a:t> mean?</a:t>
            </a:r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What would be some examples of </a:t>
            </a:r>
            <a:r>
              <a:rPr lang="en-US" sz="3200" b="1" dirty="0"/>
              <a:t>expenses </a:t>
            </a:r>
            <a:r>
              <a:rPr lang="en-US" sz="3200" dirty="0"/>
              <a:t>that a restaurant would have?</a:t>
            </a:r>
          </a:p>
        </p:txBody>
      </p:sp>
      <p:pic>
        <p:nvPicPr>
          <p:cNvPr id="4100" name="Picture 4" descr="Deductible Business Expenses for Independent Contractors | Financial ...">
            <a:extLst>
              <a:ext uri="{FF2B5EF4-FFF2-40B4-BE49-F238E27FC236}">
                <a16:creationId xmlns:a16="http://schemas.microsoft.com/office/drawing/2014/main" id="{A5EF441B-1803-0020-198D-803A9D2E1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r="37380"/>
          <a:stretch/>
        </p:blipFill>
        <p:spPr bwMode="auto">
          <a:xfrm>
            <a:off x="5793697" y="956272"/>
            <a:ext cx="7526638" cy="828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11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84262" cy="10337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771" cy="103378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41D2B-3986-897E-8ECD-C03583696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4" y="3133319"/>
            <a:ext cx="4513000" cy="6065918"/>
          </a:xfrm>
        </p:spPr>
        <p:txBody>
          <a:bodyPr>
            <a:normAutofit/>
          </a:bodyPr>
          <a:lstStyle/>
          <a:p>
            <a:r>
              <a:rPr lang="en-US" sz="2800" b="1" dirty="0"/>
              <a:t>Net income </a:t>
            </a:r>
            <a:r>
              <a:rPr lang="en-US" sz="2800" dirty="0"/>
              <a:t>is a gain that occurs when the total revenue is higher than expenses.</a:t>
            </a:r>
          </a:p>
          <a:p>
            <a:endParaRPr lang="en-US" sz="2800" dirty="0"/>
          </a:p>
          <a:p>
            <a:r>
              <a:rPr lang="en-US" sz="2800" b="1" dirty="0"/>
              <a:t>Net loss</a:t>
            </a:r>
            <a:r>
              <a:rPr lang="en-US" sz="2800" dirty="0"/>
              <a:t> occurs when the total expenses of a business exceed its total revenue. </a:t>
            </a:r>
          </a:p>
        </p:txBody>
      </p:sp>
      <p:pic>
        <p:nvPicPr>
          <p:cNvPr id="4" name="Picture 2" descr="Image result for net income">
            <a:extLst>
              <a:ext uri="{FF2B5EF4-FFF2-40B4-BE49-F238E27FC236}">
                <a16:creationId xmlns:a16="http://schemas.microsoft.com/office/drawing/2014/main" id="{AE368216-CB2E-3217-12BF-7FE3E2865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628" y="3133319"/>
            <a:ext cx="6958996" cy="410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5C8A5A-0595-238E-8303-5AE338FEA9D7}"/>
              </a:ext>
            </a:extLst>
          </p:cNvPr>
          <p:cNvSpPr txBox="1"/>
          <p:nvPr/>
        </p:nvSpPr>
        <p:spPr>
          <a:xfrm>
            <a:off x="336553" y="1465487"/>
            <a:ext cx="4513000" cy="1667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CA" sz="3600" b="1" dirty="0">
                <a:latin typeface="+mj-lt"/>
                <a:ea typeface="+mj-ea"/>
                <a:cs typeface="+mj-cs"/>
              </a:rPr>
              <a:t>N</a:t>
            </a:r>
            <a:r>
              <a:rPr lang="en-US" sz="3600" b="1" dirty="0">
                <a:latin typeface="+mj-lt"/>
                <a:ea typeface="+mj-ea"/>
                <a:cs typeface="+mj-cs"/>
              </a:rPr>
              <a:t>et Income vs. Net Loss </a:t>
            </a:r>
          </a:p>
        </p:txBody>
      </p:sp>
    </p:spTree>
    <p:extLst>
      <p:ext uri="{BB962C8B-B14F-4D97-AF65-F5344CB8AC3E}">
        <p14:creationId xmlns:p14="http://schemas.microsoft.com/office/powerpoint/2010/main" val="317986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14ACD4-2CB9-7A5C-E3AD-C5DA5953ED1F}"/>
              </a:ext>
            </a:extLst>
          </p:cNvPr>
          <p:cNvSpPr txBox="1"/>
          <p:nvPr/>
        </p:nvSpPr>
        <p:spPr>
          <a:xfrm>
            <a:off x="792766" y="0"/>
            <a:ext cx="8309988" cy="12064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Expense: </a:t>
            </a:r>
            <a:r>
              <a:rPr lang="en-US" sz="3200" dirty="0">
                <a:latin typeface="+mj-lt"/>
                <a:ea typeface="+mj-ea"/>
                <a:cs typeface="+mj-cs"/>
              </a:rPr>
              <a:t> Money flowing out of a company in order to create sales.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A restaurant would have to pay for ongoing items such as:</a:t>
            </a:r>
          </a:p>
          <a:p>
            <a:pPr marL="1028700" lvl="1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+mj-ea"/>
                <a:cs typeface="+mj-cs"/>
              </a:rPr>
              <a:t>Cost of food and drinks</a:t>
            </a:r>
          </a:p>
          <a:p>
            <a:pPr marL="1028700" lvl="1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+mj-ea"/>
                <a:cs typeface="+mj-cs"/>
              </a:rPr>
              <a:t>Cooks and servers</a:t>
            </a:r>
          </a:p>
          <a:p>
            <a:pPr marL="1028700" lvl="1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+mj-ea"/>
                <a:cs typeface="+mj-cs"/>
              </a:rPr>
              <a:t>Electricity</a:t>
            </a:r>
          </a:p>
          <a:p>
            <a:pPr marL="1028700" lvl="1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+mj-ea"/>
                <a:cs typeface="+mj-cs"/>
              </a:rPr>
              <a:t>Repairs to equipment</a:t>
            </a:r>
          </a:p>
          <a:p>
            <a:pPr marL="1028700" lvl="1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+mj-ea"/>
                <a:cs typeface="+mj-cs"/>
              </a:rPr>
              <a:t>Soap to wash dishes</a:t>
            </a:r>
          </a:p>
          <a:p>
            <a:pPr marL="1028700" lvl="1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+mj-ea"/>
                <a:cs typeface="+mj-cs"/>
              </a:rPr>
              <a:t>Rent or mortgage</a:t>
            </a:r>
          </a:p>
          <a:p>
            <a:pPr lvl="1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+mj-lt"/>
              <a:ea typeface="+mj-ea"/>
              <a:cs typeface="+mj-cs"/>
            </a:endParaRPr>
          </a:p>
          <a:p>
            <a:pPr lvl="1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Initially, a restaurant would have to buy furniture, equipment, dishes, etc.  Because these items are expected to last several years, they would go into the category of assets and not expenses.</a:t>
            </a:r>
          </a:p>
          <a:p>
            <a:pPr marL="1028700" lvl="1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1028700" lvl="1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1028700" lvl="1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1028700" lvl="1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1028700" lvl="1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picture containing indoor, cooking, furniture&#10;&#10;Description automatically generated">
            <a:extLst>
              <a:ext uri="{FF2B5EF4-FFF2-40B4-BE49-F238E27FC236}">
                <a16:creationId xmlns:a16="http://schemas.microsoft.com/office/drawing/2014/main" id="{8803D536-BFA6-85DB-F6A2-80A1CE8EF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r="17895" b="-2"/>
          <a:stretch/>
        </p:blipFill>
        <p:spPr>
          <a:xfrm>
            <a:off x="9317908" y="0"/>
            <a:ext cx="5115270" cy="1033780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1FE5649-725D-3118-0EEB-71817B6B0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6" y="9504782"/>
            <a:ext cx="3170681" cy="753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0338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1727</TotalTime>
  <Words>962</Words>
  <Application>Microsoft Office PowerPoint</Application>
  <PresentationFormat>Custom</PresentationFormat>
  <Paragraphs>82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Calibri Light</vt:lpstr>
      <vt:lpstr>Amasis MT Pro Black</vt:lpstr>
      <vt:lpstr>Arial</vt:lpstr>
      <vt:lpstr>Office Theme</vt:lpstr>
      <vt:lpstr>Income and Loss</vt:lpstr>
      <vt:lpstr>So, you’ve got an idea…    How do you know that your idea will be profitable?   What if your great idea makes you broke?</vt:lpstr>
      <vt:lpstr>1. What percentage of new businesses survive three years?  2. What percentage of new businesses survive ten years?</vt:lpstr>
      <vt:lpstr>1. What percentage of new businesses survive three years?  50%  2. What percentage of new businesses survive ten years?  20%  Source: https://publications.gc.ca/collections/Collection/Statcan/61-526-XIE/61-526-XIE1999001.pdf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Expenses can be broken down into two types:</vt:lpstr>
      <vt:lpstr>PowerPoint Presentation</vt:lpstr>
      <vt:lpstr>PowerPoint Presentation</vt:lpstr>
      <vt:lpstr>Financial Information: Income Statement</vt:lpstr>
      <vt:lpstr>Income Statement Format</vt:lpstr>
      <vt:lpstr>Income Statement Activity  Your group will be given pieces of information about the Capstone Company.  Using this information, create an income statement for this business.</vt:lpstr>
      <vt:lpstr>Answer to the Income Statement Activity</vt:lpstr>
      <vt:lpstr>Notes: Revenue = 50 widgets x selling price of $200 = $10 000  Cost of goods sold for one widget = $20 for wood + $10 for five screws + $8 for glass + ($1 x 3) for decals = $41  Cost of goods sold for 50 widgets = $41 x 50 = $2 050  Operating expenses = $1 200 for rent + $300 for advertising + ($40 x 12) for electricity = $1 980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Seeley, Janet (ASD-S)</dc:creator>
  <cp:lastModifiedBy>Shaw, Jill (EECD/EDPE)</cp:lastModifiedBy>
  <cp:revision>14</cp:revision>
  <dcterms:created xsi:type="dcterms:W3CDTF">2022-11-17T19:17:41Z</dcterms:created>
  <dcterms:modified xsi:type="dcterms:W3CDTF">2023-12-12T12:57:24Z</dcterms:modified>
</cp:coreProperties>
</file>