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65" r:id="rId7"/>
    <p:sldId id="273" r:id="rId8"/>
    <p:sldId id="286" r:id="rId9"/>
    <p:sldId id="275" r:id="rId10"/>
    <p:sldId id="258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68" d="100"/>
          <a:sy n="68" d="100"/>
        </p:scale>
        <p:origin x="84" y="444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36580-BDE8-4714-9457-87FD54E3FE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3E6BA6-7C7A-4526-BF8C-8294F8444C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An Entrepreneur must have an understanding of each as it applies to their business.</a:t>
          </a:r>
        </a:p>
      </dgm:t>
    </dgm:pt>
    <dgm:pt modelId="{85D2E43D-5A3A-40DD-B4B8-1AB9ED1BC7EE}" type="parTrans" cxnId="{90A346A3-895D-4C8B-8651-4FE9B3E4A3E3}">
      <dgm:prSet/>
      <dgm:spPr/>
      <dgm:t>
        <a:bodyPr/>
        <a:lstStyle/>
        <a:p>
          <a:endParaRPr lang="en-US"/>
        </a:p>
      </dgm:t>
    </dgm:pt>
    <dgm:pt modelId="{9C6E89E0-4B83-41D7-95AB-100DC255200B}" type="sibTrans" cxnId="{90A346A3-895D-4C8B-8651-4FE9B3E4A3E3}">
      <dgm:prSet/>
      <dgm:spPr/>
      <dgm:t>
        <a:bodyPr/>
        <a:lstStyle/>
        <a:p>
          <a:endParaRPr lang="en-US"/>
        </a:p>
      </dgm:t>
    </dgm:pt>
    <dgm:pt modelId="{13916F27-C0C1-46AD-84AA-94CF9842B9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entrepreneur must also have an understanding of how each of these pieces work </a:t>
          </a:r>
          <a:r>
            <a:rPr lang="en-US" b="1" i="1" dirty="0"/>
            <a:t>together</a:t>
          </a:r>
          <a:r>
            <a:rPr lang="en-US" b="1" dirty="0"/>
            <a:t>.</a:t>
          </a:r>
          <a:endParaRPr lang="en-US" dirty="0"/>
        </a:p>
      </dgm:t>
    </dgm:pt>
    <dgm:pt modelId="{0D5E92DB-6350-44F9-B452-56DF1F6F5C10}" type="parTrans" cxnId="{AB25B7D9-8FDA-4329-9D76-1C4B52997080}">
      <dgm:prSet/>
      <dgm:spPr/>
      <dgm:t>
        <a:bodyPr/>
        <a:lstStyle/>
        <a:p>
          <a:endParaRPr lang="en-US"/>
        </a:p>
      </dgm:t>
    </dgm:pt>
    <dgm:pt modelId="{0EFF6F55-42FC-44CE-B667-70D9D35F72FB}" type="sibTrans" cxnId="{AB25B7D9-8FDA-4329-9D76-1C4B52997080}">
      <dgm:prSet/>
      <dgm:spPr/>
      <dgm:t>
        <a:bodyPr/>
        <a:lstStyle/>
        <a:p>
          <a:endParaRPr lang="en-US"/>
        </a:p>
      </dgm:t>
    </dgm:pt>
    <dgm:pt modelId="{34CA1392-3A96-407A-9766-88D144F1E10B}" type="pres">
      <dgm:prSet presAssocID="{A3436580-BDE8-4714-9457-87FD54E3FE29}" presName="root" presStyleCnt="0">
        <dgm:presLayoutVars>
          <dgm:dir/>
          <dgm:resizeHandles val="exact"/>
        </dgm:presLayoutVars>
      </dgm:prSet>
      <dgm:spPr/>
    </dgm:pt>
    <dgm:pt modelId="{1C3DF773-9FBC-4427-8533-13B2F90D864B}" type="pres">
      <dgm:prSet presAssocID="{103E6BA6-7C7A-4526-BF8C-8294F8444CD2}" presName="compNode" presStyleCnt="0"/>
      <dgm:spPr/>
    </dgm:pt>
    <dgm:pt modelId="{25933D73-A242-4DA7-B27B-55FDAF9F821F}" type="pres">
      <dgm:prSet presAssocID="{103E6BA6-7C7A-4526-BF8C-8294F8444CD2}" presName="bgRect" presStyleLbl="bgShp" presStyleIdx="0" presStyleCnt="2"/>
      <dgm:spPr/>
    </dgm:pt>
    <dgm:pt modelId="{B95E83A5-4D7C-4557-A3B9-37F0E37560E0}" type="pres">
      <dgm:prSet presAssocID="{103E6BA6-7C7A-4526-BF8C-8294F8444C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F986424-5F80-448D-BB11-8FAF66325200}" type="pres">
      <dgm:prSet presAssocID="{103E6BA6-7C7A-4526-BF8C-8294F8444CD2}" presName="spaceRect" presStyleCnt="0"/>
      <dgm:spPr/>
    </dgm:pt>
    <dgm:pt modelId="{DC22E392-7067-4DA6-B719-68519475D304}" type="pres">
      <dgm:prSet presAssocID="{103E6BA6-7C7A-4526-BF8C-8294F8444CD2}" presName="parTx" presStyleLbl="revTx" presStyleIdx="0" presStyleCnt="2">
        <dgm:presLayoutVars>
          <dgm:chMax val="0"/>
          <dgm:chPref val="0"/>
        </dgm:presLayoutVars>
      </dgm:prSet>
      <dgm:spPr/>
    </dgm:pt>
    <dgm:pt modelId="{E34A7313-E0DA-42B1-BC68-26F8FBA85DC3}" type="pres">
      <dgm:prSet presAssocID="{9C6E89E0-4B83-41D7-95AB-100DC255200B}" presName="sibTrans" presStyleCnt="0"/>
      <dgm:spPr/>
    </dgm:pt>
    <dgm:pt modelId="{76FC1452-8855-4145-A6A4-C007ACD1DFC2}" type="pres">
      <dgm:prSet presAssocID="{13916F27-C0C1-46AD-84AA-94CF9842B985}" presName="compNode" presStyleCnt="0"/>
      <dgm:spPr/>
    </dgm:pt>
    <dgm:pt modelId="{3D98DF76-917E-4AD9-AD1E-8BBBB126509D}" type="pres">
      <dgm:prSet presAssocID="{13916F27-C0C1-46AD-84AA-94CF9842B985}" presName="bgRect" presStyleLbl="bgShp" presStyleIdx="1" presStyleCnt="2"/>
      <dgm:spPr/>
    </dgm:pt>
    <dgm:pt modelId="{D3EA23E7-9A40-4C2E-8187-121884670E53}" type="pres">
      <dgm:prSet presAssocID="{13916F27-C0C1-46AD-84AA-94CF9842B9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00DF84E7-20EC-4B1B-934E-D393002324A4}" type="pres">
      <dgm:prSet presAssocID="{13916F27-C0C1-46AD-84AA-94CF9842B985}" presName="spaceRect" presStyleCnt="0"/>
      <dgm:spPr/>
    </dgm:pt>
    <dgm:pt modelId="{B1865CBD-891C-4725-8039-63B711DFC7A2}" type="pres">
      <dgm:prSet presAssocID="{13916F27-C0C1-46AD-84AA-94CF9842B98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4AD4666-6B64-45B7-BE3E-3903023795A0}" type="presOf" srcId="{103E6BA6-7C7A-4526-BF8C-8294F8444CD2}" destId="{DC22E392-7067-4DA6-B719-68519475D304}" srcOrd="0" destOrd="0" presId="urn:microsoft.com/office/officeart/2018/2/layout/IconVerticalSolidList"/>
    <dgm:cxn modelId="{07C31A59-B316-4828-BD03-52A4D692C1E5}" type="presOf" srcId="{13916F27-C0C1-46AD-84AA-94CF9842B985}" destId="{B1865CBD-891C-4725-8039-63B711DFC7A2}" srcOrd="0" destOrd="0" presId="urn:microsoft.com/office/officeart/2018/2/layout/IconVerticalSolidList"/>
    <dgm:cxn modelId="{90A346A3-895D-4C8B-8651-4FE9B3E4A3E3}" srcId="{A3436580-BDE8-4714-9457-87FD54E3FE29}" destId="{103E6BA6-7C7A-4526-BF8C-8294F8444CD2}" srcOrd="0" destOrd="0" parTransId="{85D2E43D-5A3A-40DD-B4B8-1AB9ED1BC7EE}" sibTransId="{9C6E89E0-4B83-41D7-95AB-100DC255200B}"/>
    <dgm:cxn modelId="{4A0442A7-E5C3-42F5-B910-B4BDB6FA73BE}" type="presOf" srcId="{A3436580-BDE8-4714-9457-87FD54E3FE29}" destId="{34CA1392-3A96-407A-9766-88D144F1E10B}" srcOrd="0" destOrd="0" presId="urn:microsoft.com/office/officeart/2018/2/layout/IconVerticalSolidList"/>
    <dgm:cxn modelId="{AB25B7D9-8FDA-4329-9D76-1C4B52997080}" srcId="{A3436580-BDE8-4714-9457-87FD54E3FE29}" destId="{13916F27-C0C1-46AD-84AA-94CF9842B985}" srcOrd="1" destOrd="0" parTransId="{0D5E92DB-6350-44F9-B452-56DF1F6F5C10}" sibTransId="{0EFF6F55-42FC-44CE-B667-70D9D35F72FB}"/>
    <dgm:cxn modelId="{AA86AA89-0CA3-455F-8029-AD8058CACC33}" type="presParOf" srcId="{34CA1392-3A96-407A-9766-88D144F1E10B}" destId="{1C3DF773-9FBC-4427-8533-13B2F90D864B}" srcOrd="0" destOrd="0" presId="urn:microsoft.com/office/officeart/2018/2/layout/IconVerticalSolidList"/>
    <dgm:cxn modelId="{6A9E36BB-0F00-459A-BF29-D122D461E22A}" type="presParOf" srcId="{1C3DF773-9FBC-4427-8533-13B2F90D864B}" destId="{25933D73-A242-4DA7-B27B-55FDAF9F821F}" srcOrd="0" destOrd="0" presId="urn:microsoft.com/office/officeart/2018/2/layout/IconVerticalSolidList"/>
    <dgm:cxn modelId="{D00B2D6E-0249-4A0E-96CF-915C0E7B1D09}" type="presParOf" srcId="{1C3DF773-9FBC-4427-8533-13B2F90D864B}" destId="{B95E83A5-4D7C-4557-A3B9-37F0E37560E0}" srcOrd="1" destOrd="0" presId="urn:microsoft.com/office/officeart/2018/2/layout/IconVerticalSolidList"/>
    <dgm:cxn modelId="{CB663528-BAD5-470C-9122-9572AA418EF1}" type="presParOf" srcId="{1C3DF773-9FBC-4427-8533-13B2F90D864B}" destId="{1F986424-5F80-448D-BB11-8FAF66325200}" srcOrd="2" destOrd="0" presId="urn:microsoft.com/office/officeart/2018/2/layout/IconVerticalSolidList"/>
    <dgm:cxn modelId="{CB2490FD-A809-4FF7-855F-4950460250FC}" type="presParOf" srcId="{1C3DF773-9FBC-4427-8533-13B2F90D864B}" destId="{DC22E392-7067-4DA6-B719-68519475D304}" srcOrd="3" destOrd="0" presId="urn:microsoft.com/office/officeart/2018/2/layout/IconVerticalSolidList"/>
    <dgm:cxn modelId="{6D05B298-2D81-417E-A6FB-91BB622DF17F}" type="presParOf" srcId="{34CA1392-3A96-407A-9766-88D144F1E10B}" destId="{E34A7313-E0DA-42B1-BC68-26F8FBA85DC3}" srcOrd="1" destOrd="0" presId="urn:microsoft.com/office/officeart/2018/2/layout/IconVerticalSolidList"/>
    <dgm:cxn modelId="{34094A49-9B8C-47F4-9050-1EA05771D13A}" type="presParOf" srcId="{34CA1392-3A96-407A-9766-88D144F1E10B}" destId="{76FC1452-8855-4145-A6A4-C007ACD1DFC2}" srcOrd="2" destOrd="0" presId="urn:microsoft.com/office/officeart/2018/2/layout/IconVerticalSolidList"/>
    <dgm:cxn modelId="{EC4327CC-CD83-4A29-ADDF-DB39F00FC855}" type="presParOf" srcId="{76FC1452-8855-4145-A6A4-C007ACD1DFC2}" destId="{3D98DF76-917E-4AD9-AD1E-8BBBB126509D}" srcOrd="0" destOrd="0" presId="urn:microsoft.com/office/officeart/2018/2/layout/IconVerticalSolidList"/>
    <dgm:cxn modelId="{6B8C4B3F-B5FC-4DB2-A087-3BA0F7875EA6}" type="presParOf" srcId="{76FC1452-8855-4145-A6A4-C007ACD1DFC2}" destId="{D3EA23E7-9A40-4C2E-8187-121884670E53}" srcOrd="1" destOrd="0" presId="urn:microsoft.com/office/officeart/2018/2/layout/IconVerticalSolidList"/>
    <dgm:cxn modelId="{B6619E3F-FF83-4387-A4B8-7074DF0A7AA6}" type="presParOf" srcId="{76FC1452-8855-4145-A6A4-C007ACD1DFC2}" destId="{00DF84E7-20EC-4B1B-934E-D393002324A4}" srcOrd="2" destOrd="0" presId="urn:microsoft.com/office/officeart/2018/2/layout/IconVerticalSolidList"/>
    <dgm:cxn modelId="{93866E3A-2214-4143-BCD2-F8DD163427D1}" type="presParOf" srcId="{76FC1452-8855-4145-A6A4-C007ACD1DFC2}" destId="{B1865CBD-891C-4725-8039-63B711DFC7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33D73-A242-4DA7-B27B-55FDAF9F821F}">
      <dsp:nvSpPr>
        <dsp:cNvPr id="0" name=""/>
        <dsp:cNvSpPr/>
      </dsp:nvSpPr>
      <dsp:spPr>
        <a:xfrm>
          <a:off x="0" y="153069"/>
          <a:ext cx="4700016" cy="13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E83A5-4D7C-4557-A3B9-37F0E37560E0}">
      <dsp:nvSpPr>
        <dsp:cNvPr id="0" name=""/>
        <dsp:cNvSpPr/>
      </dsp:nvSpPr>
      <dsp:spPr>
        <a:xfrm>
          <a:off x="42315" y="184543"/>
          <a:ext cx="76936" cy="769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2E392-7067-4DA6-B719-68519475D304}">
      <dsp:nvSpPr>
        <dsp:cNvPr id="0" name=""/>
        <dsp:cNvSpPr/>
      </dsp:nvSpPr>
      <dsp:spPr>
        <a:xfrm>
          <a:off x="161567" y="153069"/>
          <a:ext cx="4075153" cy="180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80" tIns="191280" rIns="191280" bIns="1912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Entrepreneur must have an understanding of each as it applies to their business.</a:t>
          </a:r>
        </a:p>
      </dsp:txBody>
      <dsp:txXfrm>
        <a:off x="161567" y="153069"/>
        <a:ext cx="4075153" cy="1807368"/>
      </dsp:txXfrm>
    </dsp:sp>
    <dsp:sp modelId="{3D98DF76-917E-4AD9-AD1E-8BBBB126509D}">
      <dsp:nvSpPr>
        <dsp:cNvPr id="0" name=""/>
        <dsp:cNvSpPr/>
      </dsp:nvSpPr>
      <dsp:spPr>
        <a:xfrm>
          <a:off x="0" y="2230560"/>
          <a:ext cx="4700016" cy="1398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A23E7-9A40-4C2E-8187-121884670E53}">
      <dsp:nvSpPr>
        <dsp:cNvPr id="0" name=""/>
        <dsp:cNvSpPr/>
      </dsp:nvSpPr>
      <dsp:spPr>
        <a:xfrm>
          <a:off x="42315" y="2262035"/>
          <a:ext cx="76936" cy="769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65CBD-891C-4725-8039-63B711DFC7A2}">
      <dsp:nvSpPr>
        <dsp:cNvPr id="0" name=""/>
        <dsp:cNvSpPr/>
      </dsp:nvSpPr>
      <dsp:spPr>
        <a:xfrm>
          <a:off x="161567" y="2230560"/>
          <a:ext cx="4075153" cy="1807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80" tIns="191280" rIns="191280" bIns="1912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entrepreneur must also have an understanding of how each of these pieces work </a:t>
          </a:r>
          <a:r>
            <a:rPr lang="en-US" sz="2400" b="1" i="1" kern="1200" dirty="0"/>
            <a:t>together</a:t>
          </a:r>
          <a:r>
            <a:rPr lang="en-US" sz="2400" b="1" kern="1200" dirty="0"/>
            <a:t>.</a:t>
          </a:r>
          <a:endParaRPr lang="en-US" sz="2400" kern="1200" dirty="0"/>
        </a:p>
      </dsp:txBody>
      <dsp:txXfrm>
        <a:off x="161567" y="2230560"/>
        <a:ext cx="4075153" cy="1807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4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06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463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6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9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2016" y="835017"/>
            <a:ext cx="4409571" cy="3215820"/>
          </a:xfrm>
        </p:spPr>
        <p:txBody>
          <a:bodyPr>
            <a:normAutofit/>
          </a:bodyPr>
          <a:lstStyle/>
          <a:p>
            <a:r>
              <a:rPr lang="en-US" dirty="0"/>
              <a:t>The Four P’s of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24E-55BE-40FD-B3E3-EA91200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2016" y="4050833"/>
            <a:ext cx="4409571" cy="1990529"/>
          </a:xfrm>
        </p:spPr>
        <p:txBody>
          <a:bodyPr>
            <a:normAutofit/>
          </a:bodyPr>
          <a:lstStyle/>
          <a:p>
            <a:r>
              <a:rPr lang="en-CA" sz="4400" dirty="0"/>
              <a:t>CEREAL CRAZE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A86CD-A61F-DB9E-700A-E0455767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640" y="1381730"/>
            <a:ext cx="3764712" cy="89423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1" y="3051274"/>
            <a:ext cx="2795732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/>
              <a:t>The 4 P’s of Marketing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3200" dirty="0"/>
              <a:t>The 4 P’s are: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Product</a:t>
            </a:r>
          </a:p>
          <a:p>
            <a:pPr lvl="1"/>
            <a:r>
              <a:rPr lang="en-US" sz="3200" dirty="0"/>
              <a:t>Price</a:t>
            </a:r>
          </a:p>
          <a:p>
            <a:pPr lvl="1"/>
            <a:r>
              <a:rPr lang="en-US" sz="3200" dirty="0"/>
              <a:t>Promotion</a:t>
            </a:r>
          </a:p>
          <a:p>
            <a:pPr lvl="1"/>
            <a:r>
              <a:rPr lang="en-US" sz="3200" dirty="0"/>
              <a:t>Place </a:t>
            </a:r>
          </a:p>
          <a:p>
            <a:pPr lvl="1"/>
            <a:endParaRPr lang="en-US" dirty="0"/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2000566A-0071-D6A6-A7C9-66B07F1604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5727902"/>
              </p:ext>
            </p:extLst>
          </p:nvPr>
        </p:nvGraphicFramePr>
        <p:xfrm>
          <a:off x="6202035" y="1676401"/>
          <a:ext cx="4700016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MCj0435245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20" y="2059968"/>
            <a:ext cx="2894012" cy="31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5EBD8-9049-EF0C-451E-31A2BA3E7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58" y="604196"/>
            <a:ext cx="4166616" cy="1077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Product /Service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800" dirty="0"/>
              <a:t>What product or service are you providing?</a:t>
            </a:r>
          </a:p>
          <a:p>
            <a:r>
              <a:rPr lang="en-US" altLang="en-US" sz="2800" dirty="0"/>
              <a:t>How is it unique?</a:t>
            </a:r>
          </a:p>
          <a:p>
            <a:r>
              <a:rPr lang="en-US" altLang="en-US" sz="2800" dirty="0"/>
              <a:t>How will it benefit customers?</a:t>
            </a:r>
          </a:p>
          <a:p>
            <a:r>
              <a:rPr lang="en-US" altLang="en-US" sz="2800" dirty="0"/>
              <a:t>Will it meet a need or want for </a:t>
            </a:r>
            <a:r>
              <a:rPr lang="en-US" altLang="en-US" sz="2600" dirty="0"/>
              <a:t>your customers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26193-D47C-4818-9202-42F586A00F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28" y="1447800"/>
            <a:ext cx="4692978" cy="51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406" y="609600"/>
            <a:ext cx="5216179" cy="1320800"/>
          </a:xfrm>
        </p:spPr>
        <p:txBody>
          <a:bodyPr>
            <a:normAutofit/>
          </a:bodyPr>
          <a:lstStyle/>
          <a:p>
            <a:r>
              <a:rPr lang="en-US" sz="5400" dirty="0"/>
              <a:t>Price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2" r="-1" b="1499"/>
          <a:stretch/>
        </p:blipFill>
        <p:spPr>
          <a:xfrm>
            <a:off x="677157" y="609600"/>
            <a:ext cx="3143778" cy="2601747"/>
          </a:xfrm>
          <a:prstGeom prst="rect">
            <a:avLst/>
          </a:prstGeom>
        </p:spPr>
      </p:pic>
      <p:sp>
        <p:nvSpPr>
          <p:cNvPr id="13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530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1336" y="2160589"/>
            <a:ext cx="521024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Questions to Consider: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much will you charge?</a:t>
            </a:r>
          </a:p>
          <a:p>
            <a:r>
              <a:rPr lang="en-US" sz="2400" dirty="0"/>
              <a:t>How much are customers willing and able </a:t>
            </a:r>
          </a:p>
          <a:p>
            <a:pPr marL="0" indent="0">
              <a:buNone/>
            </a:pPr>
            <a:r>
              <a:rPr lang="en-US" sz="2400" dirty="0"/>
              <a:t>to pay?</a:t>
            </a:r>
          </a:p>
          <a:p>
            <a:r>
              <a:rPr lang="en-US" sz="2400" dirty="0"/>
              <a:t>How much profit do you need/want to make?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5518" y="5618059"/>
            <a:ext cx="618066" cy="22854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7" r="-3" b="6380"/>
          <a:stretch/>
        </p:blipFill>
        <p:spPr>
          <a:xfrm>
            <a:off x="677157" y="3439947"/>
            <a:ext cx="3143778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9981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121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1400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3256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2322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384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280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017" y="-8467"/>
            <a:ext cx="5992808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852" y="609600"/>
            <a:ext cx="4511814" cy="2227730"/>
          </a:xfrm>
        </p:spPr>
        <p:txBody>
          <a:bodyPr anchor="ctr"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Promotion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3" y="2384195"/>
            <a:ext cx="3855770" cy="2178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854" y="2837329"/>
            <a:ext cx="4511813" cy="3317938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9600" dirty="0">
                <a:solidFill>
                  <a:srgbClr val="FFFFFF"/>
                </a:solidFill>
              </a:rPr>
              <a:t>Letting people know about products and services in a positive way so they will want to make a purchase.</a:t>
            </a:r>
          </a:p>
          <a:p>
            <a:pPr>
              <a:lnSpc>
                <a:spcPct val="90000"/>
              </a:lnSpc>
            </a:pPr>
            <a:r>
              <a:rPr lang="en-US" sz="9600" dirty="0">
                <a:solidFill>
                  <a:srgbClr val="FFFFFF"/>
                </a:solidFill>
              </a:rPr>
              <a:t>Promotion is used to tell potential customers:</a:t>
            </a:r>
          </a:p>
          <a:p>
            <a:pPr lvl="1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9600" dirty="0">
                <a:solidFill>
                  <a:srgbClr val="FFFFFF"/>
                </a:solidFill>
              </a:rPr>
              <a:t>How to use a product or service </a:t>
            </a:r>
          </a:p>
          <a:p>
            <a:pPr lvl="1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9600" dirty="0">
                <a:solidFill>
                  <a:srgbClr val="FFFFFF"/>
                </a:solidFill>
              </a:rPr>
              <a:t>The quality of a product or service</a:t>
            </a:r>
            <a:r>
              <a:rPr lang="en-US" sz="7400" dirty="0">
                <a:solidFill>
                  <a:srgbClr val="FFFFFF"/>
                </a:solidFill>
              </a:rPr>
              <a:t>	</a:t>
            </a:r>
          </a:p>
          <a:p>
            <a:pPr lvl="1">
              <a:lnSpc>
                <a:spcPct val="9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9600" dirty="0">
                <a:solidFill>
                  <a:srgbClr val="FFFFFF"/>
                </a:solidFill>
              </a:rPr>
              <a:t>Where the product or service is available</a:t>
            </a:r>
          </a:p>
          <a:p>
            <a:pPr marL="457063" lvl="1" indent="0">
              <a:lnSpc>
                <a:spcPct val="90000"/>
              </a:lnSpc>
              <a:buNone/>
            </a:pPr>
            <a:endParaRPr lang="en-US" sz="38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6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432" r="16639" b="2"/>
          <a:stretch/>
        </p:blipFill>
        <p:spPr>
          <a:xfrm>
            <a:off x="212492" y="-1"/>
            <a:ext cx="4670221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141" y="609600"/>
            <a:ext cx="5113444" cy="1320800"/>
          </a:xfrm>
        </p:spPr>
        <p:txBody>
          <a:bodyPr>
            <a:normAutofit/>
          </a:bodyPr>
          <a:lstStyle/>
          <a:p>
            <a:r>
              <a:rPr lang="en-US" dirty="0"/>
              <a:t>Promotion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98" r="13902" b="2"/>
          <a:stretch/>
        </p:blipFill>
        <p:spPr>
          <a:xfrm>
            <a:off x="20" y="4235547"/>
            <a:ext cx="3392998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31" y="4236854"/>
            <a:ext cx="32631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58141" y="1371602"/>
            <a:ext cx="5113444" cy="52577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How will you let your customers know about your product/service?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type of promotion will you use?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Advertising -</a:t>
            </a:r>
            <a:r>
              <a:rPr lang="en-US" altLang="en-US" sz="2000" dirty="0"/>
              <a:t> Any </a:t>
            </a:r>
            <a:r>
              <a:rPr lang="en-US" altLang="en-US" sz="2000" u="sng" dirty="0"/>
              <a:t>paid</a:t>
            </a:r>
            <a:r>
              <a:rPr lang="en-US" altLang="en-US" sz="2000" dirty="0"/>
              <a:t> form of promotion ( internet, newspapers, TV, radio, magazines, billboards, flyers, etc.)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Social Media – </a:t>
            </a:r>
            <a:r>
              <a:rPr lang="en-US" sz="2000" dirty="0"/>
              <a:t>Instagram, Snap Chat, Facebook, Twitter, </a:t>
            </a:r>
            <a:r>
              <a:rPr lang="en-US" sz="2000" dirty="0" err="1"/>
              <a:t>TiKToK</a:t>
            </a:r>
            <a:endParaRPr lang="en-US" sz="2000" dirty="0"/>
          </a:p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Publicity</a:t>
            </a:r>
            <a:r>
              <a:rPr lang="en-US" sz="2000" dirty="0"/>
              <a:t> - </a:t>
            </a:r>
            <a:r>
              <a:rPr lang="en-US" altLang="en-US" sz="2000" u="sng" dirty="0"/>
              <a:t>Free</a:t>
            </a:r>
            <a:r>
              <a:rPr lang="en-US" altLang="en-US" sz="2000" dirty="0"/>
              <a:t> promotion (press releases or news reports describing how the company sponsored events or donated to a cause.)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9981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121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1400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3256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2322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384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280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017" y="-8467"/>
            <a:ext cx="5992808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852" y="609600"/>
            <a:ext cx="4511814" cy="22277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Place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2073351"/>
            <a:ext cx="3855770" cy="28001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79854" y="2837329"/>
            <a:ext cx="4511813" cy="3317938"/>
          </a:xfrm>
        </p:spPr>
        <p:txBody>
          <a:bodyPr anchor="t">
            <a:normAutofit lnSpcReduction="10000"/>
          </a:bodyPr>
          <a:lstStyle/>
          <a:p>
            <a:pPr marL="609600" indent="-609600"/>
            <a:r>
              <a:rPr lang="en-US" altLang="en-US" sz="2400" dirty="0">
                <a:solidFill>
                  <a:srgbClr val="FFFFFF"/>
                </a:solidFill>
              </a:rPr>
              <a:t>Where will you be located?</a:t>
            </a:r>
          </a:p>
          <a:p>
            <a:pPr marL="609600" indent="-609600"/>
            <a:r>
              <a:rPr lang="en-US" altLang="en-US" sz="2400" dirty="0">
                <a:solidFill>
                  <a:srgbClr val="FFFFFF"/>
                </a:solidFill>
              </a:rPr>
              <a:t>How will you receive your products?</a:t>
            </a:r>
          </a:p>
          <a:p>
            <a:pPr marL="609600" indent="-609600"/>
            <a:r>
              <a:rPr lang="en-US" altLang="en-US" sz="2400" dirty="0">
                <a:solidFill>
                  <a:srgbClr val="FFFFFF"/>
                </a:solidFill>
              </a:rPr>
              <a:t>Will you sell on the internet?</a:t>
            </a:r>
          </a:p>
          <a:p>
            <a:pPr marL="609600" indent="-609600"/>
            <a:r>
              <a:rPr lang="en-US" altLang="en-US" sz="2400" dirty="0">
                <a:solidFill>
                  <a:srgbClr val="FFFFFF"/>
                </a:solidFill>
              </a:rPr>
              <a:t>How will the product or service get to the customers?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4C3621E2FF342A40E0928C12ED6D1" ma:contentTypeVersion="10" ma:contentTypeDescription="Create a new document." ma:contentTypeScope="" ma:versionID="f7b29c74f66835604cea3dcdeaeb7cf0">
  <xsd:schema xmlns:xsd="http://www.w3.org/2001/XMLSchema" xmlns:xs="http://www.w3.org/2001/XMLSchema" xmlns:p="http://schemas.microsoft.com/office/2006/metadata/properties" xmlns:ns2="aa1a798c-7c4a-44c3-abeb-7fe6640291aa" targetNamespace="http://schemas.microsoft.com/office/2006/metadata/properties" ma:root="true" ma:fieldsID="8e73e03ff27357039ad109353ec0ebc0" ns2:_="">
    <xsd:import namespace="aa1a798c-7c4a-44c3-abeb-7fe6640291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a798c-7c4a-44c3-abeb-7fe664029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44516-EC35-4147-A1AC-96606CCA83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a798c-7c4a-44c3-abeb-7fe664029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F78ECB-C138-41CB-9F97-775CC57A9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25127</TotalTime>
  <Words>281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Euphemia</vt:lpstr>
      <vt:lpstr>Trebuchet MS</vt:lpstr>
      <vt:lpstr>Wingdings</vt:lpstr>
      <vt:lpstr>Wingdings 3</vt:lpstr>
      <vt:lpstr>Facet</vt:lpstr>
      <vt:lpstr>The Four P’s of Marketing</vt:lpstr>
      <vt:lpstr>The 4 P’s of Marketing</vt:lpstr>
      <vt:lpstr>Product /Service</vt:lpstr>
      <vt:lpstr>Price</vt:lpstr>
      <vt:lpstr>Promotion</vt:lpstr>
      <vt:lpstr>Promotion</vt:lpstr>
      <vt:lpstr>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P’s of Marketing</dc:title>
  <dc:creator>Hiltz, Marion     (ASD-W)</dc:creator>
  <cp:lastModifiedBy>Shaw, Jill (EECD/EDPE)</cp:lastModifiedBy>
  <cp:revision>15</cp:revision>
  <dcterms:created xsi:type="dcterms:W3CDTF">2020-05-14T14:26:32Z</dcterms:created>
  <dcterms:modified xsi:type="dcterms:W3CDTF">2023-11-05T14:03:34Z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0x010100D6F4C3621E2FF342A40E0928C12ED6D1</vt:lpwstr>
  </property>
</Properties>
</file>