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87" r:id="rId4"/>
    <p:sldId id="272" r:id="rId5"/>
    <p:sldId id="270" r:id="rId6"/>
    <p:sldId id="262" r:id="rId7"/>
    <p:sldId id="260" r:id="rId8"/>
    <p:sldId id="290" r:id="rId9"/>
    <p:sldId id="289" r:id="rId10"/>
    <p:sldId id="261" r:id="rId11"/>
  </p:sldIdLst>
  <p:sldSz cx="13784263" cy="10337800"/>
  <p:notesSz cx="6858000" cy="9144000"/>
  <p:embeddedFontLst>
    <p:embeddedFont>
      <p:font typeface="Amasis MT Pro Black" panose="02040A04050005020304" pitchFamily="18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13198-6E9F-4132-9466-EDF74EB640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A583D3E-0447-40AD-9A93-B2C069438579}">
      <dgm:prSet custT="1"/>
      <dgm:spPr/>
      <dgm:t>
        <a:bodyPr/>
        <a:lstStyle/>
        <a:p>
          <a:r>
            <a:rPr lang="en-US" sz="3200" b="1" dirty="0"/>
            <a:t>Assets:</a:t>
          </a:r>
        </a:p>
        <a:p>
          <a:r>
            <a:rPr lang="en-US" sz="3200" b="1" dirty="0"/>
            <a:t>What you own</a:t>
          </a:r>
          <a:endParaRPr lang="en-US" sz="3200" dirty="0"/>
        </a:p>
      </dgm:t>
    </dgm:pt>
    <dgm:pt modelId="{89B73377-6B46-4090-A916-22BF18D84C61}" type="parTrans" cxnId="{2388F42D-76B4-4513-A8E7-7EF44BAF71DF}">
      <dgm:prSet/>
      <dgm:spPr/>
      <dgm:t>
        <a:bodyPr/>
        <a:lstStyle/>
        <a:p>
          <a:endParaRPr lang="en-US" sz="3600"/>
        </a:p>
      </dgm:t>
    </dgm:pt>
    <dgm:pt modelId="{1F98DBB5-EF31-4566-B4C0-B08DC36DE822}" type="sibTrans" cxnId="{2388F42D-76B4-4513-A8E7-7EF44BAF71DF}">
      <dgm:prSet/>
      <dgm:spPr/>
      <dgm:t>
        <a:bodyPr/>
        <a:lstStyle/>
        <a:p>
          <a:endParaRPr lang="en-US" sz="3600"/>
        </a:p>
      </dgm:t>
    </dgm:pt>
    <dgm:pt modelId="{2984155C-2129-4826-854C-DC878EE8FF3D}">
      <dgm:prSet custT="1"/>
      <dgm:spPr/>
      <dgm:t>
        <a:bodyPr/>
        <a:lstStyle/>
        <a:p>
          <a:r>
            <a:rPr lang="en-US" sz="3200" b="1" dirty="0"/>
            <a:t>Liabilities: </a:t>
          </a:r>
        </a:p>
        <a:p>
          <a:r>
            <a:rPr lang="en-US" sz="3200" b="1" dirty="0"/>
            <a:t>What you owe</a:t>
          </a:r>
          <a:endParaRPr lang="en-US" sz="3200" dirty="0"/>
        </a:p>
      </dgm:t>
    </dgm:pt>
    <dgm:pt modelId="{91BBA9EA-C6D3-4BB5-A04C-71BB00FCE377}" type="parTrans" cxnId="{1DCE0130-80CB-49D3-A4C2-92DDE60A68B5}">
      <dgm:prSet/>
      <dgm:spPr/>
      <dgm:t>
        <a:bodyPr/>
        <a:lstStyle/>
        <a:p>
          <a:endParaRPr lang="en-US" sz="3600"/>
        </a:p>
      </dgm:t>
    </dgm:pt>
    <dgm:pt modelId="{2074AFAD-BC31-4C90-A8C2-692B57060297}" type="sibTrans" cxnId="{1DCE0130-80CB-49D3-A4C2-92DDE60A68B5}">
      <dgm:prSet/>
      <dgm:spPr/>
      <dgm:t>
        <a:bodyPr/>
        <a:lstStyle/>
        <a:p>
          <a:endParaRPr lang="en-US" sz="3600"/>
        </a:p>
      </dgm:t>
    </dgm:pt>
    <dgm:pt modelId="{3AE98706-4E31-4328-A756-FE8FDB2EFC97}" type="pres">
      <dgm:prSet presAssocID="{2BD13198-6E9F-4132-9466-EDF74EB640C5}" presName="root" presStyleCnt="0">
        <dgm:presLayoutVars>
          <dgm:dir/>
          <dgm:resizeHandles val="exact"/>
        </dgm:presLayoutVars>
      </dgm:prSet>
      <dgm:spPr/>
    </dgm:pt>
    <dgm:pt modelId="{2DAB90FA-E575-451D-A3E7-C8C8A2B9D9F8}" type="pres">
      <dgm:prSet presAssocID="{1A583D3E-0447-40AD-9A93-B2C069438579}" presName="compNode" presStyleCnt="0"/>
      <dgm:spPr/>
    </dgm:pt>
    <dgm:pt modelId="{778FBCB1-9A06-44FB-90D3-1CD06B01477B}" type="pres">
      <dgm:prSet presAssocID="{1A583D3E-0447-40AD-9A93-B2C069438579}" presName="iconRect" presStyleLbl="node1" presStyleIdx="0" presStyleCnt="2" custLinFactNeighborX="571" custLinFactNeighborY="8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17D4B07-CB8B-42A7-98CF-960672072606}" type="pres">
      <dgm:prSet presAssocID="{1A583D3E-0447-40AD-9A93-B2C069438579}" presName="spaceRect" presStyleCnt="0"/>
      <dgm:spPr/>
    </dgm:pt>
    <dgm:pt modelId="{8F215079-3A65-4061-9C35-3072F2DA3471}" type="pres">
      <dgm:prSet presAssocID="{1A583D3E-0447-40AD-9A93-B2C069438579}" presName="textRect" presStyleLbl="revTx" presStyleIdx="0" presStyleCnt="2">
        <dgm:presLayoutVars>
          <dgm:chMax val="1"/>
          <dgm:chPref val="1"/>
        </dgm:presLayoutVars>
      </dgm:prSet>
      <dgm:spPr/>
    </dgm:pt>
    <dgm:pt modelId="{F646F4DA-6FAA-48F0-B9C6-DA9628563015}" type="pres">
      <dgm:prSet presAssocID="{1F98DBB5-EF31-4566-B4C0-B08DC36DE822}" presName="sibTrans" presStyleCnt="0"/>
      <dgm:spPr/>
    </dgm:pt>
    <dgm:pt modelId="{5B2698C7-51F2-4BC8-8E85-EC2E00BAABC9}" type="pres">
      <dgm:prSet presAssocID="{2984155C-2129-4826-854C-DC878EE8FF3D}" presName="compNode" presStyleCnt="0"/>
      <dgm:spPr/>
    </dgm:pt>
    <dgm:pt modelId="{494CA840-E787-4E15-A778-594DA908D327}" type="pres">
      <dgm:prSet presAssocID="{2984155C-2129-4826-854C-DC878EE8FF3D}" presName="iconRect" presStyleLbl="node1" presStyleIdx="1" presStyleCnt="2" custScaleY="129822" custLinFactNeighborX="-3549" custLinFactNeighborY="36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1BEA0525-A6AF-4D2F-BA62-FDCD683FCDAB}" type="pres">
      <dgm:prSet presAssocID="{2984155C-2129-4826-854C-DC878EE8FF3D}" presName="spaceRect" presStyleCnt="0"/>
      <dgm:spPr/>
    </dgm:pt>
    <dgm:pt modelId="{0FEA2691-68B2-4653-A4A1-61DD010269E3}" type="pres">
      <dgm:prSet presAssocID="{2984155C-2129-4826-854C-DC878EE8FF3D}" presName="textRect" presStyleLbl="revTx" presStyleIdx="1" presStyleCnt="2" custScaleX="97558" custScaleY="109837" custLinFactNeighborX="-1158" custLinFactNeighborY="-5656">
        <dgm:presLayoutVars>
          <dgm:chMax val="1"/>
          <dgm:chPref val="1"/>
        </dgm:presLayoutVars>
      </dgm:prSet>
      <dgm:spPr/>
    </dgm:pt>
  </dgm:ptLst>
  <dgm:cxnLst>
    <dgm:cxn modelId="{2388F42D-76B4-4513-A8E7-7EF44BAF71DF}" srcId="{2BD13198-6E9F-4132-9466-EDF74EB640C5}" destId="{1A583D3E-0447-40AD-9A93-B2C069438579}" srcOrd="0" destOrd="0" parTransId="{89B73377-6B46-4090-A916-22BF18D84C61}" sibTransId="{1F98DBB5-EF31-4566-B4C0-B08DC36DE822}"/>
    <dgm:cxn modelId="{1DCE0130-80CB-49D3-A4C2-92DDE60A68B5}" srcId="{2BD13198-6E9F-4132-9466-EDF74EB640C5}" destId="{2984155C-2129-4826-854C-DC878EE8FF3D}" srcOrd="1" destOrd="0" parTransId="{91BBA9EA-C6D3-4BB5-A04C-71BB00FCE377}" sibTransId="{2074AFAD-BC31-4C90-A8C2-692B57060297}"/>
    <dgm:cxn modelId="{826031C3-23EB-4514-8A70-2A497AC1F2CA}" type="presOf" srcId="{2BD13198-6E9F-4132-9466-EDF74EB640C5}" destId="{3AE98706-4E31-4328-A756-FE8FDB2EFC97}" srcOrd="0" destOrd="0" presId="urn:microsoft.com/office/officeart/2018/2/layout/IconLabelList"/>
    <dgm:cxn modelId="{F7E6B7D2-E88F-4447-A5B9-D12F73E071F8}" type="presOf" srcId="{1A583D3E-0447-40AD-9A93-B2C069438579}" destId="{8F215079-3A65-4061-9C35-3072F2DA3471}" srcOrd="0" destOrd="0" presId="urn:microsoft.com/office/officeart/2018/2/layout/IconLabelList"/>
    <dgm:cxn modelId="{797535E1-F52E-42F9-B977-29077CFF0E9F}" type="presOf" srcId="{2984155C-2129-4826-854C-DC878EE8FF3D}" destId="{0FEA2691-68B2-4653-A4A1-61DD010269E3}" srcOrd="0" destOrd="0" presId="urn:microsoft.com/office/officeart/2018/2/layout/IconLabelList"/>
    <dgm:cxn modelId="{7A7AA1F2-EDF0-41D4-84E8-487B0C40DE6E}" type="presParOf" srcId="{3AE98706-4E31-4328-A756-FE8FDB2EFC97}" destId="{2DAB90FA-E575-451D-A3E7-C8C8A2B9D9F8}" srcOrd="0" destOrd="0" presId="urn:microsoft.com/office/officeart/2018/2/layout/IconLabelList"/>
    <dgm:cxn modelId="{A97A2CD6-A89C-4F91-A03F-1317E422DB6A}" type="presParOf" srcId="{2DAB90FA-E575-451D-A3E7-C8C8A2B9D9F8}" destId="{778FBCB1-9A06-44FB-90D3-1CD06B01477B}" srcOrd="0" destOrd="0" presId="urn:microsoft.com/office/officeart/2018/2/layout/IconLabelList"/>
    <dgm:cxn modelId="{74F18067-0C5D-4653-95FD-57185BEF1D6F}" type="presParOf" srcId="{2DAB90FA-E575-451D-A3E7-C8C8A2B9D9F8}" destId="{217D4B07-CB8B-42A7-98CF-960672072606}" srcOrd="1" destOrd="0" presId="urn:microsoft.com/office/officeart/2018/2/layout/IconLabelList"/>
    <dgm:cxn modelId="{F0F6E845-D234-4989-B33C-49DD9E5B373B}" type="presParOf" srcId="{2DAB90FA-E575-451D-A3E7-C8C8A2B9D9F8}" destId="{8F215079-3A65-4061-9C35-3072F2DA3471}" srcOrd="2" destOrd="0" presId="urn:microsoft.com/office/officeart/2018/2/layout/IconLabelList"/>
    <dgm:cxn modelId="{0EBA103F-27A1-467E-8407-39932647AD5A}" type="presParOf" srcId="{3AE98706-4E31-4328-A756-FE8FDB2EFC97}" destId="{F646F4DA-6FAA-48F0-B9C6-DA9628563015}" srcOrd="1" destOrd="0" presId="urn:microsoft.com/office/officeart/2018/2/layout/IconLabelList"/>
    <dgm:cxn modelId="{49D3F46F-9094-4E21-A894-C59343E4A4EA}" type="presParOf" srcId="{3AE98706-4E31-4328-A756-FE8FDB2EFC97}" destId="{5B2698C7-51F2-4BC8-8E85-EC2E00BAABC9}" srcOrd="2" destOrd="0" presId="urn:microsoft.com/office/officeart/2018/2/layout/IconLabelList"/>
    <dgm:cxn modelId="{40D60270-A2F0-40CB-9101-9620AA672F4C}" type="presParOf" srcId="{5B2698C7-51F2-4BC8-8E85-EC2E00BAABC9}" destId="{494CA840-E787-4E15-A778-594DA908D327}" srcOrd="0" destOrd="0" presId="urn:microsoft.com/office/officeart/2018/2/layout/IconLabelList"/>
    <dgm:cxn modelId="{499FB1FB-8785-42DA-AD7A-73048B22C214}" type="presParOf" srcId="{5B2698C7-51F2-4BC8-8E85-EC2E00BAABC9}" destId="{1BEA0525-A6AF-4D2F-BA62-FDCD683FCDAB}" srcOrd="1" destOrd="0" presId="urn:microsoft.com/office/officeart/2018/2/layout/IconLabelList"/>
    <dgm:cxn modelId="{FD7C9C0A-78F0-417E-9BC6-43CAB9165724}" type="presParOf" srcId="{5B2698C7-51F2-4BC8-8E85-EC2E00BAABC9}" destId="{0FEA2691-68B2-4653-A4A1-61DD010269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A8EFC-787E-49D2-A5E7-D2BBA28B83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DA76BB-790D-4350-8E9C-8BC44B81B9C8}">
      <dgm:prSet/>
      <dgm:spPr/>
      <dgm:t>
        <a:bodyPr/>
        <a:lstStyle/>
        <a:p>
          <a:r>
            <a:rPr lang="en-US"/>
            <a:t>A balance sheet is a financial statement that shows a company’s financial position at a certain time. </a:t>
          </a:r>
        </a:p>
      </dgm:t>
    </dgm:pt>
    <dgm:pt modelId="{71BC2396-8B02-4991-92CF-73C2ABE72F92}" type="parTrans" cxnId="{64872E96-D36E-4DE7-9D4B-5E9280955852}">
      <dgm:prSet/>
      <dgm:spPr/>
      <dgm:t>
        <a:bodyPr/>
        <a:lstStyle/>
        <a:p>
          <a:endParaRPr lang="en-US"/>
        </a:p>
      </dgm:t>
    </dgm:pt>
    <dgm:pt modelId="{F49C8B0C-BE54-4317-A1E2-2783173A3DC0}" type="sibTrans" cxnId="{64872E96-D36E-4DE7-9D4B-5E9280955852}">
      <dgm:prSet/>
      <dgm:spPr/>
      <dgm:t>
        <a:bodyPr/>
        <a:lstStyle/>
        <a:p>
          <a:endParaRPr lang="en-US"/>
        </a:p>
      </dgm:t>
    </dgm:pt>
    <dgm:pt modelId="{BF4B21E3-ED6C-48FD-B78C-51858F4070AA}">
      <dgm:prSet/>
      <dgm:spPr/>
      <dgm:t>
        <a:bodyPr/>
        <a:lstStyle/>
        <a:p>
          <a:r>
            <a:rPr lang="en-US"/>
            <a:t>Balance sheets provide a summary of a company's assets, liabilities and its net worth. </a:t>
          </a:r>
        </a:p>
      </dgm:t>
    </dgm:pt>
    <dgm:pt modelId="{1E1A7D00-B592-4494-A34C-3F13732754A2}" type="parTrans" cxnId="{FA4BBA67-0BF7-4FB3-9F04-550E73AC5BA1}">
      <dgm:prSet/>
      <dgm:spPr/>
      <dgm:t>
        <a:bodyPr/>
        <a:lstStyle/>
        <a:p>
          <a:endParaRPr lang="en-US"/>
        </a:p>
      </dgm:t>
    </dgm:pt>
    <dgm:pt modelId="{B7E32149-3021-4D1D-A595-D5CC2DF24A27}" type="sibTrans" cxnId="{FA4BBA67-0BF7-4FB3-9F04-550E73AC5BA1}">
      <dgm:prSet/>
      <dgm:spPr/>
      <dgm:t>
        <a:bodyPr/>
        <a:lstStyle/>
        <a:p>
          <a:endParaRPr lang="en-US"/>
        </a:p>
      </dgm:t>
    </dgm:pt>
    <dgm:pt modelId="{89F0173D-75F9-4B31-9DA4-C9523FE6C4B5}" type="pres">
      <dgm:prSet presAssocID="{320A8EFC-787E-49D2-A5E7-D2BBA28B8364}" presName="linear" presStyleCnt="0">
        <dgm:presLayoutVars>
          <dgm:animLvl val="lvl"/>
          <dgm:resizeHandles val="exact"/>
        </dgm:presLayoutVars>
      </dgm:prSet>
      <dgm:spPr/>
    </dgm:pt>
    <dgm:pt modelId="{E4DAF46A-0B2F-41F9-A403-E1F3ABD14FF1}" type="pres">
      <dgm:prSet presAssocID="{47DA76BB-790D-4350-8E9C-8BC44B81B9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625ABB-CCAE-4FEA-B9FC-F570C41ED724}" type="pres">
      <dgm:prSet presAssocID="{F49C8B0C-BE54-4317-A1E2-2783173A3DC0}" presName="spacer" presStyleCnt="0"/>
      <dgm:spPr/>
    </dgm:pt>
    <dgm:pt modelId="{F53C2F5D-73D2-484D-A38C-B9A896347DDB}" type="pres">
      <dgm:prSet presAssocID="{BF4B21E3-ED6C-48FD-B78C-51858F4070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E30244-12C1-40DE-BB9A-7F0D84FEC656}" type="presOf" srcId="{BF4B21E3-ED6C-48FD-B78C-51858F4070AA}" destId="{F53C2F5D-73D2-484D-A38C-B9A896347DDB}" srcOrd="0" destOrd="0" presId="urn:microsoft.com/office/officeart/2005/8/layout/vList2"/>
    <dgm:cxn modelId="{FA4BBA67-0BF7-4FB3-9F04-550E73AC5BA1}" srcId="{320A8EFC-787E-49D2-A5E7-D2BBA28B8364}" destId="{BF4B21E3-ED6C-48FD-B78C-51858F4070AA}" srcOrd="1" destOrd="0" parTransId="{1E1A7D00-B592-4494-A34C-3F13732754A2}" sibTransId="{B7E32149-3021-4D1D-A595-D5CC2DF24A27}"/>
    <dgm:cxn modelId="{4C3C7758-88B7-4BB5-9A52-AFB730A0CE4C}" type="presOf" srcId="{47DA76BB-790D-4350-8E9C-8BC44B81B9C8}" destId="{E4DAF46A-0B2F-41F9-A403-E1F3ABD14FF1}" srcOrd="0" destOrd="0" presId="urn:microsoft.com/office/officeart/2005/8/layout/vList2"/>
    <dgm:cxn modelId="{715D6E86-47F1-47BA-B14F-E67064A364AA}" type="presOf" srcId="{320A8EFC-787E-49D2-A5E7-D2BBA28B8364}" destId="{89F0173D-75F9-4B31-9DA4-C9523FE6C4B5}" srcOrd="0" destOrd="0" presId="urn:microsoft.com/office/officeart/2005/8/layout/vList2"/>
    <dgm:cxn modelId="{64872E96-D36E-4DE7-9D4B-5E9280955852}" srcId="{320A8EFC-787E-49D2-A5E7-D2BBA28B8364}" destId="{47DA76BB-790D-4350-8E9C-8BC44B81B9C8}" srcOrd="0" destOrd="0" parTransId="{71BC2396-8B02-4991-92CF-73C2ABE72F92}" sibTransId="{F49C8B0C-BE54-4317-A1E2-2783173A3DC0}"/>
    <dgm:cxn modelId="{E7E06E6C-4353-4419-9819-F1FAD8946F56}" type="presParOf" srcId="{89F0173D-75F9-4B31-9DA4-C9523FE6C4B5}" destId="{E4DAF46A-0B2F-41F9-A403-E1F3ABD14FF1}" srcOrd="0" destOrd="0" presId="urn:microsoft.com/office/officeart/2005/8/layout/vList2"/>
    <dgm:cxn modelId="{99F42EA0-2588-4619-A0E6-B99F3F81D2E6}" type="presParOf" srcId="{89F0173D-75F9-4B31-9DA4-C9523FE6C4B5}" destId="{E1625ABB-CCAE-4FEA-B9FC-F570C41ED724}" srcOrd="1" destOrd="0" presId="urn:microsoft.com/office/officeart/2005/8/layout/vList2"/>
    <dgm:cxn modelId="{D27B5FAD-1008-4899-A6F0-E4442EC8F480}" type="presParOf" srcId="{89F0173D-75F9-4B31-9DA4-C9523FE6C4B5}" destId="{F53C2F5D-73D2-484D-A38C-B9A896347D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FBCB1-9A06-44FB-90D3-1CD06B01477B}">
      <dsp:nvSpPr>
        <dsp:cNvPr id="0" name=""/>
        <dsp:cNvSpPr/>
      </dsp:nvSpPr>
      <dsp:spPr>
        <a:xfrm>
          <a:off x="1740572" y="72826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15079-3A65-4061-9C35-3072F2DA3471}">
      <dsp:nvSpPr>
        <dsp:cNvPr id="0" name=""/>
        <dsp:cNvSpPr/>
      </dsp:nvSpPr>
      <dsp:spPr>
        <a:xfrm>
          <a:off x="541472" y="3188658"/>
          <a:ext cx="432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Assets: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you own</a:t>
          </a:r>
          <a:endParaRPr lang="en-US" sz="3200" kern="1200" dirty="0"/>
        </a:p>
      </dsp:txBody>
      <dsp:txXfrm>
        <a:off x="541472" y="3188658"/>
        <a:ext cx="4320000" cy="1080000"/>
      </dsp:txXfrm>
    </dsp:sp>
    <dsp:sp modelId="{494CA840-E787-4E15-A778-594DA908D327}">
      <dsp:nvSpPr>
        <dsp:cNvPr id="0" name=""/>
        <dsp:cNvSpPr/>
      </dsp:nvSpPr>
      <dsp:spPr>
        <a:xfrm>
          <a:off x="6736479" y="610285"/>
          <a:ext cx="1944000" cy="2523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A2691-68B2-4653-A4A1-61DD010269E3}">
      <dsp:nvSpPr>
        <dsp:cNvPr id="0" name=""/>
        <dsp:cNvSpPr/>
      </dsp:nvSpPr>
      <dsp:spPr>
        <a:xfrm>
          <a:off x="5620193" y="3192829"/>
          <a:ext cx="4214505" cy="118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Liabilities: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you owe</a:t>
          </a:r>
          <a:endParaRPr lang="en-US" sz="3200" kern="1200" dirty="0"/>
        </a:p>
      </dsp:txBody>
      <dsp:txXfrm>
        <a:off x="5620193" y="3192829"/>
        <a:ext cx="4214505" cy="118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F46A-0B2F-41F9-A403-E1F3ABD14FF1}">
      <dsp:nvSpPr>
        <dsp:cNvPr id="0" name=""/>
        <dsp:cNvSpPr/>
      </dsp:nvSpPr>
      <dsp:spPr>
        <a:xfrm>
          <a:off x="0" y="75771"/>
          <a:ext cx="7060890" cy="4069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A balance sheet is a financial statement that shows a company’s financial position at a certain time. </a:t>
          </a:r>
        </a:p>
      </dsp:txBody>
      <dsp:txXfrm>
        <a:off x="198645" y="274416"/>
        <a:ext cx="6663600" cy="3671970"/>
      </dsp:txXfrm>
    </dsp:sp>
    <dsp:sp modelId="{F53C2F5D-73D2-484D-A38C-B9A896347DDB}">
      <dsp:nvSpPr>
        <dsp:cNvPr id="0" name=""/>
        <dsp:cNvSpPr/>
      </dsp:nvSpPr>
      <dsp:spPr>
        <a:xfrm>
          <a:off x="0" y="4280391"/>
          <a:ext cx="7060890" cy="4069260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Balance sheets provide a summary of a company's assets, liabilities and its net worth. </a:t>
          </a:r>
        </a:p>
      </dsp:txBody>
      <dsp:txXfrm>
        <a:off x="198645" y="4479036"/>
        <a:ext cx="6663600" cy="3671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820" y="1691858"/>
            <a:ext cx="11716624" cy="3599086"/>
          </a:xfrm>
        </p:spPr>
        <p:txBody>
          <a:bodyPr anchor="b"/>
          <a:lstStyle>
            <a:lvl1pPr algn="ctr">
              <a:defRPr sz="9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033" y="5429739"/>
            <a:ext cx="10338197" cy="2495908"/>
          </a:xfrm>
        </p:spPr>
        <p:txBody>
          <a:bodyPr/>
          <a:lstStyle>
            <a:lvl1pPr marL="0" indent="0" algn="ctr">
              <a:buNone/>
              <a:defRPr sz="3618"/>
            </a:lvl1pPr>
            <a:lvl2pPr marL="689183" indent="0" algn="ctr">
              <a:buNone/>
              <a:defRPr sz="3015"/>
            </a:lvl2pPr>
            <a:lvl3pPr marL="1378367" indent="0" algn="ctr">
              <a:buNone/>
              <a:defRPr sz="2713"/>
            </a:lvl3pPr>
            <a:lvl4pPr marL="2067550" indent="0" algn="ctr">
              <a:buNone/>
              <a:defRPr sz="2412"/>
            </a:lvl4pPr>
            <a:lvl5pPr marL="2756733" indent="0" algn="ctr">
              <a:buNone/>
              <a:defRPr sz="2412"/>
            </a:lvl5pPr>
            <a:lvl6pPr marL="3445916" indent="0" algn="ctr">
              <a:buNone/>
              <a:defRPr sz="2412"/>
            </a:lvl6pPr>
            <a:lvl7pPr marL="4135100" indent="0" algn="ctr">
              <a:buNone/>
              <a:defRPr sz="2412"/>
            </a:lvl7pPr>
            <a:lvl8pPr marL="4824283" indent="0" algn="ctr">
              <a:buNone/>
              <a:defRPr sz="2412"/>
            </a:lvl8pPr>
            <a:lvl9pPr marL="5513466" indent="0" algn="ctr">
              <a:buNone/>
              <a:defRPr sz="24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4364" y="550392"/>
            <a:ext cx="2972232" cy="87608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669" y="550392"/>
            <a:ext cx="8744392" cy="87608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89" y="2577274"/>
            <a:ext cx="11888927" cy="4300237"/>
          </a:xfrm>
        </p:spPr>
        <p:txBody>
          <a:bodyPr anchor="b"/>
          <a:lstStyle>
            <a:lvl1pPr>
              <a:defRPr sz="9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89" y="6918193"/>
            <a:ext cx="11888927" cy="2261393"/>
          </a:xfrm>
        </p:spPr>
        <p:txBody>
          <a:bodyPr/>
          <a:lstStyle>
            <a:lvl1pPr marL="0" indent="0">
              <a:buNone/>
              <a:defRPr sz="3618">
                <a:solidFill>
                  <a:schemeClr val="tx1"/>
                </a:solidFill>
              </a:defRPr>
            </a:lvl1pPr>
            <a:lvl2pPr marL="689183" indent="0">
              <a:buNone/>
              <a:defRPr sz="3015">
                <a:solidFill>
                  <a:schemeClr val="tx1">
                    <a:tint val="75000"/>
                  </a:schemeClr>
                </a:solidFill>
              </a:defRPr>
            </a:lvl2pPr>
            <a:lvl3pPr marL="1378367" indent="0">
              <a:buNone/>
              <a:defRPr sz="2713">
                <a:solidFill>
                  <a:schemeClr val="tx1">
                    <a:tint val="75000"/>
                  </a:schemeClr>
                </a:solidFill>
              </a:defRPr>
            </a:lvl3pPr>
            <a:lvl4pPr marL="2067550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4pPr>
            <a:lvl5pPr marL="2756733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5pPr>
            <a:lvl6pPr marL="3445916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6pPr>
            <a:lvl7pPr marL="4135100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7pPr>
            <a:lvl8pPr marL="4824283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8pPr>
            <a:lvl9pPr marL="5513466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668" y="2751961"/>
            <a:ext cx="5858312" cy="6559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8283" y="2751961"/>
            <a:ext cx="5858312" cy="6559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63" y="550395"/>
            <a:ext cx="11888927" cy="1998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65" y="2534198"/>
            <a:ext cx="5831388" cy="1241971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89183" indent="0">
              <a:buNone/>
              <a:defRPr sz="3015" b="1"/>
            </a:lvl2pPr>
            <a:lvl3pPr marL="1378367" indent="0">
              <a:buNone/>
              <a:defRPr sz="2713" b="1"/>
            </a:lvl3pPr>
            <a:lvl4pPr marL="2067550" indent="0">
              <a:buNone/>
              <a:defRPr sz="2412" b="1"/>
            </a:lvl4pPr>
            <a:lvl5pPr marL="2756733" indent="0">
              <a:buNone/>
              <a:defRPr sz="2412" b="1"/>
            </a:lvl5pPr>
            <a:lvl6pPr marL="3445916" indent="0">
              <a:buNone/>
              <a:defRPr sz="2412" b="1"/>
            </a:lvl6pPr>
            <a:lvl7pPr marL="4135100" indent="0">
              <a:buNone/>
              <a:defRPr sz="2412" b="1"/>
            </a:lvl7pPr>
            <a:lvl8pPr marL="4824283" indent="0">
              <a:buNone/>
              <a:defRPr sz="2412" b="1"/>
            </a:lvl8pPr>
            <a:lvl9pPr marL="5513466" indent="0">
              <a:buNone/>
              <a:defRPr sz="2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465" y="3776169"/>
            <a:ext cx="5831388" cy="555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8284" y="2534198"/>
            <a:ext cx="5860107" cy="1241971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89183" indent="0">
              <a:buNone/>
              <a:defRPr sz="3015" b="1"/>
            </a:lvl2pPr>
            <a:lvl3pPr marL="1378367" indent="0">
              <a:buNone/>
              <a:defRPr sz="2713" b="1"/>
            </a:lvl3pPr>
            <a:lvl4pPr marL="2067550" indent="0">
              <a:buNone/>
              <a:defRPr sz="2412" b="1"/>
            </a:lvl4pPr>
            <a:lvl5pPr marL="2756733" indent="0">
              <a:buNone/>
              <a:defRPr sz="2412" b="1"/>
            </a:lvl5pPr>
            <a:lvl6pPr marL="3445916" indent="0">
              <a:buNone/>
              <a:defRPr sz="2412" b="1"/>
            </a:lvl6pPr>
            <a:lvl7pPr marL="4135100" indent="0">
              <a:buNone/>
              <a:defRPr sz="2412" b="1"/>
            </a:lvl7pPr>
            <a:lvl8pPr marL="4824283" indent="0">
              <a:buNone/>
              <a:defRPr sz="2412" b="1"/>
            </a:lvl8pPr>
            <a:lvl9pPr marL="5513466" indent="0">
              <a:buNone/>
              <a:defRPr sz="2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8284" y="3776169"/>
            <a:ext cx="5860107" cy="555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63" y="689187"/>
            <a:ext cx="4445784" cy="2412153"/>
          </a:xfrm>
        </p:spPr>
        <p:txBody>
          <a:bodyPr anchor="b"/>
          <a:lstStyle>
            <a:lvl1pPr>
              <a:defRPr sz="4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107" y="1488454"/>
            <a:ext cx="6978283" cy="7346538"/>
          </a:xfrm>
        </p:spPr>
        <p:txBody>
          <a:bodyPr/>
          <a:lstStyle>
            <a:lvl1pPr>
              <a:defRPr sz="4824"/>
            </a:lvl1pPr>
            <a:lvl2pPr>
              <a:defRPr sz="4221"/>
            </a:lvl2pPr>
            <a:lvl3pPr>
              <a:defRPr sz="3618"/>
            </a:lvl3pPr>
            <a:lvl4pPr>
              <a:defRPr sz="3015"/>
            </a:lvl4pPr>
            <a:lvl5pPr>
              <a:defRPr sz="3015"/>
            </a:lvl5pPr>
            <a:lvl6pPr>
              <a:defRPr sz="3015"/>
            </a:lvl6pPr>
            <a:lvl7pPr>
              <a:defRPr sz="3015"/>
            </a:lvl7pPr>
            <a:lvl8pPr>
              <a:defRPr sz="3015"/>
            </a:lvl8pPr>
            <a:lvl9pPr>
              <a:defRPr sz="3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463" y="3101340"/>
            <a:ext cx="4445784" cy="5745616"/>
          </a:xfrm>
        </p:spPr>
        <p:txBody>
          <a:bodyPr/>
          <a:lstStyle>
            <a:lvl1pPr marL="0" indent="0">
              <a:buNone/>
              <a:defRPr sz="2412"/>
            </a:lvl1pPr>
            <a:lvl2pPr marL="689183" indent="0">
              <a:buNone/>
              <a:defRPr sz="2110"/>
            </a:lvl2pPr>
            <a:lvl3pPr marL="1378367" indent="0">
              <a:buNone/>
              <a:defRPr sz="1809"/>
            </a:lvl3pPr>
            <a:lvl4pPr marL="2067550" indent="0">
              <a:buNone/>
              <a:defRPr sz="1507"/>
            </a:lvl4pPr>
            <a:lvl5pPr marL="2756733" indent="0">
              <a:buNone/>
              <a:defRPr sz="1507"/>
            </a:lvl5pPr>
            <a:lvl6pPr marL="3445916" indent="0">
              <a:buNone/>
              <a:defRPr sz="1507"/>
            </a:lvl6pPr>
            <a:lvl7pPr marL="4135100" indent="0">
              <a:buNone/>
              <a:defRPr sz="1507"/>
            </a:lvl7pPr>
            <a:lvl8pPr marL="4824283" indent="0">
              <a:buNone/>
              <a:defRPr sz="1507"/>
            </a:lvl8pPr>
            <a:lvl9pPr marL="5513466" indent="0">
              <a:buNone/>
              <a:defRPr sz="1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63" y="689187"/>
            <a:ext cx="4445784" cy="2412153"/>
          </a:xfrm>
        </p:spPr>
        <p:txBody>
          <a:bodyPr anchor="b"/>
          <a:lstStyle>
            <a:lvl1pPr>
              <a:defRPr sz="4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60107" y="1488454"/>
            <a:ext cx="6978283" cy="7346538"/>
          </a:xfrm>
        </p:spPr>
        <p:txBody>
          <a:bodyPr anchor="t"/>
          <a:lstStyle>
            <a:lvl1pPr marL="0" indent="0">
              <a:buNone/>
              <a:defRPr sz="4824"/>
            </a:lvl1pPr>
            <a:lvl2pPr marL="689183" indent="0">
              <a:buNone/>
              <a:defRPr sz="4221"/>
            </a:lvl2pPr>
            <a:lvl3pPr marL="1378367" indent="0">
              <a:buNone/>
              <a:defRPr sz="3618"/>
            </a:lvl3pPr>
            <a:lvl4pPr marL="2067550" indent="0">
              <a:buNone/>
              <a:defRPr sz="3015"/>
            </a:lvl4pPr>
            <a:lvl5pPr marL="2756733" indent="0">
              <a:buNone/>
              <a:defRPr sz="3015"/>
            </a:lvl5pPr>
            <a:lvl6pPr marL="3445916" indent="0">
              <a:buNone/>
              <a:defRPr sz="3015"/>
            </a:lvl6pPr>
            <a:lvl7pPr marL="4135100" indent="0">
              <a:buNone/>
              <a:defRPr sz="3015"/>
            </a:lvl7pPr>
            <a:lvl8pPr marL="4824283" indent="0">
              <a:buNone/>
              <a:defRPr sz="3015"/>
            </a:lvl8pPr>
            <a:lvl9pPr marL="5513466" indent="0">
              <a:buNone/>
              <a:defRPr sz="301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463" y="3101340"/>
            <a:ext cx="4445784" cy="5745616"/>
          </a:xfrm>
        </p:spPr>
        <p:txBody>
          <a:bodyPr/>
          <a:lstStyle>
            <a:lvl1pPr marL="0" indent="0">
              <a:buNone/>
              <a:defRPr sz="2412"/>
            </a:lvl1pPr>
            <a:lvl2pPr marL="689183" indent="0">
              <a:buNone/>
              <a:defRPr sz="2110"/>
            </a:lvl2pPr>
            <a:lvl3pPr marL="1378367" indent="0">
              <a:buNone/>
              <a:defRPr sz="1809"/>
            </a:lvl3pPr>
            <a:lvl4pPr marL="2067550" indent="0">
              <a:buNone/>
              <a:defRPr sz="1507"/>
            </a:lvl4pPr>
            <a:lvl5pPr marL="2756733" indent="0">
              <a:buNone/>
              <a:defRPr sz="1507"/>
            </a:lvl5pPr>
            <a:lvl6pPr marL="3445916" indent="0">
              <a:buNone/>
              <a:defRPr sz="1507"/>
            </a:lvl6pPr>
            <a:lvl7pPr marL="4135100" indent="0">
              <a:buNone/>
              <a:defRPr sz="1507"/>
            </a:lvl7pPr>
            <a:lvl8pPr marL="4824283" indent="0">
              <a:buNone/>
              <a:defRPr sz="1507"/>
            </a:lvl8pPr>
            <a:lvl9pPr marL="5513466" indent="0">
              <a:buNone/>
              <a:defRPr sz="1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668" y="550395"/>
            <a:ext cx="11888927" cy="199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668" y="2751961"/>
            <a:ext cx="11888927" cy="655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7668" y="9581611"/>
            <a:ext cx="3101459" cy="55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41B4-8028-4640-A5CA-AB1B6E1375B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6037" y="9581611"/>
            <a:ext cx="4652189" cy="55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5136" y="9581611"/>
            <a:ext cx="3101459" cy="55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6719-2DD1-421B-AEC9-09323D5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8367" rtl="0" eaLnBrk="1" latinLnBrk="0" hangingPunct="1">
        <a:lnSpc>
          <a:spcPct val="90000"/>
        </a:lnSpc>
        <a:spcBef>
          <a:spcPct val="0"/>
        </a:spcBef>
        <a:buNone/>
        <a:defRPr sz="66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592" indent="-344592" algn="l" defTabSz="1378367" rtl="0" eaLnBrk="1" latinLnBrk="0" hangingPunct="1">
        <a:lnSpc>
          <a:spcPct val="90000"/>
        </a:lnSpc>
        <a:spcBef>
          <a:spcPts val="1507"/>
        </a:spcBef>
        <a:buFont typeface="Arial" panose="020B0604020202020204" pitchFamily="34" charset="0"/>
        <a:buChar char="•"/>
        <a:defRPr sz="4221" kern="1200">
          <a:solidFill>
            <a:schemeClr val="tx1"/>
          </a:solidFill>
          <a:latin typeface="+mn-lt"/>
          <a:ea typeface="+mn-ea"/>
          <a:cs typeface="+mn-cs"/>
        </a:defRPr>
      </a:lvl1pPr>
      <a:lvl2pPr marL="1033775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3618" kern="1200">
          <a:solidFill>
            <a:schemeClr val="tx1"/>
          </a:solidFill>
          <a:latin typeface="+mn-lt"/>
          <a:ea typeface="+mn-ea"/>
          <a:cs typeface="+mn-cs"/>
        </a:defRPr>
      </a:lvl2pPr>
      <a:lvl3pPr marL="1722958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3015" kern="1200">
          <a:solidFill>
            <a:schemeClr val="tx1"/>
          </a:solidFill>
          <a:latin typeface="+mn-lt"/>
          <a:ea typeface="+mn-ea"/>
          <a:cs typeface="+mn-cs"/>
        </a:defRPr>
      </a:lvl3pPr>
      <a:lvl4pPr marL="2412141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4pPr>
      <a:lvl5pPr marL="3101325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5pPr>
      <a:lvl6pPr marL="3790508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6pPr>
      <a:lvl7pPr marL="4479691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7pPr>
      <a:lvl8pPr marL="5168875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8pPr>
      <a:lvl9pPr marL="5858058" indent="-344592" algn="l" defTabSz="1378367" rtl="0" eaLnBrk="1" latinLnBrk="0" hangingPunct="1">
        <a:lnSpc>
          <a:spcPct val="90000"/>
        </a:lnSpc>
        <a:spcBef>
          <a:spcPts val="754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89183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2pPr>
      <a:lvl3pPr marL="1378367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3pPr>
      <a:lvl4pPr marL="2067550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4pPr>
      <a:lvl5pPr marL="2756733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5pPr>
      <a:lvl6pPr marL="3445916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6pPr>
      <a:lvl7pPr marL="4135100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7pPr>
      <a:lvl8pPr marL="4824283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8pPr>
      <a:lvl9pPr marL="5513466" algn="l" defTabSz="1378367" rtl="0" eaLnBrk="1" latinLnBrk="0" hangingPunct="1">
        <a:defRPr sz="2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84262" cy="1033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34207"/>
            <a:ext cx="13784261" cy="659359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5009" y="-3629862"/>
            <a:ext cx="6594240" cy="13784263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52840" y="-3372036"/>
            <a:ext cx="6593593" cy="13269251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34203"/>
            <a:ext cx="9658123" cy="659358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6721898" y="-1555724"/>
            <a:ext cx="5641855" cy="6691578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96A002-6924-3EB7-C3F5-82E815D72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538" y="1108104"/>
            <a:ext cx="11366774" cy="4414397"/>
          </a:xfrm>
        </p:spPr>
        <p:txBody>
          <a:bodyPr anchor="b">
            <a:normAutofit/>
          </a:bodyPr>
          <a:lstStyle/>
          <a:p>
            <a:pPr algn="l"/>
            <a:r>
              <a:rPr lang="en-CA" sz="7200" b="1" dirty="0">
                <a:solidFill>
                  <a:srgbClr val="FFFFFF"/>
                </a:solidFill>
              </a:rPr>
              <a:t>Balance Sheet Basics 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C3F1A81-D5F5-6331-28E2-9167192A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7" y="9466729"/>
            <a:ext cx="3330884" cy="791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0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14ACD4-2CB9-7A5C-E3AD-C5DA5953ED1F}"/>
              </a:ext>
            </a:extLst>
          </p:cNvPr>
          <p:cNvSpPr txBox="1"/>
          <p:nvPr/>
        </p:nvSpPr>
        <p:spPr>
          <a:xfrm>
            <a:off x="866713" y="7469823"/>
            <a:ext cx="12227495" cy="4069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A New Brunswick Tech Company has compiled its financial information for the year. The company owns $50 000 worth of electronic equipment, $20 000 in cash sales, and has $15 000 in a bank account from customers.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However, the company owes $10 000 to an Engineering company, and $5 000 to various suppliers.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What is this company’s net worth?  </a:t>
            </a:r>
          </a:p>
          <a:p>
            <a:pPr marL="1028700" lvl="1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1028700" lvl="1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1028700" lvl="1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1028700" lvl="1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1028700" lvl="1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FE5649-725D-3118-0EEB-71817B6B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6" y="9504782"/>
            <a:ext cx="3170681" cy="753130"/>
          </a:xfrm>
          <a:prstGeom prst="rect">
            <a:avLst/>
          </a:prstGeom>
          <a:noFill/>
        </p:spPr>
      </p:pic>
      <p:pic>
        <p:nvPicPr>
          <p:cNvPr id="6146" name="Picture 2" descr="Best Tech Companies in Los Angeles in 2022: A List of Tech Trendsetters">
            <a:extLst>
              <a:ext uri="{FF2B5EF4-FFF2-40B4-BE49-F238E27FC236}">
                <a16:creationId xmlns:a16="http://schemas.microsoft.com/office/drawing/2014/main" id="{3FA77423-C6C1-FD9F-991E-842835FA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13" y="591716"/>
            <a:ext cx="8126635" cy="42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>
                <a:lumMod val="90000"/>
              </a:schemeClr>
            </a:gs>
            <a:gs pos="44000">
              <a:schemeClr val="bg1"/>
            </a:gs>
            <a:gs pos="9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6960-2B49-1A58-0CC5-040BF022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48" y="2984740"/>
            <a:ext cx="4531233" cy="4390095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3600" kern="1200" dirty="0">
                <a:latin typeface="+mn-lt"/>
              </a:rPr>
              <a:t>An asset is something that is owned and has value. </a:t>
            </a:r>
            <a:br>
              <a:rPr lang="en-US" sz="3600" kern="12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Examples: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-Vehicle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-Furniture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-Bank Savings</a:t>
            </a:r>
            <a:endParaRPr lang="en-US" sz="3600" kern="1200" dirty="0">
              <a:latin typeface="+mn-lt"/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6D884B9-34A5-9761-6362-C45D75AC8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7" y="9412177"/>
            <a:ext cx="3560549" cy="8457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E7C2A-5171-08F7-752B-E84C5BA37BC1}"/>
              </a:ext>
            </a:extLst>
          </p:cNvPr>
          <p:cNvSpPr txBox="1"/>
          <p:nvPr/>
        </p:nvSpPr>
        <p:spPr>
          <a:xfrm>
            <a:off x="1365246" y="956485"/>
            <a:ext cx="1105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latin typeface="+mj-lt"/>
              </a:rPr>
              <a:t>What is an Asset? </a:t>
            </a:r>
            <a:endParaRPr lang="en-US" sz="6000" b="1" dirty="0">
              <a:latin typeface="+mj-lt"/>
            </a:endParaRPr>
          </a:p>
        </p:txBody>
      </p:sp>
      <p:pic>
        <p:nvPicPr>
          <p:cNvPr id="5" name="Picture 2" descr="Image result for Assets">
            <a:extLst>
              <a:ext uri="{FF2B5EF4-FFF2-40B4-BE49-F238E27FC236}">
                <a16:creationId xmlns:a16="http://schemas.microsoft.com/office/drawing/2014/main" id="{B20E9FFE-CF3C-37BF-64EA-FECB5D73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03" y="5465978"/>
            <a:ext cx="6967615" cy="39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hicle">
            <a:extLst>
              <a:ext uri="{FF2B5EF4-FFF2-40B4-BE49-F238E27FC236}">
                <a16:creationId xmlns:a16="http://schemas.microsoft.com/office/drawing/2014/main" id="{8A5EC585-9B5D-42EA-5A3D-A6F117F0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03" y="2644610"/>
            <a:ext cx="3314301" cy="25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urniture couch">
            <a:extLst>
              <a:ext uri="{FF2B5EF4-FFF2-40B4-BE49-F238E27FC236}">
                <a16:creationId xmlns:a16="http://schemas.microsoft.com/office/drawing/2014/main" id="{95B4E432-470E-C56D-7E5F-75697898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12" y="2644610"/>
            <a:ext cx="3314300" cy="25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5000">
              <a:schemeClr val="accent1">
                <a:lumMod val="75000"/>
              </a:schemeClr>
            </a:gs>
            <a:gs pos="21000">
              <a:schemeClr val="accent1"/>
            </a:gs>
            <a:gs pos="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6960-2B49-1A58-0CC5-040BF022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28" y="3111500"/>
            <a:ext cx="5596607" cy="5815932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4400" kern="1200" dirty="0">
                <a:latin typeface="+mn-lt"/>
              </a:rPr>
              <a:t>Things that are debts that you do NOT own. </a:t>
            </a:r>
            <a:br>
              <a:rPr lang="en-US" sz="4400" dirty="0">
                <a:latin typeface="+mn-lt"/>
              </a:rPr>
            </a:b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Examples: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-Car loan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-Credit Card Bill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-Mortgage</a:t>
            </a:r>
            <a:endParaRPr lang="en-US" sz="4400" kern="1200" dirty="0">
              <a:latin typeface="+mn-lt"/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6D884B9-34A5-9761-6362-C45D75AC8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7" y="9412177"/>
            <a:ext cx="3560549" cy="8457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E7C2A-5171-08F7-752B-E84C5BA37BC1}"/>
              </a:ext>
            </a:extLst>
          </p:cNvPr>
          <p:cNvSpPr txBox="1"/>
          <p:nvPr/>
        </p:nvSpPr>
        <p:spPr>
          <a:xfrm>
            <a:off x="1365246" y="956485"/>
            <a:ext cx="1105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bg1"/>
                </a:solidFill>
                <a:latin typeface="+mj-lt"/>
              </a:rPr>
              <a:t>What is a Liability? </a:t>
            </a:r>
            <a:endParaRPr lang="en-US" sz="7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 descr="Image result for car loan">
            <a:extLst>
              <a:ext uri="{FF2B5EF4-FFF2-40B4-BE49-F238E27FC236}">
                <a16:creationId xmlns:a16="http://schemas.microsoft.com/office/drawing/2014/main" id="{3EFB5218-B67F-665D-18E2-DA58F6E32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3" r="-9073"/>
          <a:stretch/>
        </p:blipFill>
        <p:spPr bwMode="auto">
          <a:xfrm>
            <a:off x="6892130" y="6399189"/>
            <a:ext cx="6251933" cy="36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redit card bill">
            <a:extLst>
              <a:ext uri="{FF2B5EF4-FFF2-40B4-BE49-F238E27FC236}">
                <a16:creationId xmlns:a16="http://schemas.microsoft.com/office/drawing/2014/main" id="{5782EAD5-32A5-4637-4A98-5737B2FB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28" y="2780846"/>
            <a:ext cx="5283135" cy="33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84262" cy="1033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3784260" cy="237560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90477" y="0"/>
            <a:ext cx="4593785" cy="23762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3958" y="-5703959"/>
            <a:ext cx="2376346" cy="13784265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DAD9B4B-A3E6-29DE-1C9B-258E49988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6" y="9504782"/>
            <a:ext cx="3170681" cy="753130"/>
          </a:xfrm>
          <a:prstGeom prst="rect">
            <a:avLst/>
          </a:prstGeom>
          <a:noFill/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A6054770-DA6E-066E-169E-421187740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640503"/>
              </p:ext>
            </p:extLst>
          </p:nvPr>
        </p:nvGraphicFramePr>
        <p:xfrm>
          <a:off x="1553736" y="1999262"/>
          <a:ext cx="10478944" cy="497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9F944E-3F19-B17A-EF48-690CC1C77BEB}"/>
              </a:ext>
            </a:extLst>
          </p:cNvPr>
          <p:cNvSpPr txBox="1"/>
          <p:nvPr/>
        </p:nvSpPr>
        <p:spPr>
          <a:xfrm>
            <a:off x="1553736" y="986118"/>
            <a:ext cx="1070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Net Worth:</a:t>
            </a:r>
            <a:endParaRPr lang="en-US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B8817-4425-4C21-3F70-663318315A6C}"/>
              </a:ext>
            </a:extLst>
          </p:cNvPr>
          <p:cNvSpPr txBox="1"/>
          <p:nvPr/>
        </p:nvSpPr>
        <p:spPr>
          <a:xfrm>
            <a:off x="2090873" y="7688863"/>
            <a:ext cx="96295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Assets – Liabilities = Net Worth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778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54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3780816" cy="1033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254E5-32C0-31C8-C9B4-9DE76031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83" y="2778960"/>
            <a:ext cx="7140607" cy="1441204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/>
            <a:r>
              <a:rPr lang="en-CA" sz="4000" b="1" dirty="0"/>
              <a:t>A</a:t>
            </a:r>
            <a:r>
              <a:rPr lang="en-US" sz="4000" b="1" dirty="0" err="1"/>
              <a:t>sset</a:t>
            </a:r>
            <a:r>
              <a:rPr lang="en-US" sz="4000" b="1" dirty="0"/>
              <a:t> or a Liability? 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 kern="1200" dirty="0">
              <a:ea typeface="+mj-ea"/>
              <a:cs typeface="+mj-cs"/>
            </a:endParaRPr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C506111-AE63-DAE2-C3D2-94FEE170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7" y="9328666"/>
            <a:ext cx="3912130" cy="92924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954FD-2F00-B5BD-5307-7B423B432C2E}"/>
              </a:ext>
            </a:extLst>
          </p:cNvPr>
          <p:cNvSpPr txBox="1"/>
          <p:nvPr/>
        </p:nvSpPr>
        <p:spPr>
          <a:xfrm>
            <a:off x="3522775" y="452896"/>
            <a:ext cx="6887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+mj-lt"/>
                <a:ea typeface="+mj-ea"/>
                <a:cs typeface="+mj-cs"/>
              </a:rPr>
              <a:t>THINK</a:t>
            </a:r>
            <a:r>
              <a:rPr lang="en-US" sz="6600" b="1" kern="1200" dirty="0">
                <a:latin typeface="+mj-lt"/>
                <a:ea typeface="+mj-ea"/>
                <a:cs typeface="+mj-cs"/>
              </a:rPr>
              <a:t>…</a:t>
            </a:r>
            <a:endParaRPr lang="en-US" sz="66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8C92F-E06E-DE32-AB30-16A8F61DF93A}"/>
              </a:ext>
            </a:extLst>
          </p:cNvPr>
          <p:cNvSpPr txBox="1"/>
          <p:nvPr/>
        </p:nvSpPr>
        <p:spPr>
          <a:xfrm>
            <a:off x="1486948" y="3327023"/>
            <a:ext cx="4500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Cash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iPhone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Bicycle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Apartment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Mortgage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Bank Loan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House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Furniture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Student Loan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iPad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3200" dirty="0"/>
              <a:t>IOU to a Friend/Parent</a:t>
            </a:r>
          </a:p>
          <a:p>
            <a:pPr algn="ctr"/>
            <a:endParaRPr lang="en-US" sz="3200" dirty="0"/>
          </a:p>
        </p:txBody>
      </p:sp>
      <p:pic>
        <p:nvPicPr>
          <p:cNvPr id="3074" name="Picture 2" descr="Image result for bicycles">
            <a:extLst>
              <a:ext uri="{FF2B5EF4-FFF2-40B4-BE49-F238E27FC236}">
                <a16:creationId xmlns:a16="http://schemas.microsoft.com/office/drawing/2014/main" id="{C171E8C5-73A8-D3DA-E7AD-F1D39B37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974" y="6499573"/>
            <a:ext cx="3014562" cy="30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urniture">
            <a:extLst>
              <a:ext uri="{FF2B5EF4-FFF2-40B4-BE49-F238E27FC236}">
                <a16:creationId xmlns:a16="http://schemas.microsoft.com/office/drawing/2014/main" id="{1DB347CD-1AE9-35F3-4F2D-4CE52E09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91" y="3437463"/>
            <a:ext cx="3030945" cy="30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ouse">
            <a:extLst>
              <a:ext uri="{FF2B5EF4-FFF2-40B4-BE49-F238E27FC236}">
                <a16:creationId xmlns:a16="http://schemas.microsoft.com/office/drawing/2014/main" id="{58916504-24B7-EB9A-C3FA-0B1E585A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20" y="3437463"/>
            <a:ext cx="3658126" cy="22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partment">
            <a:extLst>
              <a:ext uri="{FF2B5EF4-FFF2-40B4-BE49-F238E27FC236}">
                <a16:creationId xmlns:a16="http://schemas.microsoft.com/office/drawing/2014/main" id="{2487229F-7DE2-465D-0CEC-F4EADC8D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20" y="5677132"/>
            <a:ext cx="3642971" cy="21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iPad">
            <a:extLst>
              <a:ext uri="{FF2B5EF4-FFF2-40B4-BE49-F238E27FC236}">
                <a16:creationId xmlns:a16="http://schemas.microsoft.com/office/drawing/2014/main" id="{F6767DB5-A951-4747-0F6B-675C54ED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23" y="7780166"/>
            <a:ext cx="36194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F0F84-95F5-3E9E-780A-3758B5066F93}"/>
              </a:ext>
            </a:extLst>
          </p:cNvPr>
          <p:cNvSpPr txBox="1"/>
          <p:nvPr/>
        </p:nvSpPr>
        <p:spPr>
          <a:xfrm>
            <a:off x="884697" y="2527158"/>
            <a:ext cx="5114108" cy="5788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Leah owns a house worth $90 000, and she just got a mortgage on another property for $150 000. Leah has a car loan for $40 000. The furniture in her home is worth $5 000.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Her credit card bill is $2500. What is her net worth?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0066E-0F2B-1253-2B43-ED57EBC4105C}"/>
              </a:ext>
            </a:extLst>
          </p:cNvPr>
          <p:cNvSpPr txBox="1"/>
          <p:nvPr/>
        </p:nvSpPr>
        <p:spPr>
          <a:xfrm>
            <a:off x="4408091" y="893910"/>
            <a:ext cx="7503171" cy="3699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alpha val="80000"/>
                  </a:schemeClr>
                </a:solidFill>
              </a:rPr>
              <a:t>Practice Question</a:t>
            </a:r>
            <a:r>
              <a:rPr lang="en-US" sz="5400" dirty="0">
                <a:solidFill>
                  <a:schemeClr val="tx1">
                    <a:alpha val="80000"/>
                  </a:schemeClr>
                </a:solidFill>
              </a:rPr>
              <a:t>: 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B7CF310-58E2-9C83-E37A-81257C58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6" y="9504782"/>
            <a:ext cx="3170681" cy="753130"/>
          </a:xfrm>
          <a:prstGeom prst="rect">
            <a:avLst/>
          </a:prstGeom>
          <a:noFill/>
        </p:spPr>
      </p:pic>
      <p:pic>
        <p:nvPicPr>
          <p:cNvPr id="5122" name="Picture 2" descr="Image result for woman bought a house">
            <a:extLst>
              <a:ext uri="{FF2B5EF4-FFF2-40B4-BE49-F238E27FC236}">
                <a16:creationId xmlns:a16="http://schemas.microsoft.com/office/drawing/2014/main" id="{C5686702-0AE0-C64A-EA74-FD1B0D81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57" y="2527157"/>
            <a:ext cx="6598854" cy="4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0" name="Rectangle 413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31"/>
            <a:ext cx="13784262" cy="1033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2586D-3F7F-2091-3545-2630047022D1}"/>
              </a:ext>
            </a:extLst>
          </p:cNvPr>
          <p:cNvSpPr txBox="1"/>
          <p:nvPr/>
        </p:nvSpPr>
        <p:spPr>
          <a:xfrm>
            <a:off x="542002" y="1614131"/>
            <a:ext cx="4454207" cy="84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Balance Sheet</a:t>
            </a:r>
          </a:p>
        </p:txBody>
      </p:sp>
      <p:cxnSp>
        <p:nvCxnSpPr>
          <p:cNvPr id="4142" name="Straight Connector 414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5531" y="1706557"/>
            <a:ext cx="0" cy="861871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36" name="TextBox 1">
            <a:extLst>
              <a:ext uri="{FF2B5EF4-FFF2-40B4-BE49-F238E27FC236}">
                <a16:creationId xmlns:a16="http://schemas.microsoft.com/office/drawing/2014/main" id="{F2D1C5FA-3D24-9D41-CDAB-4C6277102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122016"/>
              </p:ext>
            </p:extLst>
          </p:nvPr>
        </p:nvGraphicFramePr>
        <p:xfrm>
          <a:off x="5775704" y="1614131"/>
          <a:ext cx="7060890" cy="842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11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+ Free Simple Balance Sheet Template | DocTemplates">
            <a:extLst>
              <a:ext uri="{FF2B5EF4-FFF2-40B4-BE49-F238E27FC236}">
                <a16:creationId xmlns:a16="http://schemas.microsoft.com/office/drawing/2014/main" id="{BBD1006B-A590-AAC6-AC60-50FB51CD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629" y="969965"/>
            <a:ext cx="11123003" cy="83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DAD9B4B-A3E6-29DE-1C9B-258E49988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6" y="9504782"/>
            <a:ext cx="3170681" cy="75313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F944E-3F19-B17A-EF48-690CC1C77BEB}"/>
              </a:ext>
            </a:extLst>
          </p:cNvPr>
          <p:cNvSpPr txBox="1"/>
          <p:nvPr/>
        </p:nvSpPr>
        <p:spPr>
          <a:xfrm>
            <a:off x="1553736" y="986118"/>
            <a:ext cx="1070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Net Worth:</a:t>
            </a:r>
            <a:endParaRPr lang="en-US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B8817-4425-4C21-3F70-663318315A6C}"/>
              </a:ext>
            </a:extLst>
          </p:cNvPr>
          <p:cNvSpPr txBox="1"/>
          <p:nvPr/>
        </p:nvSpPr>
        <p:spPr>
          <a:xfrm>
            <a:off x="-98217" y="-24063"/>
            <a:ext cx="1398069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3600" b="1" dirty="0"/>
          </a:p>
          <a:p>
            <a:pPr algn="ctr"/>
            <a:r>
              <a:rPr lang="en-CA" sz="4400" b="1" dirty="0"/>
              <a:t>Why Should an Entrepreneur know </a:t>
            </a:r>
          </a:p>
          <a:p>
            <a:pPr algn="ctr"/>
            <a:r>
              <a:rPr lang="en-CA" sz="4400" b="1" dirty="0"/>
              <a:t>about a Balance Sheet?</a:t>
            </a:r>
          </a:p>
          <a:p>
            <a:pPr algn="ctr"/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ABEA0-C82C-993F-F2E2-CB86CC56FD8E}"/>
              </a:ext>
            </a:extLst>
          </p:cNvPr>
          <p:cNvSpPr txBox="1"/>
          <p:nvPr/>
        </p:nvSpPr>
        <p:spPr>
          <a:xfrm>
            <a:off x="1553736" y="3599232"/>
            <a:ext cx="10539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3200" dirty="0"/>
              <a:t>Knowing about a balance sheet is comparable to having a financial report card for your business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3200" dirty="0"/>
              <a:t>It shows how much money you have (assets), how much money you owe (liabilities), and what is left over for you (net worth)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3200" dirty="0"/>
              <a:t>This helps entrepreneurs make smart financial decisions and decide if you can purchase new things, or you need to save money. </a:t>
            </a:r>
          </a:p>
        </p:txBody>
      </p:sp>
    </p:spTree>
    <p:extLst>
      <p:ext uri="{BB962C8B-B14F-4D97-AF65-F5344CB8AC3E}">
        <p14:creationId xmlns:p14="http://schemas.microsoft.com/office/powerpoint/2010/main" val="103792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361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Amasis MT Pro Black</vt:lpstr>
      <vt:lpstr>Calibri</vt:lpstr>
      <vt:lpstr>Calibri Light</vt:lpstr>
      <vt:lpstr>Office Theme</vt:lpstr>
      <vt:lpstr>Balance Sheet Basics </vt:lpstr>
      <vt:lpstr>An asset is something that is owned and has value.   Examples:  -Vehicle -Furniture -Bank Savings</vt:lpstr>
      <vt:lpstr>Things that are debts that you do NOT own.   Examples:  -Car loan -Credit Card Bill -Mortgage</vt:lpstr>
      <vt:lpstr>PowerPoint Presentation</vt:lpstr>
      <vt:lpstr>Asset or a Liability?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Seeley, Janet (ASD-S)</dc:creator>
  <cp:lastModifiedBy>Morrissey, Abygail (EECD/EDPE)</cp:lastModifiedBy>
  <cp:revision>21</cp:revision>
  <dcterms:created xsi:type="dcterms:W3CDTF">2022-11-17T19:17:41Z</dcterms:created>
  <dcterms:modified xsi:type="dcterms:W3CDTF">2024-01-18T00:43:46Z</dcterms:modified>
</cp:coreProperties>
</file>