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7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nva Sans" panose="020B0604020202020204" charset="0"/>
      <p:regular r:id="rId11"/>
    </p:embeddedFont>
    <p:embeddedFont>
      <p:font typeface="Canva Sans Bold" panose="020B0604020202020204" charset="0"/>
      <p:regular r:id="rId12"/>
    </p:embeddedFont>
    <p:embeddedFont>
      <p:font typeface="Dingos Stamp" panose="020B0604020202020204" charset="0"/>
      <p:regular r:id="rId13"/>
    </p:embeddedFont>
    <p:embeddedFont>
      <p:font typeface="Glacial Indifference" panose="020B0604020202020204" charset="0"/>
      <p:regular r:id="rId14"/>
    </p:embeddedFont>
    <p:embeddedFont>
      <p:font typeface="Glacial Indifference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xGWsHYITAw?start=183&amp;feature=oembed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21.svg"/><Relationship Id="rId5" Type="http://schemas.openxmlformats.org/officeDocument/2006/relationships/image" Target="../media/image6.sv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m2BvdiZUXA?feature=oembed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7.png"/><Relationship Id="rId5" Type="http://schemas.openxmlformats.org/officeDocument/2006/relationships/image" Target="../media/image6.svg"/><Relationship Id="rId10" Type="http://schemas.openxmlformats.org/officeDocument/2006/relationships/image" Target="../media/image26.svg"/><Relationship Id="rId4" Type="http://schemas.openxmlformats.org/officeDocument/2006/relationships/image" Target="../media/image5.png"/><Relationship Id="rId9" Type="http://schemas.openxmlformats.org/officeDocument/2006/relationships/image" Target="../media/image25.pn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777" b="-38777"/>
            </a:stretch>
          </a:blipFill>
        </p:spPr>
      </p:sp>
      <p:sp>
        <p:nvSpPr>
          <p:cNvPr id="3" name="Freeform 3"/>
          <p:cNvSpPr/>
          <p:nvPr/>
        </p:nvSpPr>
        <p:spPr>
          <a:xfrm rot="-776284">
            <a:off x="666025" y="5274433"/>
            <a:ext cx="2660327" cy="3309627"/>
          </a:xfrm>
          <a:custGeom>
            <a:avLst/>
            <a:gdLst/>
            <a:ahLst/>
            <a:cxnLst/>
            <a:rect l="l" t="t" r="r" b="b"/>
            <a:pathLst>
              <a:path w="2660327" h="3309627">
                <a:moveTo>
                  <a:pt x="0" y="0"/>
                </a:moveTo>
                <a:lnTo>
                  <a:pt x="2660327" y="0"/>
                </a:lnTo>
                <a:lnTo>
                  <a:pt x="2660327" y="3309627"/>
                </a:lnTo>
                <a:lnTo>
                  <a:pt x="0" y="33096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985" y="9258300"/>
            <a:ext cx="3484852" cy="827756"/>
          </a:xfrm>
          <a:custGeom>
            <a:avLst/>
            <a:gdLst/>
            <a:ahLst/>
            <a:cxnLst/>
            <a:rect l="l" t="t" r="r" b="b"/>
            <a:pathLst>
              <a:path w="3484852" h="827756">
                <a:moveTo>
                  <a:pt x="0" y="0"/>
                </a:moveTo>
                <a:lnTo>
                  <a:pt x="3484852" y="0"/>
                </a:lnTo>
                <a:lnTo>
                  <a:pt x="3484852" y="827756"/>
                </a:lnTo>
                <a:lnTo>
                  <a:pt x="0" y="8277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207922" y="-1531459"/>
            <a:ext cx="5080078" cy="13109880"/>
          </a:xfrm>
          <a:custGeom>
            <a:avLst/>
            <a:gdLst/>
            <a:ahLst/>
            <a:cxnLst/>
            <a:rect l="l" t="t" r="r" b="b"/>
            <a:pathLst>
              <a:path w="5080078" h="13109880">
                <a:moveTo>
                  <a:pt x="0" y="0"/>
                </a:moveTo>
                <a:lnTo>
                  <a:pt x="5080078" y="0"/>
                </a:lnTo>
                <a:lnTo>
                  <a:pt x="5080078" y="13109880"/>
                </a:lnTo>
                <a:lnTo>
                  <a:pt x="0" y="131098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67000" y="1329101"/>
            <a:ext cx="12029389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625"/>
              </a:lnSpc>
            </a:pPr>
            <a:r>
              <a:rPr lang="en-US" sz="12589" dirty="0">
                <a:solidFill>
                  <a:srgbClr val="364940"/>
                </a:solidFill>
                <a:latin typeface="Dingos Stamp"/>
              </a:rPr>
              <a:t>No MORE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2257" y="3222816"/>
            <a:ext cx="12601575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605"/>
              </a:lnSpc>
            </a:pPr>
            <a:r>
              <a:rPr lang="en-US" sz="11147" dirty="0">
                <a:solidFill>
                  <a:srgbClr val="364940"/>
                </a:solidFill>
                <a:latin typeface="Dingos Stamp"/>
              </a:rPr>
              <a:t>Beanstalks!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92377" y="6060418"/>
            <a:ext cx="8404324" cy="868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364940"/>
                </a:solidFill>
                <a:latin typeface="Glacial Indifference" panose="020B0604020202020204" charset="0"/>
              </a:rPr>
              <a:t>3-5 Learning Activity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777" b="-38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15468" y="4729564"/>
            <a:ext cx="19921248" cy="7751176"/>
          </a:xfrm>
          <a:custGeom>
            <a:avLst/>
            <a:gdLst/>
            <a:ahLst/>
            <a:cxnLst/>
            <a:rect l="l" t="t" r="r" b="b"/>
            <a:pathLst>
              <a:path w="19921248" h="7751176">
                <a:moveTo>
                  <a:pt x="0" y="0"/>
                </a:moveTo>
                <a:lnTo>
                  <a:pt x="19921247" y="0"/>
                </a:lnTo>
                <a:lnTo>
                  <a:pt x="19921247" y="7751177"/>
                </a:lnTo>
                <a:lnTo>
                  <a:pt x="0" y="7751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985" y="9258300"/>
            <a:ext cx="3484852" cy="827756"/>
          </a:xfrm>
          <a:custGeom>
            <a:avLst/>
            <a:gdLst/>
            <a:ahLst/>
            <a:cxnLst/>
            <a:rect l="l" t="t" r="r" b="b"/>
            <a:pathLst>
              <a:path w="3484852" h="827756">
                <a:moveTo>
                  <a:pt x="0" y="0"/>
                </a:moveTo>
                <a:lnTo>
                  <a:pt x="3484852" y="0"/>
                </a:lnTo>
                <a:lnTo>
                  <a:pt x="3484852" y="827756"/>
                </a:lnTo>
                <a:lnTo>
                  <a:pt x="0" y="8277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306291" y="5101506"/>
            <a:ext cx="3053367" cy="4005112"/>
          </a:xfrm>
          <a:custGeom>
            <a:avLst/>
            <a:gdLst/>
            <a:ahLst/>
            <a:cxnLst/>
            <a:rect l="l" t="t" r="r" b="b"/>
            <a:pathLst>
              <a:path w="2653473" h="3301366">
                <a:moveTo>
                  <a:pt x="0" y="0"/>
                </a:moveTo>
                <a:lnTo>
                  <a:pt x="2653473" y="0"/>
                </a:lnTo>
                <a:lnTo>
                  <a:pt x="2653473" y="3301366"/>
                </a:lnTo>
                <a:lnTo>
                  <a:pt x="0" y="3301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4488515" cy="8844364"/>
          </a:xfrm>
          <a:custGeom>
            <a:avLst/>
            <a:gdLst/>
            <a:ahLst/>
            <a:cxnLst/>
            <a:rect l="l" t="t" r="r" b="b"/>
            <a:pathLst>
              <a:path w="4488515" h="8844364">
                <a:moveTo>
                  <a:pt x="0" y="0"/>
                </a:moveTo>
                <a:lnTo>
                  <a:pt x="4488515" y="0"/>
                </a:lnTo>
                <a:lnTo>
                  <a:pt x="4488515" y="8844364"/>
                </a:lnTo>
                <a:lnTo>
                  <a:pt x="0" y="88443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803022" y="942975"/>
            <a:ext cx="12947326" cy="150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>
                <a:solidFill>
                  <a:srgbClr val="000000"/>
                </a:solidFill>
                <a:latin typeface="Canva Sans Bold"/>
              </a:rPr>
              <a:t>presume - </a:t>
            </a:r>
            <a:r>
              <a:rPr lang="en-US" sz="4300" dirty="0">
                <a:solidFill>
                  <a:srgbClr val="000000"/>
                </a:solidFill>
                <a:latin typeface="Canva Sans"/>
              </a:rPr>
              <a:t>to believe that something is true with some evidence, or based on probability.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45156" y="2414904"/>
            <a:ext cx="2258318" cy="24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Canva Sans"/>
              </a:rPr>
              <a:t>(yourdictionary.com, 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87367" y="5447748"/>
            <a:ext cx="9362981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Canva Sans Bold"/>
              </a:rPr>
              <a:t>Has anyone ever presumed something about you that simply wasn’t true? How did this make you feel?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777" b="-38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49947" y="3107620"/>
            <a:ext cx="3329732" cy="2347461"/>
          </a:xfrm>
          <a:custGeom>
            <a:avLst/>
            <a:gdLst/>
            <a:ahLst/>
            <a:cxnLst/>
            <a:rect l="l" t="t" r="r" b="b"/>
            <a:pathLst>
              <a:path w="3329732" h="2347461">
                <a:moveTo>
                  <a:pt x="0" y="0"/>
                </a:moveTo>
                <a:lnTo>
                  <a:pt x="3329732" y="0"/>
                </a:lnTo>
                <a:lnTo>
                  <a:pt x="3329732" y="2347461"/>
                </a:lnTo>
                <a:lnTo>
                  <a:pt x="0" y="234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36211" y="1923129"/>
            <a:ext cx="2845623" cy="2368981"/>
          </a:xfrm>
          <a:custGeom>
            <a:avLst/>
            <a:gdLst/>
            <a:ahLst/>
            <a:cxnLst/>
            <a:rect l="l" t="t" r="r" b="b"/>
            <a:pathLst>
              <a:path w="2845623" h="2368981">
                <a:moveTo>
                  <a:pt x="0" y="0"/>
                </a:moveTo>
                <a:lnTo>
                  <a:pt x="2845623" y="0"/>
                </a:lnTo>
                <a:lnTo>
                  <a:pt x="2845623" y="2368982"/>
                </a:lnTo>
                <a:lnTo>
                  <a:pt x="0" y="2368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51603" y="2918746"/>
            <a:ext cx="2975174" cy="2536336"/>
          </a:xfrm>
          <a:custGeom>
            <a:avLst/>
            <a:gdLst/>
            <a:ahLst/>
            <a:cxnLst/>
            <a:rect l="l" t="t" r="r" b="b"/>
            <a:pathLst>
              <a:path w="2975174" h="2536336">
                <a:moveTo>
                  <a:pt x="0" y="0"/>
                </a:moveTo>
                <a:lnTo>
                  <a:pt x="2975174" y="0"/>
                </a:lnTo>
                <a:lnTo>
                  <a:pt x="2975174" y="2536335"/>
                </a:lnTo>
                <a:lnTo>
                  <a:pt x="0" y="25363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55573" y="4815986"/>
            <a:ext cx="3606899" cy="2646562"/>
          </a:xfrm>
          <a:custGeom>
            <a:avLst/>
            <a:gdLst/>
            <a:ahLst/>
            <a:cxnLst/>
            <a:rect l="l" t="t" r="r" b="b"/>
            <a:pathLst>
              <a:path w="3606899" h="2646562">
                <a:moveTo>
                  <a:pt x="0" y="0"/>
                </a:moveTo>
                <a:lnTo>
                  <a:pt x="3606899" y="0"/>
                </a:lnTo>
                <a:lnTo>
                  <a:pt x="3606899" y="2646562"/>
                </a:lnTo>
                <a:lnTo>
                  <a:pt x="0" y="26465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992447" y="7809121"/>
            <a:ext cx="3733151" cy="2477879"/>
          </a:xfrm>
          <a:custGeom>
            <a:avLst/>
            <a:gdLst/>
            <a:ahLst/>
            <a:cxnLst/>
            <a:rect l="l" t="t" r="r" b="b"/>
            <a:pathLst>
              <a:path w="3733151" h="2477879">
                <a:moveTo>
                  <a:pt x="0" y="0"/>
                </a:moveTo>
                <a:lnTo>
                  <a:pt x="3733151" y="0"/>
                </a:lnTo>
                <a:lnTo>
                  <a:pt x="3733151" y="2477879"/>
                </a:lnTo>
                <a:lnTo>
                  <a:pt x="0" y="24778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745059" y="9258300"/>
            <a:ext cx="3484852" cy="827756"/>
          </a:xfrm>
          <a:custGeom>
            <a:avLst/>
            <a:gdLst/>
            <a:ahLst/>
            <a:cxnLst/>
            <a:rect l="l" t="t" r="r" b="b"/>
            <a:pathLst>
              <a:path w="3484852" h="827756">
                <a:moveTo>
                  <a:pt x="0" y="0"/>
                </a:moveTo>
                <a:lnTo>
                  <a:pt x="3484852" y="0"/>
                </a:lnTo>
                <a:lnTo>
                  <a:pt x="3484852" y="827756"/>
                </a:lnTo>
                <a:lnTo>
                  <a:pt x="0" y="8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49510" y="-1734024"/>
            <a:ext cx="5176536" cy="13358802"/>
          </a:xfrm>
          <a:custGeom>
            <a:avLst/>
            <a:gdLst/>
            <a:ahLst/>
            <a:cxnLst/>
            <a:rect l="l" t="t" r="r" b="b"/>
            <a:pathLst>
              <a:path w="5176536" h="13358802">
                <a:moveTo>
                  <a:pt x="0" y="0"/>
                </a:moveTo>
                <a:lnTo>
                  <a:pt x="5176536" y="0"/>
                </a:lnTo>
                <a:lnTo>
                  <a:pt x="5176536" y="13358801"/>
                </a:lnTo>
                <a:lnTo>
                  <a:pt x="0" y="133588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039482" y="58177"/>
            <a:ext cx="14191311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Presuming In Action: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777" b="-38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95932" y="8639455"/>
            <a:ext cx="19921248" cy="7751176"/>
          </a:xfrm>
          <a:custGeom>
            <a:avLst/>
            <a:gdLst/>
            <a:ahLst/>
            <a:cxnLst/>
            <a:rect l="l" t="t" r="r" b="b"/>
            <a:pathLst>
              <a:path w="19921248" h="7751176">
                <a:moveTo>
                  <a:pt x="0" y="0"/>
                </a:moveTo>
                <a:lnTo>
                  <a:pt x="19921248" y="0"/>
                </a:lnTo>
                <a:lnTo>
                  <a:pt x="19921248" y="7751176"/>
                </a:lnTo>
                <a:lnTo>
                  <a:pt x="0" y="7751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4984970" y="6236346"/>
            <a:ext cx="2938591" cy="2596980"/>
          </a:xfrm>
          <a:custGeom>
            <a:avLst/>
            <a:gdLst/>
            <a:ahLst/>
            <a:cxnLst/>
            <a:rect l="l" t="t" r="r" b="b"/>
            <a:pathLst>
              <a:path w="2938591" h="2596980">
                <a:moveTo>
                  <a:pt x="0" y="0"/>
                </a:moveTo>
                <a:lnTo>
                  <a:pt x="2938591" y="0"/>
                </a:lnTo>
                <a:lnTo>
                  <a:pt x="2938591" y="2596980"/>
                </a:lnTo>
                <a:lnTo>
                  <a:pt x="0" y="25969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4985" y="9258300"/>
            <a:ext cx="3484852" cy="827756"/>
          </a:xfrm>
          <a:custGeom>
            <a:avLst/>
            <a:gdLst/>
            <a:ahLst/>
            <a:cxnLst/>
            <a:rect l="l" t="t" r="r" b="b"/>
            <a:pathLst>
              <a:path w="3484852" h="827756">
                <a:moveTo>
                  <a:pt x="0" y="0"/>
                </a:moveTo>
                <a:lnTo>
                  <a:pt x="3484852" y="0"/>
                </a:lnTo>
                <a:lnTo>
                  <a:pt x="3484852" y="827756"/>
                </a:lnTo>
                <a:lnTo>
                  <a:pt x="0" y="8277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14289" y="27832"/>
            <a:ext cx="9936299" cy="10310038"/>
          </a:xfrm>
          <a:custGeom>
            <a:avLst/>
            <a:gdLst/>
            <a:ahLst/>
            <a:cxnLst/>
            <a:rect l="l" t="t" r="r" b="b"/>
            <a:pathLst>
              <a:path w="9936299" h="10310038">
                <a:moveTo>
                  <a:pt x="0" y="0"/>
                </a:moveTo>
                <a:lnTo>
                  <a:pt x="9936299" y="0"/>
                </a:lnTo>
                <a:lnTo>
                  <a:pt x="9936299" y="10310038"/>
                </a:lnTo>
                <a:lnTo>
                  <a:pt x="0" y="103100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125593" y="6088582"/>
            <a:ext cx="3228953" cy="2550873"/>
          </a:xfrm>
          <a:custGeom>
            <a:avLst/>
            <a:gdLst/>
            <a:ahLst/>
            <a:cxnLst/>
            <a:rect l="l" t="t" r="r" b="b"/>
            <a:pathLst>
              <a:path w="3228953" h="2550873">
                <a:moveTo>
                  <a:pt x="0" y="0"/>
                </a:moveTo>
                <a:lnTo>
                  <a:pt x="3228952" y="0"/>
                </a:lnTo>
                <a:lnTo>
                  <a:pt x="3228952" y="2550872"/>
                </a:lnTo>
                <a:lnTo>
                  <a:pt x="0" y="25508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1484" y="-152744"/>
            <a:ext cx="14391159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Glacial Indifference Bold"/>
              </a:rPr>
              <a:t>Descent Design Challenge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7200" y="1930236"/>
            <a:ext cx="12122927" cy="385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8" lvl="1" indent="-593724" algn="ctr">
              <a:lnSpc>
                <a:spcPts val="7699"/>
              </a:lnSpc>
              <a:buFont typeface="Arial"/>
              <a:buChar char="•"/>
            </a:pPr>
            <a:r>
              <a:rPr lang="en-US" sz="5499" dirty="0">
                <a:solidFill>
                  <a:srgbClr val="000000"/>
                </a:solidFill>
                <a:latin typeface="Glacial Indifference"/>
              </a:rPr>
              <a:t>must build an </a:t>
            </a:r>
            <a:r>
              <a:rPr lang="en-US" sz="5499" dirty="0">
                <a:solidFill>
                  <a:srgbClr val="000000"/>
                </a:solidFill>
                <a:latin typeface="Glacial Indifference Bold"/>
              </a:rPr>
              <a:t>alternative</a:t>
            </a:r>
            <a:r>
              <a:rPr lang="en-US" sz="5499" dirty="0">
                <a:solidFill>
                  <a:srgbClr val="000000"/>
                </a:solidFill>
                <a:latin typeface="Glacial Indifference"/>
              </a:rPr>
              <a:t> travel method, specifically for Jack </a:t>
            </a:r>
          </a:p>
          <a:p>
            <a:pPr marL="1187448" lvl="1" indent="-593724" algn="ctr">
              <a:lnSpc>
                <a:spcPts val="7699"/>
              </a:lnSpc>
              <a:buFont typeface="Arial"/>
              <a:buChar char="•"/>
            </a:pPr>
            <a:r>
              <a:rPr lang="en-US" sz="5499" dirty="0">
                <a:solidFill>
                  <a:srgbClr val="000000"/>
                </a:solidFill>
                <a:latin typeface="Glacial Indifference"/>
              </a:rPr>
              <a:t>“Clothespin Jack” cannot </a:t>
            </a:r>
            <a:r>
              <a:rPr lang="en-US" sz="5499" dirty="0">
                <a:solidFill>
                  <a:srgbClr val="000000"/>
                </a:solidFill>
                <a:latin typeface="Glacial Indifference Bold"/>
              </a:rPr>
              <a:t>fall</a:t>
            </a:r>
            <a:r>
              <a:rPr lang="en-US" sz="5499" dirty="0">
                <a:solidFill>
                  <a:srgbClr val="000000"/>
                </a:solidFill>
                <a:latin typeface="Glacial Indifference"/>
              </a:rPr>
              <a:t> out</a:t>
            </a:r>
          </a:p>
          <a:p>
            <a:pPr marL="1187448" lvl="1" indent="-593724" algn="ctr">
              <a:lnSpc>
                <a:spcPts val="7699"/>
              </a:lnSpc>
              <a:buFont typeface="Arial"/>
              <a:buChar char="•"/>
            </a:pPr>
            <a:r>
              <a:rPr lang="en-US" sz="5499" dirty="0">
                <a:solidFill>
                  <a:srgbClr val="000000"/>
                </a:solidFill>
                <a:latin typeface="Glacial Indifference"/>
              </a:rPr>
              <a:t>at least a</a:t>
            </a:r>
            <a:r>
              <a:rPr lang="en-US" sz="5499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5499" dirty="0">
                <a:solidFill>
                  <a:srgbClr val="427D64"/>
                </a:solidFill>
                <a:latin typeface="Glacial Indifference Bold"/>
              </a:rPr>
              <a:t>5 second</a:t>
            </a:r>
            <a:r>
              <a:rPr lang="en-US" sz="5499" dirty="0">
                <a:solidFill>
                  <a:srgbClr val="000000"/>
                </a:solidFill>
                <a:latin typeface="Glacial Indifference"/>
              </a:rPr>
              <a:t> descent time</a:t>
            </a:r>
            <a:r>
              <a:rPr lang="en-US" sz="5499" dirty="0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pic>
        <p:nvPicPr>
          <p:cNvPr id="10" name="Online Media 9" title="20 Minute Timer">
            <a:hlinkClick r:id="" action="ppaction://media"/>
            <a:extLst>
              <a:ext uri="{FF2B5EF4-FFF2-40B4-BE49-F238E27FC236}">
                <a16:creationId xmlns:a16="http://schemas.microsoft.com/office/drawing/2014/main" id="{A3B2BAEE-DAF0-783D-EEA1-188B95B105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314062" y="5975856"/>
            <a:ext cx="4401594" cy="248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777" b="-38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95932" y="8639455"/>
            <a:ext cx="19921248" cy="7751176"/>
          </a:xfrm>
          <a:custGeom>
            <a:avLst/>
            <a:gdLst/>
            <a:ahLst/>
            <a:cxnLst/>
            <a:rect l="l" t="t" r="r" b="b"/>
            <a:pathLst>
              <a:path w="19921248" h="7751176">
                <a:moveTo>
                  <a:pt x="0" y="0"/>
                </a:moveTo>
                <a:lnTo>
                  <a:pt x="19921248" y="0"/>
                </a:lnTo>
                <a:lnTo>
                  <a:pt x="19921248" y="7751176"/>
                </a:lnTo>
                <a:lnTo>
                  <a:pt x="0" y="7751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985" y="9258300"/>
            <a:ext cx="3484852" cy="827756"/>
          </a:xfrm>
          <a:custGeom>
            <a:avLst/>
            <a:gdLst/>
            <a:ahLst/>
            <a:cxnLst/>
            <a:rect l="l" t="t" r="r" b="b"/>
            <a:pathLst>
              <a:path w="3484852" h="827756">
                <a:moveTo>
                  <a:pt x="0" y="0"/>
                </a:moveTo>
                <a:lnTo>
                  <a:pt x="3484852" y="0"/>
                </a:lnTo>
                <a:lnTo>
                  <a:pt x="3484852" y="827756"/>
                </a:lnTo>
                <a:lnTo>
                  <a:pt x="0" y="8277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4985" y="1895994"/>
            <a:ext cx="14814028" cy="573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Glacial Indifference"/>
              </a:rPr>
              <a:t>From your classroom “beanstalk”, test your design:</a:t>
            </a:r>
          </a:p>
          <a:p>
            <a:pPr algn="ctr">
              <a:lnSpc>
                <a:spcPts val="4700"/>
              </a:lnSpc>
            </a:pPr>
            <a:endParaRPr lang="en-US" sz="50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700"/>
              </a:lnSpc>
            </a:pPr>
            <a:r>
              <a:rPr lang="en-US" sz="5000" dirty="0">
                <a:solidFill>
                  <a:srgbClr val="000000"/>
                </a:solidFill>
                <a:latin typeface="Glacial Indifference Bold"/>
              </a:rPr>
              <a:t>1-2 seconds</a:t>
            </a:r>
            <a:r>
              <a:rPr lang="en-US" sz="5000" dirty="0">
                <a:solidFill>
                  <a:srgbClr val="000000"/>
                </a:solidFill>
                <a:latin typeface="Glacial Indifference"/>
              </a:rPr>
              <a:t> - Jack has broke every bone in his body</a:t>
            </a:r>
          </a:p>
          <a:p>
            <a:pPr algn="l">
              <a:lnSpc>
                <a:spcPts val="4700"/>
              </a:lnSpc>
            </a:pPr>
            <a:r>
              <a:rPr lang="en-US" sz="5000" dirty="0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 algn="l">
              <a:lnSpc>
                <a:spcPts val="4700"/>
              </a:lnSpc>
            </a:pPr>
            <a:r>
              <a:rPr lang="en-US" sz="5000" dirty="0">
                <a:solidFill>
                  <a:srgbClr val="000000"/>
                </a:solidFill>
                <a:latin typeface="Glacial Indifference Bold"/>
              </a:rPr>
              <a:t>3-4 seconds</a:t>
            </a:r>
            <a:r>
              <a:rPr lang="en-US" sz="5000" dirty="0">
                <a:solidFill>
                  <a:srgbClr val="000000"/>
                </a:solidFill>
                <a:latin typeface="Glacial Indifference"/>
              </a:rPr>
              <a:t> - Jack has 2 broken legs</a:t>
            </a:r>
          </a:p>
          <a:p>
            <a:pPr algn="l">
              <a:lnSpc>
                <a:spcPts val="4700"/>
              </a:lnSpc>
            </a:pPr>
            <a:endParaRPr lang="en-US" sz="50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700"/>
              </a:lnSpc>
            </a:pPr>
            <a:r>
              <a:rPr lang="en-US" sz="5000" dirty="0">
                <a:solidFill>
                  <a:srgbClr val="000000"/>
                </a:solidFill>
                <a:latin typeface="Glacial Indifference Bold"/>
              </a:rPr>
              <a:t>5-6 seconds</a:t>
            </a:r>
            <a:r>
              <a:rPr lang="en-US" sz="5000" dirty="0">
                <a:solidFill>
                  <a:srgbClr val="000000"/>
                </a:solidFill>
                <a:latin typeface="Glacial Indifference"/>
              </a:rPr>
              <a:t> - Jack loved the thrill of the ride!</a:t>
            </a:r>
          </a:p>
          <a:p>
            <a:pPr algn="l">
              <a:lnSpc>
                <a:spcPts val="4700"/>
              </a:lnSpc>
            </a:pPr>
            <a:endParaRPr lang="en-US" sz="50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700"/>
              </a:lnSpc>
            </a:pPr>
            <a:r>
              <a:rPr lang="en-US" sz="5000" dirty="0">
                <a:solidFill>
                  <a:srgbClr val="000000"/>
                </a:solidFill>
                <a:latin typeface="Glacial Indifference Bold"/>
              </a:rPr>
              <a:t>7+ seconds</a:t>
            </a:r>
            <a:r>
              <a:rPr lang="en-US" sz="5000" dirty="0">
                <a:solidFill>
                  <a:srgbClr val="000000"/>
                </a:solidFill>
                <a:latin typeface="Glacial Indifference"/>
              </a:rPr>
              <a:t> - Jack felt like Superman!</a:t>
            </a:r>
          </a:p>
        </p:txBody>
      </p:sp>
      <p:sp>
        <p:nvSpPr>
          <p:cNvPr id="6" name="Freeform 6"/>
          <p:cNvSpPr/>
          <p:nvPr/>
        </p:nvSpPr>
        <p:spPr>
          <a:xfrm>
            <a:off x="10828305" y="4291981"/>
            <a:ext cx="912069" cy="1046851"/>
          </a:xfrm>
          <a:custGeom>
            <a:avLst/>
            <a:gdLst/>
            <a:ahLst/>
            <a:cxnLst/>
            <a:rect l="l" t="t" r="r" b="b"/>
            <a:pathLst>
              <a:path w="912069" h="1046851">
                <a:moveTo>
                  <a:pt x="0" y="0"/>
                </a:moveTo>
                <a:lnTo>
                  <a:pt x="912069" y="0"/>
                </a:lnTo>
                <a:lnTo>
                  <a:pt x="912069" y="1046851"/>
                </a:lnTo>
                <a:lnTo>
                  <a:pt x="0" y="10468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740374" y="4291981"/>
            <a:ext cx="912069" cy="1046851"/>
          </a:xfrm>
          <a:custGeom>
            <a:avLst/>
            <a:gdLst/>
            <a:ahLst/>
            <a:cxnLst/>
            <a:rect l="l" t="t" r="r" b="b"/>
            <a:pathLst>
              <a:path w="912069" h="1046851">
                <a:moveTo>
                  <a:pt x="0" y="0"/>
                </a:moveTo>
                <a:lnTo>
                  <a:pt x="912068" y="0"/>
                </a:lnTo>
                <a:lnTo>
                  <a:pt x="912068" y="1046851"/>
                </a:lnTo>
                <a:lnTo>
                  <a:pt x="0" y="10468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620512" y="6701706"/>
            <a:ext cx="2031930" cy="1856676"/>
          </a:xfrm>
          <a:custGeom>
            <a:avLst/>
            <a:gdLst/>
            <a:ahLst/>
            <a:cxnLst/>
            <a:rect l="l" t="t" r="r" b="b"/>
            <a:pathLst>
              <a:path w="2031930" h="1856676">
                <a:moveTo>
                  <a:pt x="0" y="0"/>
                </a:moveTo>
                <a:lnTo>
                  <a:pt x="2031930" y="0"/>
                </a:lnTo>
                <a:lnTo>
                  <a:pt x="2031930" y="1856676"/>
                </a:lnTo>
                <a:lnTo>
                  <a:pt x="0" y="18566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013085" y="5533804"/>
            <a:ext cx="1407110" cy="1167901"/>
          </a:xfrm>
          <a:custGeom>
            <a:avLst/>
            <a:gdLst/>
            <a:ahLst/>
            <a:cxnLst/>
            <a:rect l="l" t="t" r="r" b="b"/>
            <a:pathLst>
              <a:path w="1407110" h="1167901">
                <a:moveTo>
                  <a:pt x="0" y="0"/>
                </a:moveTo>
                <a:lnTo>
                  <a:pt x="1407110" y="0"/>
                </a:lnTo>
                <a:lnTo>
                  <a:pt x="1407110" y="1167902"/>
                </a:lnTo>
                <a:lnTo>
                  <a:pt x="0" y="11679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929013" y="0"/>
            <a:ext cx="4176522" cy="10287000"/>
          </a:xfrm>
          <a:custGeom>
            <a:avLst/>
            <a:gdLst/>
            <a:ahLst/>
            <a:cxnLst/>
            <a:rect l="l" t="t" r="r" b="b"/>
            <a:pathLst>
              <a:path w="4176522" h="10287000">
                <a:moveTo>
                  <a:pt x="0" y="0"/>
                </a:moveTo>
                <a:lnTo>
                  <a:pt x="4176522" y="0"/>
                </a:lnTo>
                <a:lnTo>
                  <a:pt x="41765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516" t="-639" r="-23081" b="-63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431412" y="2781387"/>
            <a:ext cx="995203" cy="1379830"/>
          </a:xfrm>
          <a:custGeom>
            <a:avLst/>
            <a:gdLst/>
            <a:ahLst/>
            <a:cxnLst/>
            <a:rect l="l" t="t" r="r" b="b"/>
            <a:pathLst>
              <a:path w="995203" h="1379830">
                <a:moveTo>
                  <a:pt x="0" y="0"/>
                </a:moveTo>
                <a:lnTo>
                  <a:pt x="995202" y="0"/>
                </a:lnTo>
                <a:lnTo>
                  <a:pt x="995202" y="1379831"/>
                </a:lnTo>
                <a:lnTo>
                  <a:pt x="0" y="137983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92784" y="159703"/>
            <a:ext cx="1126748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Glacial Indifference Bold"/>
              </a:rPr>
              <a:t>Descent Design TEST</a:t>
            </a:r>
          </a:p>
        </p:txBody>
      </p:sp>
      <p:pic>
        <p:nvPicPr>
          <p:cNvPr id="13" name="Online Media 12" title="10 Minute Timer">
            <a:hlinkClick r:id="" action="ppaction://media"/>
            <a:extLst>
              <a:ext uri="{FF2B5EF4-FFF2-40B4-BE49-F238E27FC236}">
                <a16:creationId xmlns:a16="http://schemas.microsoft.com/office/drawing/2014/main" id="{F302A4C7-6A6A-31DB-6418-9060786017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5876407" y="8102086"/>
            <a:ext cx="3724793" cy="2104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133</Words>
  <Application>Microsoft Office PowerPoint</Application>
  <PresentationFormat>Custom</PresentationFormat>
  <Paragraphs>21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Canva Sans Bold</vt:lpstr>
      <vt:lpstr>Calibri</vt:lpstr>
      <vt:lpstr>Canva Sans</vt:lpstr>
      <vt:lpstr>Dingos Stamp</vt:lpstr>
      <vt:lpstr>Glacial Indifference Bold</vt:lpstr>
      <vt:lpstr>Glacial Indifference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3-5 No More Beanstalks! LIVE Event</dc:title>
  <dc:creator>Tompkins, Amy (EECD/EDPE)</dc:creator>
  <cp:lastModifiedBy>Tompkins, Amy (EECD/EDPE)</cp:lastModifiedBy>
  <cp:revision>4</cp:revision>
  <dcterms:created xsi:type="dcterms:W3CDTF">2006-08-16T00:00:00Z</dcterms:created>
  <dcterms:modified xsi:type="dcterms:W3CDTF">2024-06-13T12:24:01Z</dcterms:modified>
  <dc:identifier>DAGH2aCTtWQ</dc:identifier>
</cp:coreProperties>
</file>