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15"/>
  </p:notesMasterIdLst>
  <p:sldIdLst>
    <p:sldId id="256" r:id="rId3"/>
    <p:sldId id="257" r:id="rId4"/>
    <p:sldId id="261" r:id="rId5"/>
    <p:sldId id="259" r:id="rId6"/>
    <p:sldId id="260" r:id="rId7"/>
    <p:sldId id="262" r:id="rId8"/>
    <p:sldId id="272" r:id="rId9"/>
    <p:sldId id="273" r:id="rId10"/>
    <p:sldId id="265" r:id="rId11"/>
    <p:sldId id="266" r:id="rId12"/>
    <p:sldId id="27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6A92C-8903-4830-9F83-FA51F8F6F815}"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965F4-EE90-4C2E-9A4C-6F9A9FC5A716}" type="slidenum">
              <a:rPr lang="en-US" smtClean="0"/>
              <a:t>‹#›</a:t>
            </a:fld>
            <a:endParaRPr lang="en-US"/>
          </a:p>
        </p:txBody>
      </p:sp>
    </p:spTree>
    <p:extLst>
      <p:ext uri="{BB962C8B-B14F-4D97-AF65-F5344CB8AC3E}">
        <p14:creationId xmlns:p14="http://schemas.microsoft.com/office/powerpoint/2010/main" val="3977974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3728A2-17B8-4C66-A5D8-DD50A0FF2B8A}" type="slidenum">
              <a:rPr lang="en-US" smtClean="0"/>
              <a:t>9</a:t>
            </a:fld>
            <a:endParaRPr lang="en-US"/>
          </a:p>
        </p:txBody>
      </p:sp>
    </p:spTree>
    <p:extLst>
      <p:ext uri="{BB962C8B-B14F-4D97-AF65-F5344CB8AC3E}">
        <p14:creationId xmlns:p14="http://schemas.microsoft.com/office/powerpoint/2010/main" val="47273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2DB8-2DC8-736D-C4A2-4FE95CA2C2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81BF85-8630-3C71-F2D6-FBFDBC9D1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425E2B-C3C8-4A7A-B06D-BA893BB41F87}"/>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5" name="Footer Placeholder 4">
            <a:extLst>
              <a:ext uri="{FF2B5EF4-FFF2-40B4-BE49-F238E27FC236}">
                <a16:creationId xmlns:a16="http://schemas.microsoft.com/office/drawing/2014/main" id="{86C17B75-3492-80B0-9FD9-E82884F0D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16AE0-E1D2-6622-F2AF-5C51C02F0453}"/>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283580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8B53-E9F1-8A06-72E8-AC12FCF604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594EE4-BC3B-275B-1127-1C4E60CB5B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33D59-2E35-D997-3DF4-71FC82974917}"/>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5" name="Footer Placeholder 4">
            <a:extLst>
              <a:ext uri="{FF2B5EF4-FFF2-40B4-BE49-F238E27FC236}">
                <a16:creationId xmlns:a16="http://schemas.microsoft.com/office/drawing/2014/main" id="{0A8570F4-64E4-6686-AEFE-B497447F7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E83CD-7012-D0B2-7299-EE02AEDE5F47}"/>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304578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507B4-7E11-01B2-2477-DDFEDBD3B5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5934F-2866-711B-77CF-62FF59254A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F9040-CCB4-A6F1-CCDB-00A46D84EFC1}"/>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5" name="Footer Placeholder 4">
            <a:extLst>
              <a:ext uri="{FF2B5EF4-FFF2-40B4-BE49-F238E27FC236}">
                <a16:creationId xmlns:a16="http://schemas.microsoft.com/office/drawing/2014/main" id="{A478D67A-F98E-334B-4D62-CEEB5276D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9AE4C-12D9-7129-CC3C-A51709003B4C}"/>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92408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827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07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612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342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0876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0425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855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63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32F0-4B45-B877-89A3-AF2BBC1E4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6756C-9A17-D7FC-2363-6A37B79A8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BB8F9-2E83-03DA-36AF-75057BEA8B0F}"/>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5" name="Footer Placeholder 4">
            <a:extLst>
              <a:ext uri="{FF2B5EF4-FFF2-40B4-BE49-F238E27FC236}">
                <a16:creationId xmlns:a16="http://schemas.microsoft.com/office/drawing/2014/main" id="{8D8F9929-046C-B1A0-4764-C5BED142F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0B2D3-ED0E-569D-81FD-731DDD10B1AE}"/>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3217441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0771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7226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415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E6EF-07D5-4DFD-2380-5FA64FE77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7390D-A702-EFD5-105F-985073E91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C2562-80DE-C671-5919-C4251E6E2E97}"/>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5" name="Footer Placeholder 4">
            <a:extLst>
              <a:ext uri="{FF2B5EF4-FFF2-40B4-BE49-F238E27FC236}">
                <a16:creationId xmlns:a16="http://schemas.microsoft.com/office/drawing/2014/main" id="{54EC4856-D0CD-395B-5CA5-FF0A73229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CB6CE-5C70-27A5-D88F-A72937BF5D05}"/>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110463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54FB-F747-A5C2-0952-352BF64EC7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E270C-E850-04F9-0793-126CF7628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446F87-97AE-E8AE-B10A-81D62DC0A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DFC02A-F34F-ACD2-EC28-334B6D93EDC3}"/>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6" name="Footer Placeholder 5">
            <a:extLst>
              <a:ext uri="{FF2B5EF4-FFF2-40B4-BE49-F238E27FC236}">
                <a16:creationId xmlns:a16="http://schemas.microsoft.com/office/drawing/2014/main" id="{0C10BB1E-01A6-4E52-DD69-C4FCA706A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3BA3A-65D8-FA16-E3AF-1791044A3F9C}"/>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156195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BA18-5598-FB3F-63FB-D1A53A0FF2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E69C59-4CA3-3055-5229-9AC4A392A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AB473-0C3F-2474-495A-055F0D8B5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A32ED5-2191-3524-14B1-369020757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7F01AC-D012-0707-0007-497762E724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A3F0A-DA62-9CD4-FB6F-65C942682396}"/>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8" name="Footer Placeholder 7">
            <a:extLst>
              <a:ext uri="{FF2B5EF4-FFF2-40B4-BE49-F238E27FC236}">
                <a16:creationId xmlns:a16="http://schemas.microsoft.com/office/drawing/2014/main" id="{06E19259-C14B-AB0E-820B-64CCEE4025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3E4B1D-31A5-1E38-635A-074E4DA34553}"/>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205807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A4EC-702A-0C5A-A068-C7C23F921A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882160-5023-3F23-A080-9C7A6D17B8C5}"/>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4" name="Footer Placeholder 3">
            <a:extLst>
              <a:ext uri="{FF2B5EF4-FFF2-40B4-BE49-F238E27FC236}">
                <a16:creationId xmlns:a16="http://schemas.microsoft.com/office/drawing/2014/main" id="{ED3135FE-6FCC-2368-F952-120AB5EFB8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3DC371-A6DA-774B-1E11-769E25B7D3B8}"/>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405123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C42F94-29B5-2FB4-CFA8-D1203439495A}"/>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3" name="Footer Placeholder 2">
            <a:extLst>
              <a:ext uri="{FF2B5EF4-FFF2-40B4-BE49-F238E27FC236}">
                <a16:creationId xmlns:a16="http://schemas.microsoft.com/office/drawing/2014/main" id="{70F574FA-2631-5909-32B9-AF1EAE0F26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50BDF2-5A15-A832-25AD-15B3903C8E90}"/>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250991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F710-F584-E59E-43A2-172818AFE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C91BF-643E-E5D2-95A8-F4A13681E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790742-672C-5B8C-6D5B-DF2D72648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116E6-F81E-29CF-3BF7-CB8C9F213432}"/>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6" name="Footer Placeholder 5">
            <a:extLst>
              <a:ext uri="{FF2B5EF4-FFF2-40B4-BE49-F238E27FC236}">
                <a16:creationId xmlns:a16="http://schemas.microsoft.com/office/drawing/2014/main" id="{B7111BB6-1613-2E1E-1C52-7D8820F6D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5157C-53BA-B238-19E4-6AE16FFE04B4}"/>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183359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E09B-F3E0-1497-6CA8-6000A9528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E3E1C-CAD7-ACAA-5BA4-6B6EAA1FE8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2B9F7-5CC7-F68A-AD7D-EE43B045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62FCE-A694-F14E-C1C7-C2871109095A}"/>
              </a:ext>
            </a:extLst>
          </p:cNvPr>
          <p:cNvSpPr>
            <a:spLocks noGrp="1"/>
          </p:cNvSpPr>
          <p:nvPr>
            <p:ph type="dt" sz="half" idx="10"/>
          </p:nvPr>
        </p:nvSpPr>
        <p:spPr/>
        <p:txBody>
          <a:bodyPr/>
          <a:lstStyle/>
          <a:p>
            <a:fld id="{A21FA135-047F-4C47-AB64-84AF615A65ED}" type="datetimeFigureOut">
              <a:rPr lang="en-US" smtClean="0"/>
              <a:t>11/5/2024</a:t>
            </a:fld>
            <a:endParaRPr lang="en-US"/>
          </a:p>
        </p:txBody>
      </p:sp>
      <p:sp>
        <p:nvSpPr>
          <p:cNvPr id="6" name="Footer Placeholder 5">
            <a:extLst>
              <a:ext uri="{FF2B5EF4-FFF2-40B4-BE49-F238E27FC236}">
                <a16:creationId xmlns:a16="http://schemas.microsoft.com/office/drawing/2014/main" id="{B4C1B477-341D-5C99-B1E2-B9D99C137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4EBF39-0732-6B54-EE04-BF43ECC1F52D}"/>
              </a:ext>
            </a:extLst>
          </p:cNvPr>
          <p:cNvSpPr>
            <a:spLocks noGrp="1"/>
          </p:cNvSpPr>
          <p:nvPr>
            <p:ph type="sldNum" sz="quarter" idx="12"/>
          </p:nvPr>
        </p:nvSpPr>
        <p:spPr/>
        <p:txBody>
          <a:bodyPr/>
          <a:lstStyle/>
          <a:p>
            <a:fld id="{486432D6-4173-4AA1-A1E9-1A2AA7E6A5A1}" type="slidenum">
              <a:rPr lang="en-US" smtClean="0"/>
              <a:t>‹#›</a:t>
            </a:fld>
            <a:endParaRPr lang="en-US"/>
          </a:p>
        </p:txBody>
      </p:sp>
    </p:spTree>
    <p:extLst>
      <p:ext uri="{BB962C8B-B14F-4D97-AF65-F5344CB8AC3E}">
        <p14:creationId xmlns:p14="http://schemas.microsoft.com/office/powerpoint/2010/main" val="149450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A19E2-6537-A78C-FD5D-CFD5F2C41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F12B5-3D28-FE18-0C6B-9F7186D83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5DA16-50B8-C9E9-4F3E-C9E5573506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FA135-047F-4C47-AB64-84AF615A65ED}" type="datetimeFigureOut">
              <a:rPr lang="en-US" smtClean="0"/>
              <a:t>11/5/2024</a:t>
            </a:fld>
            <a:endParaRPr lang="en-US"/>
          </a:p>
        </p:txBody>
      </p:sp>
      <p:sp>
        <p:nvSpPr>
          <p:cNvPr id="5" name="Footer Placeholder 4">
            <a:extLst>
              <a:ext uri="{FF2B5EF4-FFF2-40B4-BE49-F238E27FC236}">
                <a16:creationId xmlns:a16="http://schemas.microsoft.com/office/drawing/2014/main" id="{99DED966-E1EB-1C9A-EC55-E383B3EE2F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7896D8-AE13-C413-A33F-7B8CF1AA5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432D6-4173-4AA1-A1E9-1A2AA7E6A5A1}" type="slidenum">
              <a:rPr lang="en-US" smtClean="0"/>
              <a:t>‹#›</a:t>
            </a:fld>
            <a:endParaRPr lang="en-US"/>
          </a:p>
        </p:txBody>
      </p:sp>
    </p:spTree>
    <p:extLst>
      <p:ext uri="{BB962C8B-B14F-4D97-AF65-F5344CB8AC3E}">
        <p14:creationId xmlns:p14="http://schemas.microsoft.com/office/powerpoint/2010/main" val="25957353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745459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mommysnippets.com/teach-kids-money/"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museedelabanqueducanada.ca/2024/02/comprendre-les-liens-entre-differents-secteurs-canada/" TargetMode="External"/><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CuW9jaPFz88" TargetMode="Externa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3so1O7PO0c&amp;t=231s" TargetMode="External"/><Relationship Id="rId7" Type="http://schemas.openxmlformats.org/officeDocument/2006/relationships/image" Target="../media/image3.png"/><Relationship Id="rId2" Type="http://schemas.openxmlformats.org/officeDocument/2006/relationships/hyperlink" Target="https://www.youtube.com/watch?v=0mREWAOxvEs" TargetMode="External"/><Relationship Id="rId1" Type="http://schemas.openxmlformats.org/officeDocument/2006/relationships/slideLayout" Target="../slideLayouts/slideLayout18.xml"/><Relationship Id="rId6" Type="http://schemas.openxmlformats.org/officeDocument/2006/relationships/hyperlink" Target="https://www.youtube.com/watch?v=DI1oRNVFyyw" TargetMode="External"/><Relationship Id="rId5" Type="http://schemas.openxmlformats.org/officeDocument/2006/relationships/hyperlink" Target="https://www.youtube.com/watch?v=N2KvF0IExnU" TargetMode="External"/><Relationship Id="rId4" Type="http://schemas.openxmlformats.org/officeDocument/2006/relationships/hyperlink" Target="https://www.youtube.com/watch?v=tiYR-_TIWac&amp;list=PLflU2fk_WIuZNJ8LZRX4R0k5WRNooY_ll&amp;index=6&amp;t=38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hyperlink" Target="https://www.youtube.com/watch?v=0mREWAOxv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i_IZsHK8F8"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https://www.youtube.com/watch?v=-FLWtR_DR3s&amp;t=620s" TargetMode="External"/><Relationship Id="rId4" Type="http://schemas.openxmlformats.org/officeDocument/2006/relationships/hyperlink" Target="https://www.youtube.com/watch?v=doy5kz4vKd8&amp;list=PLflU2fk_WIuZNJ8LZRX4R0k5WRNooY_ll&amp;index=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putting a coin into a piggy bank&#10;&#10;Description automatically generated">
            <a:extLst>
              <a:ext uri="{FF2B5EF4-FFF2-40B4-BE49-F238E27FC236}">
                <a16:creationId xmlns:a16="http://schemas.microsoft.com/office/drawing/2014/main" id="{0C69185F-619A-DCE4-F23F-D53A5D80638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46" t="10095" r="3033" b="22814"/>
          <a:stretch/>
        </p:blipFill>
        <p:spPr>
          <a:xfrm>
            <a:off x="-9400" y="73297"/>
            <a:ext cx="12185651" cy="6858000"/>
          </a:xfrm>
          <a:prstGeom prst="rect">
            <a:avLst/>
          </a:prstGeom>
          <a:ln>
            <a:noFill/>
          </a:ln>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CB83C-9D5B-AF74-2B98-ABA873BDD0C0}"/>
              </a:ext>
            </a:extLst>
          </p:cNvPr>
          <p:cNvSpPr>
            <a:spLocks noGrp="1"/>
          </p:cNvSpPr>
          <p:nvPr>
            <p:ph type="ctrTitle"/>
          </p:nvPr>
        </p:nvSpPr>
        <p:spPr>
          <a:xfrm>
            <a:off x="1209362" y="3428598"/>
            <a:ext cx="10058400" cy="715459"/>
          </a:xfrm>
          <a:effectLst>
            <a:outerShdw blurRad="50800" dist="38100" dir="2700000" algn="tl" rotWithShape="0">
              <a:prstClr val="black">
                <a:alpha val="40000"/>
              </a:prstClr>
            </a:outerShdw>
          </a:effectLst>
        </p:spPr>
        <p:txBody>
          <a:bodyPr>
            <a:noAutofit/>
          </a:bodyPr>
          <a:lstStyle/>
          <a:p>
            <a:r>
              <a:rPr lang="fr-FR" sz="8000" b="1" dirty="0">
                <a:solidFill>
                  <a:srgbClr val="FFFFFF"/>
                </a:solidFill>
                <a:cs typeface="Calibri Light"/>
              </a:rPr>
              <a:t>Trousse de littératie financière de niveau intermédiaire</a:t>
            </a:r>
            <a:endParaRPr lang="en-US" sz="8000" b="1" dirty="0">
              <a:solidFill>
                <a:srgbClr val="FFFFFF"/>
              </a:solidFill>
            </a:endParaRPr>
          </a:p>
        </p:txBody>
      </p:sp>
      <p:sp>
        <p:nvSpPr>
          <p:cNvPr id="5" name="TextBox 4">
            <a:extLst>
              <a:ext uri="{FF2B5EF4-FFF2-40B4-BE49-F238E27FC236}">
                <a16:creationId xmlns:a16="http://schemas.microsoft.com/office/drawing/2014/main" id="{84F09A5A-DC51-B875-B1E2-A9927EE36925}"/>
              </a:ext>
            </a:extLst>
          </p:cNvPr>
          <p:cNvSpPr txBox="1"/>
          <p:nvPr/>
        </p:nvSpPr>
        <p:spPr>
          <a:xfrm>
            <a:off x="-9400" y="7014330"/>
            <a:ext cx="12192000" cy="317500"/>
          </a:xfrm>
          <a:prstGeom prst="rect">
            <a:avLst/>
          </a:prstGeom>
        </p:spPr>
        <p:txBody>
          <a:bodyPr>
            <a:normAutofit fontScale="92500" lnSpcReduction="20000"/>
          </a:bodyPr>
          <a:lstStyle/>
          <a:p>
            <a:r>
              <a:rPr lang="en-US" dirty="0" err="1"/>
              <a:t>ThePhoto</a:t>
            </a:r>
            <a:r>
              <a:rPr lang="en-US" dirty="0"/>
              <a:t> by </a:t>
            </a:r>
            <a:r>
              <a:rPr lang="en-US" dirty="0" err="1"/>
              <a:t>PhotoAuthor</a:t>
            </a:r>
            <a:r>
              <a:rPr lang="en-US" dirty="0"/>
              <a:t> </a:t>
            </a:r>
            <a:r>
              <a:rPr lang="en-US" dirty="0" err="1"/>
              <a:t>est</a:t>
            </a:r>
            <a:r>
              <a:rPr lang="en-US" dirty="0"/>
              <a:t> sous </a:t>
            </a:r>
            <a:r>
              <a:rPr lang="en-US" dirty="0" err="1"/>
              <a:t>licence</a:t>
            </a:r>
            <a:r>
              <a:rPr lang="en-US" dirty="0"/>
              <a:t> CCYYSA.</a:t>
            </a:r>
          </a:p>
        </p:txBody>
      </p:sp>
      <p:sp>
        <p:nvSpPr>
          <p:cNvPr id="6" name="Rectangle 5">
            <a:extLst>
              <a:ext uri="{FF2B5EF4-FFF2-40B4-BE49-F238E27FC236}">
                <a16:creationId xmlns:a16="http://schemas.microsoft.com/office/drawing/2014/main" id="{6691F20C-839F-57EE-9B32-2BE0C127DF84}"/>
              </a:ext>
            </a:extLst>
          </p:cNvPr>
          <p:cNvSpPr/>
          <p:nvPr/>
        </p:nvSpPr>
        <p:spPr>
          <a:xfrm>
            <a:off x="-6225" y="5448073"/>
            <a:ext cx="12188825" cy="1483224"/>
          </a:xfrm>
          <a:prstGeom prst="rect">
            <a:avLst/>
          </a:prstGeom>
          <a:solidFill>
            <a:schemeClr val="bg1">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een and black logo&#10;&#10;Description automatically generated">
            <a:extLst>
              <a:ext uri="{FF2B5EF4-FFF2-40B4-BE49-F238E27FC236}">
                <a16:creationId xmlns:a16="http://schemas.microsoft.com/office/drawing/2014/main" id="{3C991180-01C5-1D21-59FC-A008DF77E811}"/>
              </a:ext>
            </a:extLst>
          </p:cNvPr>
          <p:cNvPicPr>
            <a:picLocks noChangeAspect="1"/>
          </p:cNvPicPr>
          <p:nvPr/>
        </p:nvPicPr>
        <p:blipFill>
          <a:blip r:embed="rId4"/>
          <a:stretch>
            <a:fillRect/>
          </a:stretch>
        </p:blipFill>
        <p:spPr>
          <a:xfrm>
            <a:off x="10699157" y="5719617"/>
            <a:ext cx="1148528" cy="852488"/>
          </a:xfrm>
          <a:prstGeom prst="rect">
            <a:avLst/>
          </a:prstGeom>
        </p:spPr>
      </p:pic>
      <p:sp>
        <p:nvSpPr>
          <p:cNvPr id="8" name="Freeform 12">
            <a:extLst>
              <a:ext uri="{FF2B5EF4-FFF2-40B4-BE49-F238E27FC236}">
                <a16:creationId xmlns:a16="http://schemas.microsoft.com/office/drawing/2014/main" id="{47E21A4F-F408-ED37-1535-AF6EA3B9C15B}"/>
              </a:ext>
            </a:extLst>
          </p:cNvPr>
          <p:cNvSpPr/>
          <p:nvPr/>
        </p:nvSpPr>
        <p:spPr>
          <a:xfrm>
            <a:off x="328705" y="5752333"/>
            <a:ext cx="2050058" cy="665603"/>
          </a:xfrm>
          <a:custGeom>
            <a:avLst/>
            <a:gdLst/>
            <a:ahLst/>
            <a:cxnLst/>
            <a:rect l="l" t="t" r="r" b="b"/>
            <a:pathLst>
              <a:path w="3075087" h="998405">
                <a:moveTo>
                  <a:pt x="0" y="0"/>
                </a:moveTo>
                <a:lnTo>
                  <a:pt x="3075086" y="0"/>
                </a:lnTo>
                <a:lnTo>
                  <a:pt x="3075086" y="998405"/>
                </a:lnTo>
                <a:lnTo>
                  <a:pt x="0" y="998405"/>
                </a:lnTo>
                <a:lnTo>
                  <a:pt x="0" y="0"/>
                </a:lnTo>
                <a:close/>
              </a:path>
            </a:pathLst>
          </a:custGeom>
          <a:blipFill>
            <a:blip r:embed="rId5"/>
            <a:stretch>
              <a:fillRect/>
            </a:stretch>
          </a:blipFill>
        </p:spPr>
        <p:txBody>
          <a:bodyPr/>
          <a:lstStyle/>
          <a:p>
            <a:endParaRPr lang="en-US"/>
          </a:p>
        </p:txBody>
      </p:sp>
      <p:sp>
        <p:nvSpPr>
          <p:cNvPr id="14" name="Freeform 13">
            <a:extLst>
              <a:ext uri="{FF2B5EF4-FFF2-40B4-BE49-F238E27FC236}">
                <a16:creationId xmlns:a16="http://schemas.microsoft.com/office/drawing/2014/main" id="{6BC30399-CBC6-7713-D7A9-F98F77C12C7D}"/>
              </a:ext>
            </a:extLst>
          </p:cNvPr>
          <p:cNvSpPr/>
          <p:nvPr/>
        </p:nvSpPr>
        <p:spPr>
          <a:xfrm>
            <a:off x="5359330" y="5365052"/>
            <a:ext cx="1758464" cy="1524553"/>
          </a:xfrm>
          <a:custGeom>
            <a:avLst/>
            <a:gdLst/>
            <a:ahLst/>
            <a:cxnLst/>
            <a:rect l="l" t="t" r="r" b="b"/>
            <a:pathLst>
              <a:path w="2349098" h="2118579">
                <a:moveTo>
                  <a:pt x="0" y="0"/>
                </a:moveTo>
                <a:lnTo>
                  <a:pt x="2349098" y="0"/>
                </a:lnTo>
                <a:lnTo>
                  <a:pt x="2349098" y="2118579"/>
                </a:lnTo>
                <a:lnTo>
                  <a:pt x="0" y="2118579"/>
                </a:lnTo>
                <a:lnTo>
                  <a:pt x="0" y="0"/>
                </a:lnTo>
                <a:close/>
              </a:path>
            </a:pathLst>
          </a:custGeom>
          <a:blipFill>
            <a:blip r:embed="rId6"/>
            <a:stretch>
              <a:fillRect/>
            </a:stretch>
          </a:blipFill>
        </p:spPr>
        <p:txBody>
          <a:bodyPr/>
          <a:lstStyle/>
          <a:p>
            <a:endParaRPr lang="en-US"/>
          </a:p>
        </p:txBody>
      </p:sp>
      <p:sp>
        <p:nvSpPr>
          <p:cNvPr id="12" name="Freeform 14">
            <a:extLst>
              <a:ext uri="{FF2B5EF4-FFF2-40B4-BE49-F238E27FC236}">
                <a16:creationId xmlns:a16="http://schemas.microsoft.com/office/drawing/2014/main" id="{6F23D022-4F5E-B91C-6A2F-0D9A6DCABF45}"/>
              </a:ext>
            </a:extLst>
          </p:cNvPr>
          <p:cNvSpPr/>
          <p:nvPr/>
        </p:nvSpPr>
        <p:spPr>
          <a:xfrm>
            <a:off x="2838123" y="5794814"/>
            <a:ext cx="2236085" cy="603743"/>
          </a:xfrm>
          <a:custGeom>
            <a:avLst/>
            <a:gdLst/>
            <a:ahLst/>
            <a:cxnLst/>
            <a:rect l="l" t="t" r="r" b="b"/>
            <a:pathLst>
              <a:path w="3354128" h="905615">
                <a:moveTo>
                  <a:pt x="0" y="0"/>
                </a:moveTo>
                <a:lnTo>
                  <a:pt x="3354128" y="0"/>
                </a:lnTo>
                <a:lnTo>
                  <a:pt x="3354128" y="905615"/>
                </a:lnTo>
                <a:lnTo>
                  <a:pt x="0" y="905615"/>
                </a:lnTo>
                <a:lnTo>
                  <a:pt x="0" y="0"/>
                </a:lnTo>
                <a:close/>
              </a:path>
            </a:pathLst>
          </a:custGeom>
          <a:blipFill>
            <a:blip r:embed="rId7"/>
            <a:stretch>
              <a:fillRect/>
            </a:stretch>
          </a:blipFill>
        </p:spPr>
        <p:txBody>
          <a:bodyPr/>
          <a:lstStyle/>
          <a:p>
            <a:endParaRPr lang="en-US"/>
          </a:p>
        </p:txBody>
      </p:sp>
      <p:sp>
        <p:nvSpPr>
          <p:cNvPr id="16" name="Freeform 16">
            <a:extLst>
              <a:ext uri="{FF2B5EF4-FFF2-40B4-BE49-F238E27FC236}">
                <a16:creationId xmlns:a16="http://schemas.microsoft.com/office/drawing/2014/main" id="{4A92EB9B-E7A1-030B-13BA-558989755682}"/>
              </a:ext>
            </a:extLst>
          </p:cNvPr>
          <p:cNvSpPr/>
          <p:nvPr/>
        </p:nvSpPr>
        <p:spPr>
          <a:xfrm>
            <a:off x="7014256" y="5448073"/>
            <a:ext cx="3574662" cy="1319693"/>
          </a:xfrm>
          <a:custGeom>
            <a:avLst/>
            <a:gdLst/>
            <a:ahLst/>
            <a:cxnLst/>
            <a:rect l="l" t="t" r="r" b="b"/>
            <a:pathLst>
              <a:path w="4908438" h="1734245">
                <a:moveTo>
                  <a:pt x="0" y="0"/>
                </a:moveTo>
                <a:lnTo>
                  <a:pt x="4908437" y="0"/>
                </a:lnTo>
                <a:lnTo>
                  <a:pt x="4908437" y="1734245"/>
                </a:lnTo>
                <a:lnTo>
                  <a:pt x="0" y="1734245"/>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156538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894862" y="2145248"/>
            <a:ext cx="3009144" cy="730495"/>
            <a:chOff x="0" y="-57150"/>
            <a:chExt cx="1397224" cy="339187"/>
          </a:xfrm>
        </p:grpSpPr>
        <p:sp>
          <p:nvSpPr>
            <p:cNvPr id="3" name="Freeform 3"/>
            <p:cNvSpPr/>
            <p:nvPr/>
          </p:nvSpPr>
          <p:spPr>
            <a:xfrm>
              <a:off x="0" y="0"/>
              <a:ext cx="1397224" cy="282037"/>
            </a:xfrm>
            <a:custGeom>
              <a:avLst/>
              <a:gdLst/>
              <a:ahLst/>
              <a:cxnLst/>
              <a:rect l="l" t="t" r="r" b="b"/>
              <a:pathLst>
                <a:path w="1397224" h="282037">
                  <a:moveTo>
                    <a:pt x="34304" y="0"/>
                  </a:moveTo>
                  <a:lnTo>
                    <a:pt x="1362920" y="0"/>
                  </a:lnTo>
                  <a:cubicBezTo>
                    <a:pt x="1372018" y="0"/>
                    <a:pt x="1380743" y="3614"/>
                    <a:pt x="1387176" y="10047"/>
                  </a:cubicBezTo>
                  <a:cubicBezTo>
                    <a:pt x="1393610" y="16481"/>
                    <a:pt x="1397224" y="25206"/>
                    <a:pt x="1397224" y="34304"/>
                  </a:cubicBezTo>
                  <a:lnTo>
                    <a:pt x="1397224" y="247734"/>
                  </a:lnTo>
                  <a:cubicBezTo>
                    <a:pt x="1397224" y="256831"/>
                    <a:pt x="1393610" y="265557"/>
                    <a:pt x="1387176" y="271990"/>
                  </a:cubicBezTo>
                  <a:cubicBezTo>
                    <a:pt x="1380743" y="278423"/>
                    <a:pt x="1372018" y="282037"/>
                    <a:pt x="1362920" y="282037"/>
                  </a:cubicBezTo>
                  <a:lnTo>
                    <a:pt x="34304" y="282037"/>
                  </a:lnTo>
                  <a:cubicBezTo>
                    <a:pt x="25206" y="282037"/>
                    <a:pt x="16481" y="278423"/>
                    <a:pt x="10047" y="271990"/>
                  </a:cubicBezTo>
                  <a:cubicBezTo>
                    <a:pt x="3614" y="265557"/>
                    <a:pt x="0" y="256831"/>
                    <a:pt x="0" y="247734"/>
                  </a:cubicBezTo>
                  <a:lnTo>
                    <a:pt x="0" y="34304"/>
                  </a:lnTo>
                  <a:cubicBezTo>
                    <a:pt x="0" y="25206"/>
                    <a:pt x="3614" y="16481"/>
                    <a:pt x="10047" y="10047"/>
                  </a:cubicBezTo>
                  <a:cubicBezTo>
                    <a:pt x="16481" y="3614"/>
                    <a:pt x="25206" y="0"/>
                    <a:pt x="34304" y="0"/>
                  </a:cubicBezTo>
                  <a:close/>
                </a:path>
              </a:pathLst>
            </a:custGeom>
            <a:solidFill>
              <a:srgbClr val="4C8C40"/>
            </a:solidFill>
            <a:ln w="19050" cap="sq">
              <a:solidFill>
                <a:srgbClr val="000000"/>
              </a:solidFill>
              <a:prstDash val="solid"/>
              <a:miter/>
            </a:ln>
          </p:spPr>
          <p:txBody>
            <a:bodyPr/>
            <a:lstStyle/>
            <a:p>
              <a:endParaRPr lang="en-US"/>
            </a:p>
          </p:txBody>
        </p:sp>
        <p:sp>
          <p:nvSpPr>
            <p:cNvPr id="4" name="TextBox 4"/>
            <p:cNvSpPr txBox="1"/>
            <p:nvPr/>
          </p:nvSpPr>
          <p:spPr>
            <a:xfrm>
              <a:off x="0" y="-57150"/>
              <a:ext cx="1397224"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grpSp>
        <p:nvGrpSpPr>
          <p:cNvPr id="5" name="Group 5"/>
          <p:cNvGrpSpPr/>
          <p:nvPr/>
        </p:nvGrpSpPr>
        <p:grpSpPr>
          <a:xfrm>
            <a:off x="894862" y="2961012"/>
            <a:ext cx="3009144" cy="730495"/>
            <a:chOff x="0" y="-57150"/>
            <a:chExt cx="1397224" cy="339187"/>
          </a:xfrm>
        </p:grpSpPr>
        <p:sp>
          <p:nvSpPr>
            <p:cNvPr id="6" name="Freeform 6"/>
            <p:cNvSpPr/>
            <p:nvPr/>
          </p:nvSpPr>
          <p:spPr>
            <a:xfrm>
              <a:off x="0" y="0"/>
              <a:ext cx="1397224" cy="282037"/>
            </a:xfrm>
            <a:custGeom>
              <a:avLst/>
              <a:gdLst/>
              <a:ahLst/>
              <a:cxnLst/>
              <a:rect l="l" t="t" r="r" b="b"/>
              <a:pathLst>
                <a:path w="1397224" h="282037">
                  <a:moveTo>
                    <a:pt x="34304" y="0"/>
                  </a:moveTo>
                  <a:lnTo>
                    <a:pt x="1362920" y="0"/>
                  </a:lnTo>
                  <a:cubicBezTo>
                    <a:pt x="1372018" y="0"/>
                    <a:pt x="1380743" y="3614"/>
                    <a:pt x="1387176" y="10047"/>
                  </a:cubicBezTo>
                  <a:cubicBezTo>
                    <a:pt x="1393610" y="16481"/>
                    <a:pt x="1397224" y="25206"/>
                    <a:pt x="1397224" y="34304"/>
                  </a:cubicBezTo>
                  <a:lnTo>
                    <a:pt x="1397224" y="247734"/>
                  </a:lnTo>
                  <a:cubicBezTo>
                    <a:pt x="1397224" y="256831"/>
                    <a:pt x="1393610" y="265557"/>
                    <a:pt x="1387176" y="271990"/>
                  </a:cubicBezTo>
                  <a:cubicBezTo>
                    <a:pt x="1380743" y="278423"/>
                    <a:pt x="1372018" y="282037"/>
                    <a:pt x="1362920" y="282037"/>
                  </a:cubicBezTo>
                  <a:lnTo>
                    <a:pt x="34304" y="282037"/>
                  </a:lnTo>
                  <a:cubicBezTo>
                    <a:pt x="25206" y="282037"/>
                    <a:pt x="16481" y="278423"/>
                    <a:pt x="10047" y="271990"/>
                  </a:cubicBezTo>
                  <a:cubicBezTo>
                    <a:pt x="3614" y="265557"/>
                    <a:pt x="0" y="256831"/>
                    <a:pt x="0" y="247734"/>
                  </a:cubicBezTo>
                  <a:lnTo>
                    <a:pt x="0" y="34304"/>
                  </a:lnTo>
                  <a:cubicBezTo>
                    <a:pt x="0" y="25206"/>
                    <a:pt x="3614" y="16481"/>
                    <a:pt x="10047" y="10047"/>
                  </a:cubicBezTo>
                  <a:cubicBezTo>
                    <a:pt x="16481" y="3614"/>
                    <a:pt x="25206" y="0"/>
                    <a:pt x="34304" y="0"/>
                  </a:cubicBezTo>
                  <a:close/>
                </a:path>
              </a:pathLst>
            </a:custGeom>
            <a:solidFill>
              <a:srgbClr val="FFA300"/>
            </a:solidFill>
            <a:ln w="19050" cap="sq">
              <a:solidFill>
                <a:srgbClr val="000000"/>
              </a:solidFill>
              <a:prstDash val="solid"/>
              <a:miter/>
            </a:ln>
          </p:spPr>
          <p:txBody>
            <a:bodyPr/>
            <a:lstStyle/>
            <a:p>
              <a:endParaRPr lang="en-US"/>
            </a:p>
          </p:txBody>
        </p:sp>
        <p:sp>
          <p:nvSpPr>
            <p:cNvPr id="7" name="TextBox 7"/>
            <p:cNvSpPr txBox="1"/>
            <p:nvPr/>
          </p:nvSpPr>
          <p:spPr>
            <a:xfrm>
              <a:off x="0" y="-57150"/>
              <a:ext cx="1397224"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sp>
        <p:nvSpPr>
          <p:cNvPr id="10" name="Freeform 10"/>
          <p:cNvSpPr/>
          <p:nvPr/>
        </p:nvSpPr>
        <p:spPr>
          <a:xfrm>
            <a:off x="6480029" y="5498285"/>
            <a:ext cx="3864068" cy="1365249"/>
          </a:xfrm>
          <a:custGeom>
            <a:avLst/>
            <a:gdLst/>
            <a:ahLst/>
            <a:cxnLst/>
            <a:rect l="l" t="t" r="r" b="b"/>
            <a:pathLst>
              <a:path w="5796102" h="2047873">
                <a:moveTo>
                  <a:pt x="0" y="0"/>
                </a:moveTo>
                <a:lnTo>
                  <a:pt x="5796102" y="0"/>
                </a:lnTo>
                <a:lnTo>
                  <a:pt x="5796102" y="2047874"/>
                </a:lnTo>
                <a:lnTo>
                  <a:pt x="0" y="2047874"/>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077338" y="2404397"/>
            <a:ext cx="2707587" cy="301365"/>
          </a:xfrm>
          <a:prstGeom prst="rect">
            <a:avLst/>
          </a:prstGeom>
        </p:spPr>
        <p:txBody>
          <a:bodyPr lIns="0" tIns="0" rIns="0" bIns="0" rtlCol="0" anchor="t">
            <a:spAutoFit/>
          </a:bodyPr>
          <a:lstStyle/>
          <a:p>
            <a:pPr algn="ctr" defTabSz="609630">
              <a:lnSpc>
                <a:spcPts val="2519"/>
              </a:lnSpc>
            </a:pPr>
            <a:r>
              <a:rPr lang="en-US" b="1" dirty="0">
                <a:solidFill>
                  <a:schemeClr val="bg1"/>
                </a:solidFill>
                <a:latin typeface="Aileron Bold"/>
                <a:ea typeface="Aileron Bold"/>
                <a:cs typeface="Aileron Bold"/>
                <a:sym typeface="Aileron Bold"/>
              </a:rPr>
              <a:t>VOLET</a:t>
            </a:r>
          </a:p>
        </p:txBody>
      </p:sp>
      <p:sp>
        <p:nvSpPr>
          <p:cNvPr id="13" name="TextBox 13"/>
          <p:cNvSpPr txBox="1"/>
          <p:nvPr/>
        </p:nvSpPr>
        <p:spPr>
          <a:xfrm>
            <a:off x="1077338" y="3220161"/>
            <a:ext cx="2707587" cy="301365"/>
          </a:xfrm>
          <a:prstGeom prst="rect">
            <a:avLst/>
          </a:prstGeom>
        </p:spPr>
        <p:txBody>
          <a:bodyPr lIns="0" tIns="0" rIns="0" bIns="0" rtlCol="0" anchor="t">
            <a:spAutoFit/>
          </a:bodyPr>
          <a:lstStyle/>
          <a:p>
            <a:pPr algn="ctr" defTabSz="609630">
              <a:lnSpc>
                <a:spcPts val="2519"/>
              </a:lnSpc>
            </a:pPr>
            <a:r>
              <a:rPr lang="en-US" b="1" dirty="0">
                <a:solidFill>
                  <a:schemeClr val="bg1"/>
                </a:solidFill>
                <a:latin typeface="Aileron Bold"/>
                <a:ea typeface="Aileron Bold"/>
                <a:cs typeface="Aileron Bold"/>
                <a:sym typeface="Aileron Bold"/>
              </a:rPr>
              <a:t>GRANDE IDÉE</a:t>
            </a:r>
          </a:p>
        </p:txBody>
      </p:sp>
      <p:sp>
        <p:nvSpPr>
          <p:cNvPr id="14" name="TextBox 14"/>
          <p:cNvSpPr txBox="1"/>
          <p:nvPr/>
        </p:nvSpPr>
        <p:spPr>
          <a:xfrm>
            <a:off x="4086482" y="2405877"/>
            <a:ext cx="7243263" cy="252633"/>
          </a:xfrm>
          <a:prstGeom prst="rect">
            <a:avLst/>
          </a:prstGeom>
        </p:spPr>
        <p:txBody>
          <a:bodyPr lIns="0" tIns="0" rIns="0" bIns="0" rtlCol="0" anchor="t">
            <a:spAutoFit/>
          </a:bodyPr>
          <a:lstStyle/>
          <a:p>
            <a:pPr defTabSz="609630">
              <a:lnSpc>
                <a:spcPts val="2147"/>
              </a:lnSpc>
            </a:pPr>
            <a:r>
              <a:rPr lang="fr-FR" sz="1600" dirty="0">
                <a:solidFill>
                  <a:srgbClr val="000000"/>
                </a:solidFill>
                <a:latin typeface="Montserrat" panose="00000500000000000000" pitchFamily="2" charset="0"/>
                <a:ea typeface="Aileron"/>
                <a:cs typeface="Aileron"/>
                <a:sym typeface="Aileron"/>
              </a:rPr>
              <a:t>Apprentissage lié à la carrière</a:t>
            </a:r>
            <a:endParaRPr lang="en-US" sz="1600" dirty="0">
              <a:solidFill>
                <a:srgbClr val="000000"/>
              </a:solidFill>
              <a:latin typeface="Montserrat" panose="00000500000000000000" pitchFamily="2" charset="0"/>
              <a:ea typeface="Aileron"/>
              <a:cs typeface="Aileron"/>
              <a:sym typeface="Aileron"/>
            </a:endParaRPr>
          </a:p>
        </p:txBody>
      </p:sp>
      <p:sp>
        <p:nvSpPr>
          <p:cNvPr id="15" name="TextBox 15"/>
          <p:cNvSpPr txBox="1"/>
          <p:nvPr/>
        </p:nvSpPr>
        <p:spPr>
          <a:xfrm>
            <a:off x="4071806" y="3108824"/>
            <a:ext cx="7243263" cy="791242"/>
          </a:xfrm>
          <a:prstGeom prst="rect">
            <a:avLst/>
          </a:prstGeom>
        </p:spPr>
        <p:txBody>
          <a:bodyPr lIns="0" tIns="0" rIns="0" bIns="0" rtlCol="0" anchor="t">
            <a:spAutoFit/>
          </a:bodyPr>
          <a:lstStyle/>
          <a:p>
            <a:pPr defTabSz="609630">
              <a:lnSpc>
                <a:spcPts val="2147"/>
              </a:lnSpc>
            </a:pPr>
            <a:r>
              <a:rPr lang="fr-FR" sz="1600" dirty="0">
                <a:solidFill>
                  <a:srgbClr val="000000"/>
                </a:solidFill>
                <a:latin typeface="Montserrat" panose="00000500000000000000" pitchFamily="2" charset="0"/>
                <a:ea typeface="Aileron"/>
                <a:cs typeface="Aileron"/>
                <a:sym typeface="Aileron"/>
              </a:rPr>
              <a:t>Réfléchir aux cheminements de carrière potentiels, explorer les cheminements de carrière potentiels et expérimenter des cheminements de carrière potentiels.</a:t>
            </a:r>
            <a:endParaRPr lang="en-US" sz="1600" dirty="0">
              <a:solidFill>
                <a:srgbClr val="000000"/>
              </a:solidFill>
              <a:latin typeface="Montserrat" panose="00000500000000000000" pitchFamily="2" charset="0"/>
              <a:ea typeface="Aileron"/>
              <a:cs typeface="Aileron"/>
              <a:sym typeface="Aileron"/>
            </a:endParaRPr>
          </a:p>
        </p:txBody>
      </p:sp>
      <p:sp>
        <p:nvSpPr>
          <p:cNvPr id="16" name="TextBox 16"/>
          <p:cNvSpPr txBox="1"/>
          <p:nvPr/>
        </p:nvSpPr>
        <p:spPr>
          <a:xfrm>
            <a:off x="749841" y="4235313"/>
            <a:ext cx="10820400" cy="1521057"/>
          </a:xfrm>
          <a:prstGeom prst="rect">
            <a:avLst/>
          </a:prstGeom>
        </p:spPr>
        <p:txBody>
          <a:bodyPr lIns="0" tIns="0" rIns="0" bIns="0" rtlCol="0" anchor="t">
            <a:spAutoFit/>
          </a:bodyPr>
          <a:lstStyle/>
          <a:p>
            <a:pPr defTabSz="609630">
              <a:lnSpc>
                <a:spcPts val="2427"/>
              </a:lnSpc>
              <a:spcBef>
                <a:spcPct val="0"/>
              </a:spcBef>
            </a:pPr>
            <a:r>
              <a:rPr lang="fr-FR" sz="1867" b="1" dirty="0">
                <a:solidFill>
                  <a:prstClr val="black"/>
                </a:solidFill>
                <a:latin typeface="Montserrat" panose="00000500000000000000" pitchFamily="2" charset="0"/>
              </a:rPr>
              <a:t>Soutien à l’apprentissage : Activités économiques pour réussir et jeu inclus dans le kit : Apprenez à fixer des objectifs à long terme, à préparer un budget mensuel pour la vie autonome, à découvrir les déductions salariales et la différence entre le salaire brut et le salaire net, à explorer le concept de réseautage et à apprendre la valeur du développement d’une marque personnelle forte.</a:t>
            </a:r>
            <a:endParaRPr lang="en-US" sz="1733" dirty="0">
              <a:solidFill>
                <a:srgbClr val="000000"/>
              </a:solidFill>
              <a:latin typeface="Montserrat" panose="00000500000000000000" pitchFamily="2" charset="0"/>
              <a:ea typeface="Aileron"/>
              <a:cs typeface="Aileron"/>
              <a:sym typeface="Aileron"/>
            </a:endParaRPr>
          </a:p>
        </p:txBody>
      </p:sp>
      <p:sp>
        <p:nvSpPr>
          <p:cNvPr id="8" name="TextBox 7">
            <a:extLst>
              <a:ext uri="{FF2B5EF4-FFF2-40B4-BE49-F238E27FC236}">
                <a16:creationId xmlns:a16="http://schemas.microsoft.com/office/drawing/2014/main" id="{8E798DFD-614A-B281-3133-8C039317DDDF}"/>
              </a:ext>
            </a:extLst>
          </p:cNvPr>
          <p:cNvSpPr txBox="1"/>
          <p:nvPr/>
        </p:nvSpPr>
        <p:spPr>
          <a:xfrm>
            <a:off x="4724400" y="3200400"/>
            <a:ext cx="2743200"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650" b="1" dirty="0">
              <a:latin typeface="Aileron Bold"/>
            </a:endParaRPr>
          </a:p>
          <a:p>
            <a:endParaRPr lang="en-US" sz="2650" b="1" dirty="0">
              <a:latin typeface="Aileron Bold"/>
            </a:endParaRPr>
          </a:p>
          <a:p>
            <a:endParaRPr lang="en-US" sz="2650" b="1" dirty="0">
              <a:latin typeface="Aileron Bold"/>
            </a:endParaRPr>
          </a:p>
          <a:p>
            <a:endParaRPr lang="en-US" sz="2650" b="1" dirty="0">
              <a:latin typeface="Aileron Bold"/>
            </a:endParaRPr>
          </a:p>
          <a:p>
            <a:endParaRPr lang="en-US" sz="2650" b="1" dirty="0">
              <a:latin typeface="Aileron Bold"/>
            </a:endParaRPr>
          </a:p>
          <a:p>
            <a:endParaRPr lang="en-US" sz="2650" b="1" dirty="0">
              <a:latin typeface="Aileron Bold"/>
            </a:endParaRPr>
          </a:p>
          <a:p>
            <a:endParaRPr lang="en-US" sz="2650" b="1" dirty="0">
              <a:latin typeface="Aileron Bold"/>
            </a:endParaRPr>
          </a:p>
          <a:p>
            <a:r>
              <a:rPr lang="en-US" sz="2650" b="1" dirty="0" err="1">
                <a:latin typeface="Aileron Bold"/>
              </a:rPr>
              <a:t>Présenté</a:t>
            </a:r>
            <a:r>
              <a:rPr lang="en-US" sz="2650" b="1" dirty="0">
                <a:latin typeface="Aileron Bold"/>
              </a:rPr>
              <a:t> par</a:t>
            </a:r>
            <a:endParaRPr lang="en-US" dirty="0">
              <a:cs typeface="Calibri"/>
            </a:endParaRPr>
          </a:p>
        </p:txBody>
      </p:sp>
      <p:grpSp>
        <p:nvGrpSpPr>
          <p:cNvPr id="19" name="Group 2">
            <a:extLst>
              <a:ext uri="{FF2B5EF4-FFF2-40B4-BE49-F238E27FC236}">
                <a16:creationId xmlns:a16="http://schemas.microsoft.com/office/drawing/2014/main" id="{E9265666-05BD-B1B9-A8A1-8CC3A327E020}"/>
              </a:ext>
            </a:extLst>
          </p:cNvPr>
          <p:cNvGrpSpPr/>
          <p:nvPr/>
        </p:nvGrpSpPr>
        <p:grpSpPr>
          <a:xfrm>
            <a:off x="0" y="315421"/>
            <a:ext cx="12192000" cy="1388954"/>
            <a:chOff x="0" y="-57150"/>
            <a:chExt cx="1959341" cy="339187"/>
          </a:xfrm>
        </p:grpSpPr>
        <p:sp>
          <p:nvSpPr>
            <p:cNvPr id="17" name="Freeform 3">
              <a:extLst>
                <a:ext uri="{FF2B5EF4-FFF2-40B4-BE49-F238E27FC236}">
                  <a16:creationId xmlns:a16="http://schemas.microsoft.com/office/drawing/2014/main" id="{B18B3865-D5C4-809D-BBDB-1378F39D8712}"/>
                </a:ext>
              </a:extLst>
            </p:cNvPr>
            <p:cNvSpPr/>
            <p:nvPr/>
          </p:nvSpPr>
          <p:spPr>
            <a:xfrm>
              <a:off x="0" y="0"/>
              <a:ext cx="1959341" cy="282037"/>
            </a:xfrm>
            <a:custGeom>
              <a:avLst/>
              <a:gdLst/>
              <a:ahLst/>
              <a:cxnLst/>
              <a:rect l="l" t="t" r="r" b="b"/>
              <a:pathLst>
                <a:path w="1959341" h="282037">
                  <a:moveTo>
                    <a:pt x="14351" y="0"/>
                  </a:moveTo>
                  <a:lnTo>
                    <a:pt x="1944990" y="0"/>
                  </a:lnTo>
                  <a:cubicBezTo>
                    <a:pt x="1952916" y="0"/>
                    <a:pt x="1959341" y="6425"/>
                    <a:pt x="1959341" y="14351"/>
                  </a:cubicBezTo>
                  <a:lnTo>
                    <a:pt x="1959341" y="267686"/>
                  </a:lnTo>
                  <a:cubicBezTo>
                    <a:pt x="1959341" y="275612"/>
                    <a:pt x="1952916" y="282037"/>
                    <a:pt x="1944990" y="282037"/>
                  </a:cubicBezTo>
                  <a:lnTo>
                    <a:pt x="14351" y="282037"/>
                  </a:lnTo>
                  <a:cubicBezTo>
                    <a:pt x="6425" y="282037"/>
                    <a:pt x="0" y="275612"/>
                    <a:pt x="0" y="267686"/>
                  </a:cubicBezTo>
                  <a:lnTo>
                    <a:pt x="0" y="14351"/>
                  </a:lnTo>
                  <a:cubicBezTo>
                    <a:pt x="0" y="6425"/>
                    <a:pt x="6425" y="0"/>
                    <a:pt x="14351" y="0"/>
                  </a:cubicBezTo>
                  <a:close/>
                </a:path>
              </a:pathLst>
            </a:custGeom>
            <a:solidFill>
              <a:srgbClr val="4C8C40"/>
            </a:solidFill>
            <a:ln w="19050" cap="sq">
              <a:noFill/>
              <a:prstDash val="solid"/>
              <a:miter/>
            </a:ln>
          </p:spPr>
          <p:txBody>
            <a:bodyPr/>
            <a:lstStyle/>
            <a:p>
              <a:endParaRPr lang="en-US"/>
            </a:p>
          </p:txBody>
        </p:sp>
        <p:sp>
          <p:nvSpPr>
            <p:cNvPr id="18" name="TextBox 4">
              <a:extLst>
                <a:ext uri="{FF2B5EF4-FFF2-40B4-BE49-F238E27FC236}">
                  <a16:creationId xmlns:a16="http://schemas.microsoft.com/office/drawing/2014/main" id="{647F7A53-C6C7-B276-997B-64F6B572B0AB}"/>
                </a:ext>
              </a:extLst>
            </p:cNvPr>
            <p:cNvSpPr txBox="1"/>
            <p:nvPr/>
          </p:nvSpPr>
          <p:spPr>
            <a:xfrm>
              <a:off x="0" y="-57150"/>
              <a:ext cx="1959341" cy="339187"/>
            </a:xfrm>
            <a:prstGeom prst="rect">
              <a:avLst/>
            </a:prstGeom>
          </p:spPr>
          <p:txBody>
            <a:bodyPr lIns="33867" tIns="33867" rIns="33867" bIns="33867" rtlCol="0" anchor="ctr"/>
            <a:lstStyle/>
            <a:p>
              <a:pPr>
                <a:lnSpc>
                  <a:spcPts val="2427"/>
                </a:lnSpc>
              </a:pPr>
              <a:endParaRPr sz="1200"/>
            </a:p>
          </p:txBody>
        </p:sp>
      </p:grpSp>
      <p:sp>
        <p:nvSpPr>
          <p:cNvPr id="20" name="TextBox 19">
            <a:extLst>
              <a:ext uri="{FF2B5EF4-FFF2-40B4-BE49-F238E27FC236}">
                <a16:creationId xmlns:a16="http://schemas.microsoft.com/office/drawing/2014/main" id="{B5F3A900-8A6E-57F3-42FE-3B1849A8A7B8}"/>
              </a:ext>
            </a:extLst>
          </p:cNvPr>
          <p:cNvSpPr txBox="1"/>
          <p:nvPr/>
        </p:nvSpPr>
        <p:spPr>
          <a:xfrm>
            <a:off x="4724400" y="3200400"/>
            <a:ext cx="2743200" cy="9618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650" b="1" dirty="0">
                <a:latin typeface="Aileron Bold"/>
              </a:rPr>
              <a:t> </a:t>
            </a:r>
            <a:r>
              <a:rPr lang="en-US" sz="5650" dirty="0">
                <a:latin typeface="Aileron Bold"/>
              </a:rPr>
              <a:t>​</a:t>
            </a:r>
            <a:endParaRPr lang="en-US" dirty="0"/>
          </a:p>
        </p:txBody>
      </p:sp>
      <p:sp>
        <p:nvSpPr>
          <p:cNvPr id="9" name="TextBox 8">
            <a:extLst>
              <a:ext uri="{FF2B5EF4-FFF2-40B4-BE49-F238E27FC236}">
                <a16:creationId xmlns:a16="http://schemas.microsoft.com/office/drawing/2014/main" id="{B2642712-0D49-0593-59C8-4F9334089EC1}"/>
              </a:ext>
            </a:extLst>
          </p:cNvPr>
          <p:cNvSpPr txBox="1"/>
          <p:nvPr/>
        </p:nvSpPr>
        <p:spPr>
          <a:xfrm>
            <a:off x="1039637" y="615948"/>
            <a:ext cx="108807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dirty="0" err="1">
                <a:solidFill>
                  <a:schemeClr val="bg1"/>
                </a:solidFill>
                <a:cs typeface="Calibri"/>
              </a:rPr>
              <a:t>Mien-être</a:t>
            </a:r>
            <a:r>
              <a:rPr lang="fr-FR" sz="3200" dirty="0">
                <a:solidFill>
                  <a:schemeClr val="bg1"/>
                </a:solidFill>
                <a:cs typeface="Calibri"/>
              </a:rPr>
              <a:t> personnel : Santé mentale et prise de décision</a:t>
            </a:r>
            <a:endParaRPr lang="en-US" sz="3200" dirty="0">
              <a:solidFill>
                <a:schemeClr val="bg1"/>
              </a:solidFill>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76542" y="986475"/>
            <a:ext cx="10429659" cy="2719376"/>
            <a:chOff x="-18905" y="-246164"/>
            <a:chExt cx="20859317" cy="5438747"/>
          </a:xfrm>
        </p:grpSpPr>
        <p:grpSp>
          <p:nvGrpSpPr>
            <p:cNvPr id="5" name="Group 5"/>
            <p:cNvGrpSpPr/>
            <p:nvPr/>
          </p:nvGrpSpPr>
          <p:grpSpPr>
            <a:xfrm>
              <a:off x="0" y="-246164"/>
              <a:ext cx="6018288" cy="1654947"/>
              <a:chOff x="0" y="-57150"/>
              <a:chExt cx="1397224" cy="384217"/>
            </a:xfrm>
          </p:grpSpPr>
          <p:sp>
            <p:nvSpPr>
              <p:cNvPr id="6" name="Freeform 6"/>
              <p:cNvSpPr/>
              <p:nvPr/>
            </p:nvSpPr>
            <p:spPr>
              <a:xfrm>
                <a:off x="0" y="45030"/>
                <a:ext cx="1397224" cy="282037"/>
              </a:xfrm>
              <a:custGeom>
                <a:avLst/>
                <a:gdLst/>
                <a:ahLst/>
                <a:cxnLst/>
                <a:rect l="l" t="t" r="r" b="b"/>
                <a:pathLst>
                  <a:path w="1397224" h="282037">
                    <a:moveTo>
                      <a:pt x="34304" y="0"/>
                    </a:moveTo>
                    <a:lnTo>
                      <a:pt x="1362920" y="0"/>
                    </a:lnTo>
                    <a:cubicBezTo>
                      <a:pt x="1372018" y="0"/>
                      <a:pt x="1380743" y="3614"/>
                      <a:pt x="1387176" y="10047"/>
                    </a:cubicBezTo>
                    <a:cubicBezTo>
                      <a:pt x="1393610" y="16481"/>
                      <a:pt x="1397224" y="25206"/>
                      <a:pt x="1397224" y="34304"/>
                    </a:cubicBezTo>
                    <a:lnTo>
                      <a:pt x="1397224" y="247734"/>
                    </a:lnTo>
                    <a:cubicBezTo>
                      <a:pt x="1397224" y="256831"/>
                      <a:pt x="1393610" y="265557"/>
                      <a:pt x="1387176" y="271990"/>
                    </a:cubicBezTo>
                    <a:cubicBezTo>
                      <a:pt x="1380743" y="278423"/>
                      <a:pt x="1372018" y="282037"/>
                      <a:pt x="1362920" y="282037"/>
                    </a:cubicBezTo>
                    <a:lnTo>
                      <a:pt x="34304" y="282037"/>
                    </a:lnTo>
                    <a:cubicBezTo>
                      <a:pt x="25206" y="282037"/>
                      <a:pt x="16481" y="278423"/>
                      <a:pt x="10047" y="271990"/>
                    </a:cubicBezTo>
                    <a:cubicBezTo>
                      <a:pt x="3614" y="265557"/>
                      <a:pt x="0" y="256831"/>
                      <a:pt x="0" y="247734"/>
                    </a:cubicBezTo>
                    <a:lnTo>
                      <a:pt x="0" y="34304"/>
                    </a:lnTo>
                    <a:cubicBezTo>
                      <a:pt x="0" y="25206"/>
                      <a:pt x="3614" y="16481"/>
                      <a:pt x="10047" y="10047"/>
                    </a:cubicBezTo>
                    <a:cubicBezTo>
                      <a:pt x="16481" y="3614"/>
                      <a:pt x="25206" y="0"/>
                      <a:pt x="34304" y="0"/>
                    </a:cubicBezTo>
                    <a:close/>
                  </a:path>
                </a:pathLst>
              </a:custGeom>
              <a:solidFill>
                <a:srgbClr val="4C8C40"/>
              </a:solidFill>
              <a:ln w="19050" cap="sq">
                <a:solidFill>
                  <a:srgbClr val="000000"/>
                </a:solidFill>
                <a:prstDash val="solid"/>
                <a:miter/>
              </a:ln>
            </p:spPr>
            <p:txBody>
              <a:bodyPr/>
              <a:lstStyle/>
              <a:p>
                <a:endParaRPr lang="en-US"/>
              </a:p>
            </p:txBody>
          </p:sp>
          <p:sp>
            <p:nvSpPr>
              <p:cNvPr id="7" name="TextBox 7"/>
              <p:cNvSpPr txBox="1"/>
              <p:nvPr/>
            </p:nvSpPr>
            <p:spPr>
              <a:xfrm>
                <a:off x="0" y="-57150"/>
                <a:ext cx="1397224"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sp>
          <p:nvSpPr>
            <p:cNvPr id="8" name="TextBox 8"/>
            <p:cNvSpPr txBox="1"/>
            <p:nvPr/>
          </p:nvSpPr>
          <p:spPr>
            <a:xfrm>
              <a:off x="364949" y="449540"/>
              <a:ext cx="5415174" cy="602730"/>
            </a:xfrm>
            <a:prstGeom prst="rect">
              <a:avLst/>
            </a:prstGeom>
          </p:spPr>
          <p:txBody>
            <a:bodyPr lIns="0" tIns="0" rIns="0" bIns="0" rtlCol="0" anchor="t">
              <a:spAutoFit/>
            </a:bodyPr>
            <a:lstStyle/>
            <a:p>
              <a:pPr algn="ctr" defTabSz="609630">
                <a:lnSpc>
                  <a:spcPts val="2519"/>
                </a:lnSpc>
              </a:pPr>
              <a:r>
                <a:rPr lang="en-US" b="1" dirty="0">
                  <a:solidFill>
                    <a:schemeClr val="bg1"/>
                  </a:solidFill>
                  <a:latin typeface="Aileron Bold"/>
                  <a:ea typeface="Aileron Bold"/>
                  <a:cs typeface="Aileron Bold"/>
                  <a:sym typeface="Aileron Bold"/>
                </a:rPr>
                <a:t>VOLET</a:t>
              </a:r>
            </a:p>
          </p:txBody>
        </p:sp>
        <p:sp>
          <p:nvSpPr>
            <p:cNvPr id="9" name="TextBox 9"/>
            <p:cNvSpPr txBox="1"/>
            <p:nvPr/>
          </p:nvSpPr>
          <p:spPr>
            <a:xfrm>
              <a:off x="6606249" y="535283"/>
              <a:ext cx="14234161" cy="505266"/>
            </a:xfrm>
            <a:prstGeom prst="rect">
              <a:avLst/>
            </a:prstGeom>
          </p:spPr>
          <p:txBody>
            <a:bodyPr wrap="square" lIns="0" tIns="0" rIns="0" bIns="0" rtlCol="0" anchor="t">
              <a:spAutoFit/>
            </a:bodyPr>
            <a:lstStyle/>
            <a:p>
              <a:pPr defTabSz="609630">
                <a:lnSpc>
                  <a:spcPts val="2147"/>
                </a:lnSpc>
              </a:pPr>
              <a:r>
                <a:rPr lang="en-US" sz="1600" dirty="0" err="1">
                  <a:solidFill>
                    <a:srgbClr val="000000"/>
                  </a:solidFill>
                  <a:latin typeface="Montserrat" panose="00000500000000000000" pitchFamily="2" charset="0"/>
                  <a:ea typeface="Aileron"/>
                  <a:cs typeface="Aileron"/>
                  <a:sym typeface="Aileron"/>
                </a:rPr>
                <a:t>Économie</a:t>
              </a:r>
              <a:endParaRPr lang="en-US" sz="1600" dirty="0">
                <a:solidFill>
                  <a:srgbClr val="000000"/>
                </a:solidFill>
                <a:latin typeface="Montserrat" panose="00000500000000000000" pitchFamily="2" charset="0"/>
                <a:ea typeface="Aileron"/>
                <a:cs typeface="Aileron"/>
                <a:sym typeface="Aileron"/>
              </a:endParaRPr>
            </a:p>
          </p:txBody>
        </p:sp>
        <p:grpSp>
          <p:nvGrpSpPr>
            <p:cNvPr id="10" name="Group 10"/>
            <p:cNvGrpSpPr/>
            <p:nvPr/>
          </p:nvGrpSpPr>
          <p:grpSpPr>
            <a:xfrm>
              <a:off x="0" y="1385364"/>
              <a:ext cx="6018288" cy="1819759"/>
              <a:chOff x="0" y="-57150"/>
              <a:chExt cx="1397224" cy="422480"/>
            </a:xfrm>
          </p:grpSpPr>
          <p:sp>
            <p:nvSpPr>
              <p:cNvPr id="11" name="Freeform 11"/>
              <p:cNvSpPr/>
              <p:nvPr/>
            </p:nvSpPr>
            <p:spPr>
              <a:xfrm>
                <a:off x="0" y="83293"/>
                <a:ext cx="1397224" cy="282037"/>
              </a:xfrm>
              <a:custGeom>
                <a:avLst/>
                <a:gdLst/>
                <a:ahLst/>
                <a:cxnLst/>
                <a:rect l="l" t="t" r="r" b="b"/>
                <a:pathLst>
                  <a:path w="1397224" h="282037">
                    <a:moveTo>
                      <a:pt x="34304" y="0"/>
                    </a:moveTo>
                    <a:lnTo>
                      <a:pt x="1362920" y="0"/>
                    </a:lnTo>
                    <a:cubicBezTo>
                      <a:pt x="1372018" y="0"/>
                      <a:pt x="1380743" y="3614"/>
                      <a:pt x="1387176" y="10047"/>
                    </a:cubicBezTo>
                    <a:cubicBezTo>
                      <a:pt x="1393610" y="16481"/>
                      <a:pt x="1397224" y="25206"/>
                      <a:pt x="1397224" y="34304"/>
                    </a:cubicBezTo>
                    <a:lnTo>
                      <a:pt x="1397224" y="247734"/>
                    </a:lnTo>
                    <a:cubicBezTo>
                      <a:pt x="1397224" y="256831"/>
                      <a:pt x="1393610" y="265557"/>
                      <a:pt x="1387176" y="271990"/>
                    </a:cubicBezTo>
                    <a:cubicBezTo>
                      <a:pt x="1380743" y="278423"/>
                      <a:pt x="1372018" y="282037"/>
                      <a:pt x="1362920" y="282037"/>
                    </a:cubicBezTo>
                    <a:lnTo>
                      <a:pt x="34304" y="282037"/>
                    </a:lnTo>
                    <a:cubicBezTo>
                      <a:pt x="25206" y="282037"/>
                      <a:pt x="16481" y="278423"/>
                      <a:pt x="10047" y="271990"/>
                    </a:cubicBezTo>
                    <a:cubicBezTo>
                      <a:pt x="3614" y="265557"/>
                      <a:pt x="0" y="256831"/>
                      <a:pt x="0" y="247734"/>
                    </a:cubicBezTo>
                    <a:lnTo>
                      <a:pt x="0" y="34304"/>
                    </a:lnTo>
                    <a:cubicBezTo>
                      <a:pt x="0" y="25206"/>
                      <a:pt x="3614" y="16481"/>
                      <a:pt x="10047" y="10047"/>
                    </a:cubicBezTo>
                    <a:cubicBezTo>
                      <a:pt x="16481" y="3614"/>
                      <a:pt x="25206" y="0"/>
                      <a:pt x="34304" y="0"/>
                    </a:cubicBezTo>
                    <a:close/>
                  </a:path>
                </a:pathLst>
              </a:custGeom>
              <a:solidFill>
                <a:srgbClr val="FFA300"/>
              </a:solidFill>
              <a:ln w="19050" cap="sq">
                <a:solidFill>
                  <a:srgbClr val="000000"/>
                </a:solidFill>
                <a:prstDash val="solid"/>
                <a:miter/>
              </a:ln>
            </p:spPr>
            <p:txBody>
              <a:bodyPr/>
              <a:lstStyle/>
              <a:p>
                <a:endParaRPr lang="en-US"/>
              </a:p>
            </p:txBody>
          </p:sp>
          <p:sp>
            <p:nvSpPr>
              <p:cNvPr id="12" name="TextBox 12"/>
              <p:cNvSpPr txBox="1"/>
              <p:nvPr/>
            </p:nvSpPr>
            <p:spPr>
              <a:xfrm>
                <a:off x="0" y="-57150"/>
                <a:ext cx="1397224"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sp>
          <p:nvSpPr>
            <p:cNvPr id="13" name="TextBox 13"/>
            <p:cNvSpPr txBox="1"/>
            <p:nvPr/>
          </p:nvSpPr>
          <p:spPr>
            <a:xfrm>
              <a:off x="364949" y="2240518"/>
              <a:ext cx="5415174" cy="602730"/>
            </a:xfrm>
            <a:prstGeom prst="rect">
              <a:avLst/>
            </a:prstGeom>
          </p:spPr>
          <p:txBody>
            <a:bodyPr lIns="0" tIns="0" rIns="0" bIns="0" rtlCol="0" anchor="t">
              <a:spAutoFit/>
            </a:bodyPr>
            <a:lstStyle/>
            <a:p>
              <a:pPr algn="ctr" defTabSz="609630">
                <a:lnSpc>
                  <a:spcPts val="2519"/>
                </a:lnSpc>
              </a:pPr>
              <a:r>
                <a:rPr lang="en-US" b="1" dirty="0">
                  <a:solidFill>
                    <a:schemeClr val="bg1"/>
                  </a:solidFill>
                  <a:latin typeface="Aileron Bold"/>
                  <a:ea typeface="Aileron Bold"/>
                  <a:cs typeface="Aileron Bold"/>
                  <a:sym typeface="Aileron Bold"/>
                </a:rPr>
                <a:t>GRANDE IDÉE</a:t>
              </a:r>
            </a:p>
          </p:txBody>
        </p:sp>
        <p:sp>
          <p:nvSpPr>
            <p:cNvPr id="14" name="TextBox 14"/>
            <p:cNvSpPr txBox="1"/>
            <p:nvPr/>
          </p:nvSpPr>
          <p:spPr>
            <a:xfrm>
              <a:off x="6353885" y="2217864"/>
              <a:ext cx="14486525" cy="505266"/>
            </a:xfrm>
            <a:prstGeom prst="rect">
              <a:avLst/>
            </a:prstGeom>
          </p:spPr>
          <p:txBody>
            <a:bodyPr lIns="0" tIns="0" rIns="0" bIns="0" rtlCol="0" anchor="t">
              <a:spAutoFit/>
            </a:bodyPr>
            <a:lstStyle/>
            <a:p>
              <a:pPr defTabSz="609630">
                <a:lnSpc>
                  <a:spcPts val="2147"/>
                </a:lnSpc>
              </a:pPr>
              <a:r>
                <a:rPr lang="en-US" sz="1600" dirty="0" err="1">
                  <a:solidFill>
                    <a:srgbClr val="000000"/>
                  </a:solidFill>
                  <a:latin typeface="Montserrat"/>
                  <a:ea typeface="Aileron"/>
                  <a:cs typeface="Aileron"/>
                </a:rPr>
                <a:t>Prise</a:t>
              </a:r>
              <a:r>
                <a:rPr lang="en-US" sz="1600" dirty="0">
                  <a:solidFill>
                    <a:srgbClr val="000000"/>
                  </a:solidFill>
                  <a:latin typeface="Montserrat"/>
                  <a:ea typeface="Aileron"/>
                  <a:cs typeface="Aileron"/>
                </a:rPr>
                <a:t> de </a:t>
              </a:r>
              <a:r>
                <a:rPr lang="en-US" sz="1600" dirty="0" err="1">
                  <a:solidFill>
                    <a:srgbClr val="000000"/>
                  </a:solidFill>
                  <a:latin typeface="Montserrat"/>
                  <a:ea typeface="Aileron"/>
                  <a:cs typeface="Aileron"/>
                </a:rPr>
                <a:t>décisions</a:t>
              </a:r>
              <a:endParaRPr lang="en-US" sz="1600" dirty="0">
                <a:solidFill>
                  <a:srgbClr val="000000"/>
                </a:solidFill>
                <a:latin typeface="Montserrat" panose="00000500000000000000" pitchFamily="2" charset="0"/>
                <a:ea typeface="Aileron"/>
                <a:cs typeface="Aileron"/>
              </a:endParaRPr>
            </a:p>
          </p:txBody>
        </p:sp>
        <p:grpSp>
          <p:nvGrpSpPr>
            <p:cNvPr id="15" name="Group 15"/>
            <p:cNvGrpSpPr/>
            <p:nvPr/>
          </p:nvGrpSpPr>
          <p:grpSpPr>
            <a:xfrm>
              <a:off x="-18905" y="3019289"/>
              <a:ext cx="6037193" cy="1914356"/>
              <a:chOff x="-4389" y="-57150"/>
              <a:chExt cx="1401613" cy="444442"/>
            </a:xfrm>
          </p:grpSpPr>
          <p:sp>
            <p:nvSpPr>
              <p:cNvPr id="16" name="Freeform 16"/>
              <p:cNvSpPr/>
              <p:nvPr/>
            </p:nvSpPr>
            <p:spPr>
              <a:xfrm>
                <a:off x="-4389" y="105255"/>
                <a:ext cx="1397224" cy="282037"/>
              </a:xfrm>
              <a:custGeom>
                <a:avLst/>
                <a:gdLst/>
                <a:ahLst/>
                <a:cxnLst/>
                <a:rect l="l" t="t" r="r" b="b"/>
                <a:pathLst>
                  <a:path w="1397224" h="282037">
                    <a:moveTo>
                      <a:pt x="34304" y="0"/>
                    </a:moveTo>
                    <a:lnTo>
                      <a:pt x="1362920" y="0"/>
                    </a:lnTo>
                    <a:cubicBezTo>
                      <a:pt x="1372018" y="0"/>
                      <a:pt x="1380743" y="3614"/>
                      <a:pt x="1387176" y="10047"/>
                    </a:cubicBezTo>
                    <a:cubicBezTo>
                      <a:pt x="1393610" y="16481"/>
                      <a:pt x="1397224" y="25206"/>
                      <a:pt x="1397224" y="34304"/>
                    </a:cubicBezTo>
                    <a:lnTo>
                      <a:pt x="1397224" y="247734"/>
                    </a:lnTo>
                    <a:cubicBezTo>
                      <a:pt x="1397224" y="256831"/>
                      <a:pt x="1393610" y="265557"/>
                      <a:pt x="1387176" y="271990"/>
                    </a:cubicBezTo>
                    <a:cubicBezTo>
                      <a:pt x="1380743" y="278423"/>
                      <a:pt x="1372018" y="282037"/>
                      <a:pt x="1362920" y="282037"/>
                    </a:cubicBezTo>
                    <a:lnTo>
                      <a:pt x="34304" y="282037"/>
                    </a:lnTo>
                    <a:cubicBezTo>
                      <a:pt x="25206" y="282037"/>
                      <a:pt x="16481" y="278423"/>
                      <a:pt x="10047" y="271990"/>
                    </a:cubicBezTo>
                    <a:cubicBezTo>
                      <a:pt x="3614" y="265557"/>
                      <a:pt x="0" y="256831"/>
                      <a:pt x="0" y="247734"/>
                    </a:cubicBezTo>
                    <a:lnTo>
                      <a:pt x="0" y="34304"/>
                    </a:lnTo>
                    <a:cubicBezTo>
                      <a:pt x="0" y="25206"/>
                      <a:pt x="3614" y="16481"/>
                      <a:pt x="10047" y="10047"/>
                    </a:cubicBezTo>
                    <a:cubicBezTo>
                      <a:pt x="16481" y="3614"/>
                      <a:pt x="25206" y="0"/>
                      <a:pt x="34304" y="0"/>
                    </a:cubicBezTo>
                    <a:close/>
                  </a:path>
                </a:pathLst>
              </a:custGeom>
              <a:solidFill>
                <a:srgbClr val="F93262"/>
              </a:solidFill>
              <a:ln w="19050" cap="sq">
                <a:solidFill>
                  <a:srgbClr val="000000"/>
                </a:solidFill>
                <a:prstDash val="solid"/>
                <a:miter/>
              </a:ln>
            </p:spPr>
            <p:txBody>
              <a:bodyPr/>
              <a:lstStyle/>
              <a:p>
                <a:endParaRPr lang="en-US"/>
              </a:p>
            </p:txBody>
          </p:sp>
          <p:sp>
            <p:nvSpPr>
              <p:cNvPr id="17" name="TextBox 17"/>
              <p:cNvSpPr txBox="1"/>
              <p:nvPr/>
            </p:nvSpPr>
            <p:spPr>
              <a:xfrm>
                <a:off x="0" y="-57150"/>
                <a:ext cx="1397224"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sp>
          <p:nvSpPr>
            <p:cNvPr id="18" name="TextBox 18"/>
            <p:cNvSpPr txBox="1"/>
            <p:nvPr/>
          </p:nvSpPr>
          <p:spPr>
            <a:xfrm>
              <a:off x="364951" y="3965324"/>
              <a:ext cx="5415174" cy="1227259"/>
            </a:xfrm>
            <a:prstGeom prst="rect">
              <a:avLst/>
            </a:prstGeom>
          </p:spPr>
          <p:txBody>
            <a:bodyPr lIns="0" tIns="0" rIns="0" bIns="0" rtlCol="0" anchor="t">
              <a:spAutoFit/>
            </a:bodyPr>
            <a:lstStyle/>
            <a:p>
              <a:pPr algn="ctr" defTabSz="609630">
                <a:lnSpc>
                  <a:spcPts val="2519"/>
                </a:lnSpc>
              </a:pPr>
              <a:r>
                <a:rPr lang="en-US" b="1" dirty="0">
                  <a:solidFill>
                    <a:srgbClr val="FFFFFF"/>
                  </a:solidFill>
                  <a:latin typeface="Aileron Bold"/>
                  <a:ea typeface="Aileron Bold"/>
                  <a:cs typeface="Aileron Bold"/>
                  <a:sym typeface="Aileron Bold"/>
                </a:rPr>
                <a:t>DESCRIPTEUR DE COMPÉTENCES</a:t>
              </a:r>
            </a:p>
          </p:txBody>
        </p:sp>
        <p:sp>
          <p:nvSpPr>
            <p:cNvPr id="19" name="TextBox 19"/>
            <p:cNvSpPr txBox="1"/>
            <p:nvPr/>
          </p:nvSpPr>
          <p:spPr>
            <a:xfrm>
              <a:off x="6353887" y="3330789"/>
              <a:ext cx="14486525" cy="1582482"/>
            </a:xfrm>
            <a:prstGeom prst="rect">
              <a:avLst/>
            </a:prstGeom>
          </p:spPr>
          <p:txBody>
            <a:bodyPr wrap="square" lIns="0" tIns="0" rIns="0" bIns="0" rtlCol="0" anchor="t">
              <a:spAutoFit/>
            </a:bodyPr>
            <a:lstStyle/>
            <a:p>
              <a:pPr defTabSz="609630">
                <a:lnSpc>
                  <a:spcPts val="2147"/>
                </a:lnSpc>
              </a:pPr>
              <a:endParaRPr lang="en-US" sz="1600" dirty="0">
                <a:solidFill>
                  <a:srgbClr val="000000"/>
                </a:solidFill>
                <a:latin typeface="Montserrat"/>
                <a:ea typeface="Aileron"/>
                <a:cs typeface="Aileron"/>
              </a:endParaRPr>
            </a:p>
            <a:p>
              <a:pPr defTabSz="609630">
                <a:lnSpc>
                  <a:spcPts val="2147"/>
                </a:lnSpc>
              </a:pPr>
              <a:r>
                <a:rPr lang="fr-FR" sz="1600" dirty="0">
                  <a:solidFill>
                    <a:srgbClr val="000000"/>
                  </a:solidFill>
                  <a:latin typeface="Montserrat"/>
                  <a:ea typeface="Aileron"/>
                  <a:cs typeface="Aileron"/>
                </a:rPr>
                <a:t>Recherche sur le commerce et d’autres liens économiques entre la région de l’Atlantique et les collectivités nationales et mondiales</a:t>
              </a:r>
              <a:endParaRPr lang="en-US" sz="1600" dirty="0">
                <a:solidFill>
                  <a:srgbClr val="000000"/>
                </a:solidFill>
                <a:latin typeface="Montserrat"/>
                <a:ea typeface="Aileron"/>
                <a:cs typeface="Aileron"/>
              </a:endParaRPr>
            </a:p>
          </p:txBody>
        </p:sp>
      </p:grpSp>
      <p:sp>
        <p:nvSpPr>
          <p:cNvPr id="31" name="TextBox 30">
            <a:extLst>
              <a:ext uri="{FF2B5EF4-FFF2-40B4-BE49-F238E27FC236}">
                <a16:creationId xmlns:a16="http://schemas.microsoft.com/office/drawing/2014/main" id="{F024C628-BC2F-43C6-9477-E294B7E3A4FC}"/>
              </a:ext>
            </a:extLst>
          </p:cNvPr>
          <p:cNvSpPr txBox="1"/>
          <p:nvPr/>
        </p:nvSpPr>
        <p:spPr>
          <a:xfrm>
            <a:off x="4085687" y="5996289"/>
            <a:ext cx="6663069" cy="506870"/>
          </a:xfrm>
          <a:prstGeom prst="rect">
            <a:avLst/>
          </a:prstGeom>
          <a:noFill/>
        </p:spPr>
        <p:txBody>
          <a:bodyPr wrap="square">
            <a:spAutoFit/>
          </a:bodyPr>
          <a:lstStyle/>
          <a:p>
            <a:pPr defTabSz="609630">
              <a:lnSpc>
                <a:spcPts val="3488"/>
              </a:lnSpc>
            </a:pPr>
            <a:r>
              <a:rPr lang="en-US" sz="2667" b="1" dirty="0">
                <a:solidFill>
                  <a:srgbClr val="000000"/>
                </a:solidFill>
                <a:latin typeface="Aileron Bold"/>
                <a:ea typeface="Aileron Bold"/>
                <a:cs typeface="Aileron Bold"/>
                <a:sym typeface="Aileron Bold"/>
              </a:rPr>
              <a:t>PRÉSENTÉ PAR</a:t>
            </a:r>
          </a:p>
        </p:txBody>
      </p:sp>
      <p:sp>
        <p:nvSpPr>
          <p:cNvPr id="35" name="TextBox 34">
            <a:extLst>
              <a:ext uri="{FF2B5EF4-FFF2-40B4-BE49-F238E27FC236}">
                <a16:creationId xmlns:a16="http://schemas.microsoft.com/office/drawing/2014/main" id="{924EBA6D-464F-6D3F-4F0D-CF51A630D8F8}"/>
              </a:ext>
            </a:extLst>
          </p:cNvPr>
          <p:cNvSpPr txBox="1"/>
          <p:nvPr/>
        </p:nvSpPr>
        <p:spPr>
          <a:xfrm>
            <a:off x="7010935" y="4215857"/>
            <a:ext cx="4093956" cy="1200329"/>
          </a:xfrm>
          <a:prstGeom prst="rect">
            <a:avLst/>
          </a:prstGeom>
          <a:noFill/>
        </p:spPr>
        <p:txBody>
          <a:bodyPr wrap="square" lIns="91440" tIns="45720" rIns="91440" bIns="45720" rtlCol="0" anchor="t">
            <a:spAutoFit/>
          </a:bodyPr>
          <a:lstStyle/>
          <a:p>
            <a:pPr defTabSz="609630"/>
            <a:r>
              <a:rPr lang="fr-FR" sz="2400" dirty="0">
                <a:solidFill>
                  <a:prstClr val="black"/>
                </a:solidFill>
                <a:latin typeface="Montserrat"/>
              </a:rPr>
              <a:t>Soutien à l’apprentissage : « Notre pays » inclus dans la trousse</a:t>
            </a:r>
            <a:endParaRPr lang="en-US" sz="2400" dirty="0">
              <a:solidFill>
                <a:prstClr val="black"/>
              </a:solidFill>
              <a:latin typeface="Montserrat" panose="00000500000000000000" pitchFamily="2" charset="0"/>
            </a:endParaRPr>
          </a:p>
        </p:txBody>
      </p:sp>
      <p:grpSp>
        <p:nvGrpSpPr>
          <p:cNvPr id="23" name="Group 2">
            <a:extLst>
              <a:ext uri="{FF2B5EF4-FFF2-40B4-BE49-F238E27FC236}">
                <a16:creationId xmlns:a16="http://schemas.microsoft.com/office/drawing/2014/main" id="{0E59CDD4-5A3E-9FB6-E018-7036363A7AB1}"/>
              </a:ext>
            </a:extLst>
          </p:cNvPr>
          <p:cNvGrpSpPr/>
          <p:nvPr/>
        </p:nvGrpSpPr>
        <p:grpSpPr>
          <a:xfrm>
            <a:off x="531962" y="-115900"/>
            <a:ext cx="11358114" cy="1101408"/>
            <a:chOff x="0" y="-57150"/>
            <a:chExt cx="1959341" cy="339187"/>
          </a:xfrm>
        </p:grpSpPr>
        <p:sp>
          <p:nvSpPr>
            <p:cNvPr id="20" name="Freeform 3">
              <a:extLst>
                <a:ext uri="{FF2B5EF4-FFF2-40B4-BE49-F238E27FC236}">
                  <a16:creationId xmlns:a16="http://schemas.microsoft.com/office/drawing/2014/main" id="{AC784DE7-84A6-E1AF-9D81-0E211218C3AB}"/>
                </a:ext>
              </a:extLst>
            </p:cNvPr>
            <p:cNvSpPr/>
            <p:nvPr/>
          </p:nvSpPr>
          <p:spPr>
            <a:xfrm>
              <a:off x="0" y="0"/>
              <a:ext cx="1959341" cy="282037"/>
            </a:xfrm>
            <a:custGeom>
              <a:avLst/>
              <a:gdLst/>
              <a:ahLst/>
              <a:cxnLst/>
              <a:rect l="l" t="t" r="r" b="b"/>
              <a:pathLst>
                <a:path w="1959341" h="282037">
                  <a:moveTo>
                    <a:pt x="14351" y="0"/>
                  </a:moveTo>
                  <a:lnTo>
                    <a:pt x="1944990" y="0"/>
                  </a:lnTo>
                  <a:cubicBezTo>
                    <a:pt x="1952916" y="0"/>
                    <a:pt x="1959341" y="6425"/>
                    <a:pt x="1959341" y="14351"/>
                  </a:cubicBezTo>
                  <a:lnTo>
                    <a:pt x="1959341" y="267686"/>
                  </a:lnTo>
                  <a:cubicBezTo>
                    <a:pt x="1959341" y="275612"/>
                    <a:pt x="1952916" y="282037"/>
                    <a:pt x="1944990" y="282037"/>
                  </a:cubicBezTo>
                  <a:lnTo>
                    <a:pt x="14351" y="282037"/>
                  </a:lnTo>
                  <a:cubicBezTo>
                    <a:pt x="6425" y="282037"/>
                    <a:pt x="0" y="275612"/>
                    <a:pt x="0" y="267686"/>
                  </a:cubicBezTo>
                  <a:lnTo>
                    <a:pt x="0" y="14351"/>
                  </a:lnTo>
                  <a:cubicBezTo>
                    <a:pt x="0" y="6425"/>
                    <a:pt x="6425" y="0"/>
                    <a:pt x="14351" y="0"/>
                  </a:cubicBezTo>
                  <a:close/>
                </a:path>
              </a:pathLst>
            </a:custGeom>
            <a:solidFill>
              <a:srgbClr val="4C8C40"/>
            </a:solidFill>
            <a:ln w="19050" cap="sq">
              <a:noFill/>
              <a:prstDash val="solid"/>
              <a:miter/>
            </a:ln>
          </p:spPr>
          <p:txBody>
            <a:bodyPr/>
            <a:lstStyle/>
            <a:p>
              <a:endParaRPr lang="en-US"/>
            </a:p>
          </p:txBody>
        </p:sp>
        <p:sp>
          <p:nvSpPr>
            <p:cNvPr id="21" name="TextBox 4">
              <a:extLst>
                <a:ext uri="{FF2B5EF4-FFF2-40B4-BE49-F238E27FC236}">
                  <a16:creationId xmlns:a16="http://schemas.microsoft.com/office/drawing/2014/main" id="{CCEA3EAC-0A91-AE6F-8BF2-E0EFD5B78E4A}"/>
                </a:ext>
              </a:extLst>
            </p:cNvPr>
            <p:cNvSpPr txBox="1"/>
            <p:nvPr/>
          </p:nvSpPr>
          <p:spPr>
            <a:xfrm>
              <a:off x="0" y="-57150"/>
              <a:ext cx="1959341" cy="339187"/>
            </a:xfrm>
            <a:prstGeom prst="rect">
              <a:avLst/>
            </a:prstGeom>
          </p:spPr>
          <p:txBody>
            <a:bodyPr lIns="33867" tIns="33867" rIns="33867" bIns="33867" rtlCol="0" anchor="ctr"/>
            <a:lstStyle/>
            <a:p>
              <a:pPr>
                <a:lnSpc>
                  <a:spcPts val="2427"/>
                </a:lnSpc>
              </a:pPr>
              <a:endParaRPr sz="1200"/>
            </a:p>
          </p:txBody>
        </p:sp>
      </p:grpSp>
      <p:sp>
        <p:nvSpPr>
          <p:cNvPr id="24" name="TextBox 23">
            <a:extLst>
              <a:ext uri="{FF2B5EF4-FFF2-40B4-BE49-F238E27FC236}">
                <a16:creationId xmlns:a16="http://schemas.microsoft.com/office/drawing/2014/main" id="{F01A5341-49EB-18C7-6D10-1579589C71C1}"/>
              </a:ext>
            </a:extLst>
          </p:cNvPr>
          <p:cNvSpPr txBox="1"/>
          <p:nvPr/>
        </p:nvSpPr>
        <p:spPr>
          <a:xfrm>
            <a:off x="3976058" y="220438"/>
            <a:ext cx="63954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err="1">
                <a:solidFill>
                  <a:schemeClr val="bg1"/>
                </a:solidFill>
                <a:latin typeface="+mj-lt"/>
                <a:cs typeface="Calibri"/>
              </a:rPr>
              <a:t>Sixième</a:t>
            </a:r>
            <a:r>
              <a:rPr lang="en-US" sz="3200" dirty="0">
                <a:solidFill>
                  <a:schemeClr val="bg1"/>
                </a:solidFill>
                <a:latin typeface="+mj-lt"/>
                <a:cs typeface="Calibri"/>
              </a:rPr>
              <a:t> </a:t>
            </a:r>
            <a:r>
              <a:rPr lang="en-US" sz="3200" dirty="0" err="1">
                <a:solidFill>
                  <a:schemeClr val="bg1"/>
                </a:solidFill>
                <a:latin typeface="+mj-lt"/>
                <a:cs typeface="Calibri"/>
              </a:rPr>
              <a:t>année</a:t>
            </a:r>
            <a:r>
              <a:rPr lang="en-US" sz="3200" dirty="0">
                <a:solidFill>
                  <a:schemeClr val="bg1"/>
                </a:solidFill>
                <a:latin typeface="+mj-lt"/>
                <a:cs typeface="Calibri"/>
              </a:rPr>
              <a:t> </a:t>
            </a:r>
            <a:r>
              <a:rPr lang="en-US" sz="3200" dirty="0" err="1">
                <a:solidFill>
                  <a:schemeClr val="bg1"/>
                </a:solidFill>
                <a:latin typeface="+mj-lt"/>
                <a:cs typeface="Calibri"/>
              </a:rPr>
              <a:t>scences</a:t>
            </a:r>
            <a:r>
              <a:rPr lang="en-US" sz="3200" dirty="0">
                <a:solidFill>
                  <a:schemeClr val="bg1"/>
                </a:solidFill>
                <a:latin typeface="+mj-lt"/>
                <a:cs typeface="Calibri"/>
              </a:rPr>
              <a:t> </a:t>
            </a:r>
            <a:r>
              <a:rPr lang="en-US" sz="3200" dirty="0" err="1">
                <a:solidFill>
                  <a:schemeClr val="bg1"/>
                </a:solidFill>
                <a:latin typeface="+mj-lt"/>
                <a:cs typeface="Calibri"/>
              </a:rPr>
              <a:t>humaines</a:t>
            </a:r>
            <a:endParaRPr lang="en-US" sz="3200" dirty="0">
              <a:solidFill>
                <a:schemeClr val="bg1"/>
              </a:solidFill>
              <a:latin typeface="+mj-lt"/>
            </a:endParaRPr>
          </a:p>
        </p:txBody>
      </p:sp>
      <p:sp>
        <p:nvSpPr>
          <p:cNvPr id="3" name="Freeform 10">
            <a:extLst>
              <a:ext uri="{FF2B5EF4-FFF2-40B4-BE49-F238E27FC236}">
                <a16:creationId xmlns:a16="http://schemas.microsoft.com/office/drawing/2014/main" id="{9DCA80CF-4F6C-FACD-730D-9A71CCEB124B}"/>
              </a:ext>
            </a:extLst>
          </p:cNvPr>
          <p:cNvSpPr/>
          <p:nvPr/>
        </p:nvSpPr>
        <p:spPr>
          <a:xfrm>
            <a:off x="6480029" y="5498285"/>
            <a:ext cx="3864068" cy="1365249"/>
          </a:xfrm>
          <a:custGeom>
            <a:avLst/>
            <a:gdLst/>
            <a:ahLst/>
            <a:cxnLst/>
            <a:rect l="l" t="t" r="r" b="b"/>
            <a:pathLst>
              <a:path w="5796102" h="2047873">
                <a:moveTo>
                  <a:pt x="0" y="0"/>
                </a:moveTo>
                <a:lnTo>
                  <a:pt x="5796102" y="0"/>
                </a:lnTo>
                <a:lnTo>
                  <a:pt x="5796102" y="2047874"/>
                </a:lnTo>
                <a:lnTo>
                  <a:pt x="0" y="2047874"/>
                </a:lnTo>
                <a:lnTo>
                  <a:pt x="0" y="0"/>
                </a:lnTo>
                <a:close/>
              </a:path>
            </a:pathLst>
          </a:custGeom>
          <a:blipFill>
            <a:blip r:embed="rId2"/>
            <a:stretch>
              <a:fillRect/>
            </a:stretch>
          </a:blipFill>
        </p:spPr>
        <p:txBody>
          <a:bodyPr/>
          <a:lstStyle/>
          <a:p>
            <a:endParaRPr lang="en-US"/>
          </a:p>
        </p:txBody>
      </p:sp>
      <p:pic>
        <p:nvPicPr>
          <p:cNvPr id="25" name="Picture 24" descr="A close-up of a couple of children&#10;&#10;Description automatically generated">
            <a:extLst>
              <a:ext uri="{FF2B5EF4-FFF2-40B4-BE49-F238E27FC236}">
                <a16:creationId xmlns:a16="http://schemas.microsoft.com/office/drawing/2014/main" id="{1DE141DD-9F9E-36F7-6148-5F5526BBD6FF}"/>
              </a:ext>
            </a:extLst>
          </p:cNvPr>
          <p:cNvPicPr>
            <a:picLocks noChangeAspect="1"/>
          </p:cNvPicPr>
          <p:nvPr/>
        </p:nvPicPr>
        <p:blipFill>
          <a:blip r:embed="rId3"/>
          <a:stretch>
            <a:fillRect/>
          </a:stretch>
        </p:blipFill>
        <p:spPr>
          <a:xfrm>
            <a:off x="939740" y="3864364"/>
            <a:ext cx="5711766" cy="2019121"/>
          </a:xfrm>
          <a:prstGeom prst="rect">
            <a:avLst/>
          </a:prstGeom>
        </p:spPr>
      </p:pic>
    </p:spTree>
    <p:extLst>
      <p:ext uri="{BB962C8B-B14F-4D97-AF65-F5344CB8AC3E}">
        <p14:creationId xmlns:p14="http://schemas.microsoft.com/office/powerpoint/2010/main" val="1277030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76542" y="1122590"/>
            <a:ext cx="10487515" cy="3118329"/>
            <a:chOff x="-134617" y="-246164"/>
            <a:chExt cx="20975029" cy="6236651"/>
          </a:xfrm>
        </p:grpSpPr>
        <p:grpSp>
          <p:nvGrpSpPr>
            <p:cNvPr id="5" name="Group 5"/>
            <p:cNvGrpSpPr/>
            <p:nvPr/>
          </p:nvGrpSpPr>
          <p:grpSpPr>
            <a:xfrm>
              <a:off x="0" y="-246164"/>
              <a:ext cx="6018288" cy="1654947"/>
              <a:chOff x="0" y="-57150"/>
              <a:chExt cx="1397224" cy="384217"/>
            </a:xfrm>
          </p:grpSpPr>
          <p:sp>
            <p:nvSpPr>
              <p:cNvPr id="6" name="Freeform 6"/>
              <p:cNvSpPr/>
              <p:nvPr/>
            </p:nvSpPr>
            <p:spPr>
              <a:xfrm>
                <a:off x="0" y="45030"/>
                <a:ext cx="1397224" cy="282037"/>
              </a:xfrm>
              <a:custGeom>
                <a:avLst/>
                <a:gdLst/>
                <a:ahLst/>
                <a:cxnLst/>
                <a:rect l="l" t="t" r="r" b="b"/>
                <a:pathLst>
                  <a:path w="1397224" h="282037">
                    <a:moveTo>
                      <a:pt x="34304" y="0"/>
                    </a:moveTo>
                    <a:lnTo>
                      <a:pt x="1362920" y="0"/>
                    </a:lnTo>
                    <a:cubicBezTo>
                      <a:pt x="1372018" y="0"/>
                      <a:pt x="1380743" y="3614"/>
                      <a:pt x="1387176" y="10047"/>
                    </a:cubicBezTo>
                    <a:cubicBezTo>
                      <a:pt x="1393610" y="16481"/>
                      <a:pt x="1397224" y="25206"/>
                      <a:pt x="1397224" y="34304"/>
                    </a:cubicBezTo>
                    <a:lnTo>
                      <a:pt x="1397224" y="247734"/>
                    </a:lnTo>
                    <a:cubicBezTo>
                      <a:pt x="1397224" y="256831"/>
                      <a:pt x="1393610" y="265557"/>
                      <a:pt x="1387176" y="271990"/>
                    </a:cubicBezTo>
                    <a:cubicBezTo>
                      <a:pt x="1380743" y="278423"/>
                      <a:pt x="1372018" y="282037"/>
                      <a:pt x="1362920" y="282037"/>
                    </a:cubicBezTo>
                    <a:lnTo>
                      <a:pt x="34304" y="282037"/>
                    </a:lnTo>
                    <a:cubicBezTo>
                      <a:pt x="25206" y="282037"/>
                      <a:pt x="16481" y="278423"/>
                      <a:pt x="10047" y="271990"/>
                    </a:cubicBezTo>
                    <a:cubicBezTo>
                      <a:pt x="3614" y="265557"/>
                      <a:pt x="0" y="256831"/>
                      <a:pt x="0" y="247734"/>
                    </a:cubicBezTo>
                    <a:lnTo>
                      <a:pt x="0" y="34304"/>
                    </a:lnTo>
                    <a:cubicBezTo>
                      <a:pt x="0" y="25206"/>
                      <a:pt x="3614" y="16481"/>
                      <a:pt x="10047" y="10047"/>
                    </a:cubicBezTo>
                    <a:cubicBezTo>
                      <a:pt x="16481" y="3614"/>
                      <a:pt x="25206" y="0"/>
                      <a:pt x="34304" y="0"/>
                    </a:cubicBezTo>
                    <a:close/>
                  </a:path>
                </a:pathLst>
              </a:custGeom>
              <a:solidFill>
                <a:srgbClr val="4C8C40"/>
              </a:solidFill>
              <a:ln w="19050" cap="sq">
                <a:solidFill>
                  <a:srgbClr val="000000"/>
                </a:solidFill>
                <a:prstDash val="solid"/>
                <a:miter/>
              </a:ln>
            </p:spPr>
            <p:txBody>
              <a:bodyPr/>
              <a:lstStyle/>
              <a:p>
                <a:endParaRPr lang="en-US"/>
              </a:p>
            </p:txBody>
          </p:sp>
          <p:sp>
            <p:nvSpPr>
              <p:cNvPr id="7" name="TextBox 7"/>
              <p:cNvSpPr txBox="1"/>
              <p:nvPr/>
            </p:nvSpPr>
            <p:spPr>
              <a:xfrm>
                <a:off x="0" y="-57150"/>
                <a:ext cx="1397224"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sp>
          <p:nvSpPr>
            <p:cNvPr id="8" name="TextBox 8"/>
            <p:cNvSpPr txBox="1"/>
            <p:nvPr/>
          </p:nvSpPr>
          <p:spPr>
            <a:xfrm>
              <a:off x="364949" y="449540"/>
              <a:ext cx="5415174" cy="602730"/>
            </a:xfrm>
            <a:prstGeom prst="rect">
              <a:avLst/>
            </a:prstGeom>
          </p:spPr>
          <p:txBody>
            <a:bodyPr lIns="0" tIns="0" rIns="0" bIns="0" rtlCol="0" anchor="t">
              <a:spAutoFit/>
            </a:bodyPr>
            <a:lstStyle/>
            <a:p>
              <a:pPr algn="ctr" defTabSz="609630">
                <a:lnSpc>
                  <a:spcPts val="2519"/>
                </a:lnSpc>
              </a:pPr>
              <a:r>
                <a:rPr lang="en-US" b="1" dirty="0">
                  <a:solidFill>
                    <a:schemeClr val="bg1"/>
                  </a:solidFill>
                  <a:latin typeface="Aileron Bold"/>
                  <a:ea typeface="Aileron Bold"/>
                  <a:cs typeface="Aileron Bold"/>
                  <a:sym typeface="Aileron Bold"/>
                </a:rPr>
                <a:t>VOLET</a:t>
              </a:r>
            </a:p>
          </p:txBody>
        </p:sp>
        <p:sp>
          <p:nvSpPr>
            <p:cNvPr id="9" name="TextBox 9"/>
            <p:cNvSpPr txBox="1"/>
            <p:nvPr/>
          </p:nvSpPr>
          <p:spPr>
            <a:xfrm>
              <a:off x="6353885" y="535284"/>
              <a:ext cx="14486527" cy="505266"/>
            </a:xfrm>
            <a:prstGeom prst="rect">
              <a:avLst/>
            </a:prstGeom>
          </p:spPr>
          <p:txBody>
            <a:bodyPr lIns="0" tIns="0" rIns="0" bIns="0" rtlCol="0" anchor="t">
              <a:spAutoFit/>
            </a:bodyPr>
            <a:lstStyle/>
            <a:p>
              <a:pPr defTabSz="609630">
                <a:lnSpc>
                  <a:spcPts val="2147"/>
                </a:lnSpc>
              </a:pPr>
              <a:r>
                <a:rPr lang="en-US" sz="1600" dirty="0" err="1">
                  <a:solidFill>
                    <a:srgbClr val="000000"/>
                  </a:solidFill>
                  <a:latin typeface="Montserrat" panose="00000500000000000000" pitchFamily="2" charset="0"/>
                  <a:ea typeface="Aileron"/>
                  <a:cs typeface="Aileron"/>
                  <a:sym typeface="Aileron"/>
                </a:rPr>
                <a:t>Économie</a:t>
              </a:r>
              <a:endParaRPr lang="en-US" sz="1600" dirty="0">
                <a:solidFill>
                  <a:srgbClr val="000000"/>
                </a:solidFill>
                <a:latin typeface="Montserrat" panose="00000500000000000000" pitchFamily="2" charset="0"/>
                <a:ea typeface="Aileron"/>
                <a:cs typeface="Aileron"/>
                <a:sym typeface="Aileron"/>
              </a:endParaRPr>
            </a:p>
          </p:txBody>
        </p:sp>
        <p:grpSp>
          <p:nvGrpSpPr>
            <p:cNvPr id="10" name="Group 10"/>
            <p:cNvGrpSpPr/>
            <p:nvPr/>
          </p:nvGrpSpPr>
          <p:grpSpPr>
            <a:xfrm>
              <a:off x="0" y="1385364"/>
              <a:ext cx="6018288" cy="1819759"/>
              <a:chOff x="0" y="-57150"/>
              <a:chExt cx="1397224" cy="422480"/>
            </a:xfrm>
          </p:grpSpPr>
          <p:sp>
            <p:nvSpPr>
              <p:cNvPr id="11" name="Freeform 11"/>
              <p:cNvSpPr/>
              <p:nvPr/>
            </p:nvSpPr>
            <p:spPr>
              <a:xfrm>
                <a:off x="0" y="83293"/>
                <a:ext cx="1397224" cy="282037"/>
              </a:xfrm>
              <a:custGeom>
                <a:avLst/>
                <a:gdLst/>
                <a:ahLst/>
                <a:cxnLst/>
                <a:rect l="l" t="t" r="r" b="b"/>
                <a:pathLst>
                  <a:path w="1397224" h="282037">
                    <a:moveTo>
                      <a:pt x="34304" y="0"/>
                    </a:moveTo>
                    <a:lnTo>
                      <a:pt x="1362920" y="0"/>
                    </a:lnTo>
                    <a:cubicBezTo>
                      <a:pt x="1372018" y="0"/>
                      <a:pt x="1380743" y="3614"/>
                      <a:pt x="1387176" y="10047"/>
                    </a:cubicBezTo>
                    <a:cubicBezTo>
                      <a:pt x="1393610" y="16481"/>
                      <a:pt x="1397224" y="25206"/>
                      <a:pt x="1397224" y="34304"/>
                    </a:cubicBezTo>
                    <a:lnTo>
                      <a:pt x="1397224" y="247734"/>
                    </a:lnTo>
                    <a:cubicBezTo>
                      <a:pt x="1397224" y="256831"/>
                      <a:pt x="1393610" y="265557"/>
                      <a:pt x="1387176" y="271990"/>
                    </a:cubicBezTo>
                    <a:cubicBezTo>
                      <a:pt x="1380743" y="278423"/>
                      <a:pt x="1372018" y="282037"/>
                      <a:pt x="1362920" y="282037"/>
                    </a:cubicBezTo>
                    <a:lnTo>
                      <a:pt x="34304" y="282037"/>
                    </a:lnTo>
                    <a:cubicBezTo>
                      <a:pt x="25206" y="282037"/>
                      <a:pt x="16481" y="278423"/>
                      <a:pt x="10047" y="271990"/>
                    </a:cubicBezTo>
                    <a:cubicBezTo>
                      <a:pt x="3614" y="265557"/>
                      <a:pt x="0" y="256831"/>
                      <a:pt x="0" y="247734"/>
                    </a:cubicBezTo>
                    <a:lnTo>
                      <a:pt x="0" y="34304"/>
                    </a:lnTo>
                    <a:cubicBezTo>
                      <a:pt x="0" y="25206"/>
                      <a:pt x="3614" y="16481"/>
                      <a:pt x="10047" y="10047"/>
                    </a:cubicBezTo>
                    <a:cubicBezTo>
                      <a:pt x="16481" y="3614"/>
                      <a:pt x="25206" y="0"/>
                      <a:pt x="34304" y="0"/>
                    </a:cubicBezTo>
                    <a:close/>
                  </a:path>
                </a:pathLst>
              </a:custGeom>
              <a:solidFill>
                <a:srgbClr val="FFA300"/>
              </a:solidFill>
              <a:ln w="19050" cap="sq">
                <a:solidFill>
                  <a:srgbClr val="000000"/>
                </a:solidFill>
                <a:prstDash val="solid"/>
                <a:miter/>
              </a:ln>
            </p:spPr>
            <p:txBody>
              <a:bodyPr/>
              <a:lstStyle/>
              <a:p>
                <a:endParaRPr lang="en-US"/>
              </a:p>
            </p:txBody>
          </p:sp>
          <p:sp>
            <p:nvSpPr>
              <p:cNvPr id="12" name="TextBox 12"/>
              <p:cNvSpPr txBox="1"/>
              <p:nvPr/>
            </p:nvSpPr>
            <p:spPr>
              <a:xfrm>
                <a:off x="0" y="-57150"/>
                <a:ext cx="1397224"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sp>
          <p:nvSpPr>
            <p:cNvPr id="13" name="TextBox 13"/>
            <p:cNvSpPr txBox="1"/>
            <p:nvPr/>
          </p:nvSpPr>
          <p:spPr>
            <a:xfrm>
              <a:off x="364949" y="2240518"/>
              <a:ext cx="5415174" cy="602730"/>
            </a:xfrm>
            <a:prstGeom prst="rect">
              <a:avLst/>
            </a:prstGeom>
          </p:spPr>
          <p:txBody>
            <a:bodyPr lIns="0" tIns="0" rIns="0" bIns="0" rtlCol="0" anchor="t">
              <a:spAutoFit/>
            </a:bodyPr>
            <a:lstStyle/>
            <a:p>
              <a:pPr algn="ctr" defTabSz="609630">
                <a:lnSpc>
                  <a:spcPts val="2519"/>
                </a:lnSpc>
              </a:pPr>
              <a:r>
                <a:rPr lang="en-US" b="1" dirty="0">
                  <a:solidFill>
                    <a:schemeClr val="bg1"/>
                  </a:solidFill>
                  <a:latin typeface="Aileron Bold"/>
                  <a:ea typeface="Aileron Bold"/>
                  <a:cs typeface="Aileron Bold"/>
                  <a:sym typeface="Aileron Bold"/>
                </a:rPr>
                <a:t>BIG IDEA</a:t>
              </a:r>
            </a:p>
          </p:txBody>
        </p:sp>
        <p:sp>
          <p:nvSpPr>
            <p:cNvPr id="14" name="TextBox 14"/>
            <p:cNvSpPr txBox="1"/>
            <p:nvPr/>
          </p:nvSpPr>
          <p:spPr>
            <a:xfrm>
              <a:off x="6353885" y="2217864"/>
              <a:ext cx="14486525" cy="505266"/>
            </a:xfrm>
            <a:prstGeom prst="rect">
              <a:avLst/>
            </a:prstGeom>
          </p:spPr>
          <p:txBody>
            <a:bodyPr lIns="0" tIns="0" rIns="0" bIns="0" rtlCol="0" anchor="t">
              <a:spAutoFit/>
            </a:bodyPr>
            <a:lstStyle/>
            <a:p>
              <a:pPr defTabSz="609630">
                <a:lnSpc>
                  <a:spcPts val="2147"/>
                </a:lnSpc>
              </a:pPr>
              <a:r>
                <a:rPr lang="en-US" sz="1600" dirty="0" err="1">
                  <a:solidFill>
                    <a:srgbClr val="000000"/>
                  </a:solidFill>
                  <a:latin typeface="Montserrat" panose="00000500000000000000" pitchFamily="2" charset="0"/>
                  <a:ea typeface="Aileron"/>
                  <a:cs typeface="Aileron"/>
                  <a:sym typeface="Aileron"/>
                </a:rPr>
                <a:t>Durabilité</a:t>
              </a:r>
              <a:endParaRPr lang="en-US" sz="1600" dirty="0">
                <a:solidFill>
                  <a:srgbClr val="000000"/>
                </a:solidFill>
                <a:latin typeface="Montserrat" panose="00000500000000000000" pitchFamily="2" charset="0"/>
                <a:ea typeface="Aileron"/>
                <a:cs typeface="Aileron"/>
                <a:sym typeface="Aileron"/>
              </a:endParaRPr>
            </a:p>
          </p:txBody>
        </p:sp>
        <p:grpSp>
          <p:nvGrpSpPr>
            <p:cNvPr id="15" name="Group 15"/>
            <p:cNvGrpSpPr/>
            <p:nvPr/>
          </p:nvGrpSpPr>
          <p:grpSpPr>
            <a:xfrm>
              <a:off x="-134617" y="3019289"/>
              <a:ext cx="6152905" cy="2167075"/>
              <a:chOff x="-31253" y="-57150"/>
              <a:chExt cx="1428477" cy="503114"/>
            </a:xfrm>
          </p:grpSpPr>
          <p:sp>
            <p:nvSpPr>
              <p:cNvPr id="16" name="Freeform 16"/>
              <p:cNvSpPr/>
              <p:nvPr/>
            </p:nvSpPr>
            <p:spPr>
              <a:xfrm>
                <a:off x="-31253" y="163927"/>
                <a:ext cx="1397224" cy="282037"/>
              </a:xfrm>
              <a:custGeom>
                <a:avLst/>
                <a:gdLst/>
                <a:ahLst/>
                <a:cxnLst/>
                <a:rect l="l" t="t" r="r" b="b"/>
                <a:pathLst>
                  <a:path w="1397224" h="282037">
                    <a:moveTo>
                      <a:pt x="34304" y="0"/>
                    </a:moveTo>
                    <a:lnTo>
                      <a:pt x="1362920" y="0"/>
                    </a:lnTo>
                    <a:cubicBezTo>
                      <a:pt x="1372018" y="0"/>
                      <a:pt x="1380743" y="3614"/>
                      <a:pt x="1387176" y="10047"/>
                    </a:cubicBezTo>
                    <a:cubicBezTo>
                      <a:pt x="1393610" y="16481"/>
                      <a:pt x="1397224" y="25206"/>
                      <a:pt x="1397224" y="34304"/>
                    </a:cubicBezTo>
                    <a:lnTo>
                      <a:pt x="1397224" y="247734"/>
                    </a:lnTo>
                    <a:cubicBezTo>
                      <a:pt x="1397224" y="256831"/>
                      <a:pt x="1393610" y="265557"/>
                      <a:pt x="1387176" y="271990"/>
                    </a:cubicBezTo>
                    <a:cubicBezTo>
                      <a:pt x="1380743" y="278423"/>
                      <a:pt x="1372018" y="282037"/>
                      <a:pt x="1362920" y="282037"/>
                    </a:cubicBezTo>
                    <a:lnTo>
                      <a:pt x="34304" y="282037"/>
                    </a:lnTo>
                    <a:cubicBezTo>
                      <a:pt x="25206" y="282037"/>
                      <a:pt x="16481" y="278423"/>
                      <a:pt x="10047" y="271990"/>
                    </a:cubicBezTo>
                    <a:cubicBezTo>
                      <a:pt x="3614" y="265557"/>
                      <a:pt x="0" y="256831"/>
                      <a:pt x="0" y="247734"/>
                    </a:cubicBezTo>
                    <a:lnTo>
                      <a:pt x="0" y="34304"/>
                    </a:lnTo>
                    <a:cubicBezTo>
                      <a:pt x="0" y="25206"/>
                      <a:pt x="3614" y="16481"/>
                      <a:pt x="10047" y="10047"/>
                    </a:cubicBezTo>
                    <a:cubicBezTo>
                      <a:pt x="16481" y="3614"/>
                      <a:pt x="25206" y="0"/>
                      <a:pt x="34304" y="0"/>
                    </a:cubicBezTo>
                    <a:close/>
                  </a:path>
                </a:pathLst>
              </a:custGeom>
              <a:solidFill>
                <a:srgbClr val="F93262"/>
              </a:solidFill>
              <a:ln w="19050" cap="sq">
                <a:solidFill>
                  <a:srgbClr val="000000"/>
                </a:solidFill>
                <a:prstDash val="solid"/>
                <a:miter/>
              </a:ln>
            </p:spPr>
            <p:txBody>
              <a:bodyPr/>
              <a:lstStyle/>
              <a:p>
                <a:endParaRPr lang="en-US"/>
              </a:p>
            </p:txBody>
          </p:sp>
          <p:sp>
            <p:nvSpPr>
              <p:cNvPr id="17" name="TextBox 17"/>
              <p:cNvSpPr txBox="1"/>
              <p:nvPr/>
            </p:nvSpPr>
            <p:spPr>
              <a:xfrm>
                <a:off x="0" y="-57150"/>
                <a:ext cx="1397224"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sp>
          <p:nvSpPr>
            <p:cNvPr id="18" name="TextBox 18"/>
            <p:cNvSpPr txBox="1"/>
            <p:nvPr/>
          </p:nvSpPr>
          <p:spPr>
            <a:xfrm>
              <a:off x="364951" y="3965323"/>
              <a:ext cx="5415174" cy="1227259"/>
            </a:xfrm>
            <a:prstGeom prst="rect">
              <a:avLst/>
            </a:prstGeom>
          </p:spPr>
          <p:txBody>
            <a:bodyPr lIns="0" tIns="0" rIns="0" bIns="0" rtlCol="0" anchor="t">
              <a:spAutoFit/>
            </a:bodyPr>
            <a:lstStyle/>
            <a:p>
              <a:pPr algn="ctr" defTabSz="609630">
                <a:lnSpc>
                  <a:spcPts val="2519"/>
                </a:lnSpc>
              </a:pPr>
              <a:r>
                <a:rPr lang="en-US" b="1" dirty="0">
                  <a:solidFill>
                    <a:srgbClr val="FFFFFF"/>
                  </a:solidFill>
                  <a:latin typeface="Aileron Bold"/>
                  <a:ea typeface="Aileron Bold"/>
                  <a:cs typeface="Aileron Bold"/>
                  <a:sym typeface="Aileron Bold"/>
                </a:rPr>
                <a:t>DESCRIPTEUR DE COMPÉTENCES</a:t>
              </a:r>
            </a:p>
          </p:txBody>
        </p:sp>
        <p:sp>
          <p:nvSpPr>
            <p:cNvPr id="19" name="TextBox 19"/>
            <p:cNvSpPr txBox="1"/>
            <p:nvPr/>
          </p:nvSpPr>
          <p:spPr>
            <a:xfrm>
              <a:off x="6353887" y="3330788"/>
              <a:ext cx="14486525" cy="2659699"/>
            </a:xfrm>
            <a:prstGeom prst="rect">
              <a:avLst/>
            </a:prstGeom>
          </p:spPr>
          <p:txBody>
            <a:bodyPr wrap="square" lIns="0" tIns="0" rIns="0" bIns="0" rtlCol="0" anchor="t">
              <a:spAutoFit/>
            </a:bodyPr>
            <a:lstStyle/>
            <a:p>
              <a:pPr defTabSz="609630">
                <a:lnSpc>
                  <a:spcPts val="2147"/>
                </a:lnSpc>
              </a:pPr>
              <a:r>
                <a:rPr lang="fr-FR" sz="1600" dirty="0">
                  <a:solidFill>
                    <a:srgbClr val="000000"/>
                  </a:solidFill>
                  <a:latin typeface="Montserrat" panose="00000500000000000000" pitchFamily="2" charset="0"/>
                  <a:ea typeface="Aileron"/>
                  <a:cs typeface="Aileron"/>
                  <a:sym typeface="Aileron"/>
                </a:rPr>
                <a:t>Évaluer les pratiques et les produits de base qui mènent à l’autonomisation économique.  Décrivez l’importance des terres et des ressources naturelles en tant que marchandises dans l’histoire du Canada. Analyser l’utilisation mondiale et la durabilité des ressources naturelles dans les pays du Sud.</a:t>
              </a:r>
              <a:endParaRPr lang="en-US" sz="1600" dirty="0">
                <a:solidFill>
                  <a:srgbClr val="000000"/>
                </a:solidFill>
                <a:latin typeface="Montserrat" panose="00000500000000000000" pitchFamily="2" charset="0"/>
                <a:ea typeface="Aileron"/>
                <a:cs typeface="Aileron"/>
                <a:sym typeface="Aileron"/>
              </a:endParaRPr>
            </a:p>
          </p:txBody>
        </p:sp>
      </p:grpSp>
      <p:sp>
        <p:nvSpPr>
          <p:cNvPr id="29" name="Freeform 10">
            <a:extLst>
              <a:ext uri="{FF2B5EF4-FFF2-40B4-BE49-F238E27FC236}">
                <a16:creationId xmlns:a16="http://schemas.microsoft.com/office/drawing/2014/main" id="{22DE48D6-0C64-84D8-E395-B914DA4D6155}"/>
              </a:ext>
            </a:extLst>
          </p:cNvPr>
          <p:cNvSpPr/>
          <p:nvPr/>
        </p:nvSpPr>
        <p:spPr>
          <a:xfrm>
            <a:off x="6816953" y="5650972"/>
            <a:ext cx="3639359" cy="958562"/>
          </a:xfrm>
          <a:custGeom>
            <a:avLst/>
            <a:gdLst/>
            <a:ahLst/>
            <a:cxnLst/>
            <a:rect l="l" t="t" r="r" b="b"/>
            <a:pathLst>
              <a:path w="5459038" h="1473822">
                <a:moveTo>
                  <a:pt x="0" y="0"/>
                </a:moveTo>
                <a:lnTo>
                  <a:pt x="5459038" y="0"/>
                </a:lnTo>
                <a:lnTo>
                  <a:pt x="5459038" y="1473822"/>
                </a:lnTo>
                <a:lnTo>
                  <a:pt x="0" y="1473822"/>
                </a:lnTo>
                <a:lnTo>
                  <a:pt x="0" y="0"/>
                </a:lnTo>
                <a:close/>
              </a:path>
            </a:pathLst>
          </a:custGeom>
          <a:blipFill>
            <a:blip r:embed="rId2"/>
            <a:stretch>
              <a:fillRect/>
            </a:stretch>
          </a:blipFill>
        </p:spPr>
        <p:txBody>
          <a:bodyPr/>
          <a:lstStyle/>
          <a:p>
            <a:endParaRPr lang="en-US"/>
          </a:p>
        </p:txBody>
      </p:sp>
      <p:sp>
        <p:nvSpPr>
          <p:cNvPr id="31" name="TextBox 30">
            <a:extLst>
              <a:ext uri="{FF2B5EF4-FFF2-40B4-BE49-F238E27FC236}">
                <a16:creationId xmlns:a16="http://schemas.microsoft.com/office/drawing/2014/main" id="{F024C628-BC2F-43C6-9477-E294B7E3A4FC}"/>
              </a:ext>
            </a:extLst>
          </p:cNvPr>
          <p:cNvSpPr txBox="1"/>
          <p:nvPr/>
        </p:nvSpPr>
        <p:spPr>
          <a:xfrm>
            <a:off x="3793243" y="5989360"/>
            <a:ext cx="6663069" cy="506870"/>
          </a:xfrm>
          <a:prstGeom prst="rect">
            <a:avLst/>
          </a:prstGeom>
          <a:noFill/>
        </p:spPr>
        <p:txBody>
          <a:bodyPr wrap="square">
            <a:spAutoFit/>
          </a:bodyPr>
          <a:lstStyle/>
          <a:p>
            <a:pPr defTabSz="609630">
              <a:lnSpc>
                <a:spcPts val="3488"/>
              </a:lnSpc>
            </a:pPr>
            <a:r>
              <a:rPr lang="en-US" sz="2667" b="1" dirty="0">
                <a:solidFill>
                  <a:srgbClr val="000000"/>
                </a:solidFill>
                <a:latin typeface="Aileron Bold"/>
                <a:ea typeface="Aileron Bold"/>
                <a:cs typeface="Aileron Bold"/>
                <a:sym typeface="Aileron Bold"/>
              </a:rPr>
              <a:t>PRÉSENTÉ PAR</a:t>
            </a:r>
          </a:p>
        </p:txBody>
      </p:sp>
      <p:sp>
        <p:nvSpPr>
          <p:cNvPr id="35" name="TextBox 34">
            <a:extLst>
              <a:ext uri="{FF2B5EF4-FFF2-40B4-BE49-F238E27FC236}">
                <a16:creationId xmlns:a16="http://schemas.microsoft.com/office/drawing/2014/main" id="{924EBA6D-464F-6D3F-4F0D-CF51A630D8F8}"/>
              </a:ext>
            </a:extLst>
          </p:cNvPr>
          <p:cNvSpPr txBox="1"/>
          <p:nvPr/>
        </p:nvSpPr>
        <p:spPr>
          <a:xfrm>
            <a:off x="6654800" y="4241800"/>
            <a:ext cx="4093956" cy="1200329"/>
          </a:xfrm>
          <a:prstGeom prst="rect">
            <a:avLst/>
          </a:prstGeom>
          <a:noFill/>
        </p:spPr>
        <p:txBody>
          <a:bodyPr wrap="square" rtlCol="0">
            <a:spAutoFit/>
          </a:bodyPr>
          <a:lstStyle/>
          <a:p>
            <a:pPr defTabSz="609630"/>
            <a:r>
              <a:rPr lang="fr-FR" sz="2400" dirty="0">
                <a:solidFill>
                  <a:prstClr val="black"/>
                </a:solidFill>
                <a:latin typeface="Montserrat" panose="00000500000000000000" pitchFamily="2" charset="0"/>
              </a:rPr>
              <a:t>Pour accéder à ce soutien à l’apprentissage, </a:t>
            </a:r>
            <a:r>
              <a:rPr lang="fr-FR" sz="2400" dirty="0">
                <a:solidFill>
                  <a:prstClr val="black"/>
                </a:solidFill>
                <a:latin typeface="Montserrat" panose="00000500000000000000" pitchFamily="2" charset="0"/>
                <a:hlinkClick r:id="rId3"/>
              </a:rPr>
              <a:t>cliquez ici</a:t>
            </a:r>
            <a:endParaRPr lang="en-US" sz="2400" dirty="0">
              <a:solidFill>
                <a:prstClr val="black"/>
              </a:solidFill>
              <a:latin typeface="Montserrat" panose="00000500000000000000" pitchFamily="2" charset="0"/>
            </a:endParaRPr>
          </a:p>
        </p:txBody>
      </p:sp>
      <p:grpSp>
        <p:nvGrpSpPr>
          <p:cNvPr id="23" name="Group 2">
            <a:extLst>
              <a:ext uri="{FF2B5EF4-FFF2-40B4-BE49-F238E27FC236}">
                <a16:creationId xmlns:a16="http://schemas.microsoft.com/office/drawing/2014/main" id="{0E59CDD4-5A3E-9FB6-E018-7036363A7AB1}"/>
              </a:ext>
            </a:extLst>
          </p:cNvPr>
          <p:cNvGrpSpPr/>
          <p:nvPr/>
        </p:nvGrpSpPr>
        <p:grpSpPr>
          <a:xfrm>
            <a:off x="531962" y="-115900"/>
            <a:ext cx="11358114" cy="1101408"/>
            <a:chOff x="0" y="-57150"/>
            <a:chExt cx="1959341" cy="339187"/>
          </a:xfrm>
        </p:grpSpPr>
        <p:sp>
          <p:nvSpPr>
            <p:cNvPr id="20" name="Freeform 3">
              <a:extLst>
                <a:ext uri="{FF2B5EF4-FFF2-40B4-BE49-F238E27FC236}">
                  <a16:creationId xmlns:a16="http://schemas.microsoft.com/office/drawing/2014/main" id="{AC784DE7-84A6-E1AF-9D81-0E211218C3AB}"/>
                </a:ext>
              </a:extLst>
            </p:cNvPr>
            <p:cNvSpPr/>
            <p:nvPr/>
          </p:nvSpPr>
          <p:spPr>
            <a:xfrm>
              <a:off x="0" y="0"/>
              <a:ext cx="1959341" cy="282037"/>
            </a:xfrm>
            <a:custGeom>
              <a:avLst/>
              <a:gdLst/>
              <a:ahLst/>
              <a:cxnLst/>
              <a:rect l="l" t="t" r="r" b="b"/>
              <a:pathLst>
                <a:path w="1959341" h="282037">
                  <a:moveTo>
                    <a:pt x="14351" y="0"/>
                  </a:moveTo>
                  <a:lnTo>
                    <a:pt x="1944990" y="0"/>
                  </a:lnTo>
                  <a:cubicBezTo>
                    <a:pt x="1952916" y="0"/>
                    <a:pt x="1959341" y="6425"/>
                    <a:pt x="1959341" y="14351"/>
                  </a:cubicBezTo>
                  <a:lnTo>
                    <a:pt x="1959341" y="267686"/>
                  </a:lnTo>
                  <a:cubicBezTo>
                    <a:pt x="1959341" y="275612"/>
                    <a:pt x="1952916" y="282037"/>
                    <a:pt x="1944990" y="282037"/>
                  </a:cubicBezTo>
                  <a:lnTo>
                    <a:pt x="14351" y="282037"/>
                  </a:lnTo>
                  <a:cubicBezTo>
                    <a:pt x="6425" y="282037"/>
                    <a:pt x="0" y="275612"/>
                    <a:pt x="0" y="267686"/>
                  </a:cubicBezTo>
                  <a:lnTo>
                    <a:pt x="0" y="14351"/>
                  </a:lnTo>
                  <a:cubicBezTo>
                    <a:pt x="0" y="6425"/>
                    <a:pt x="6425" y="0"/>
                    <a:pt x="14351" y="0"/>
                  </a:cubicBezTo>
                  <a:close/>
                </a:path>
              </a:pathLst>
            </a:custGeom>
            <a:solidFill>
              <a:srgbClr val="4C8C40"/>
            </a:solidFill>
            <a:ln w="19050" cap="sq">
              <a:noFill/>
              <a:prstDash val="solid"/>
              <a:miter/>
            </a:ln>
          </p:spPr>
          <p:txBody>
            <a:bodyPr/>
            <a:lstStyle/>
            <a:p>
              <a:endParaRPr lang="en-US"/>
            </a:p>
          </p:txBody>
        </p:sp>
        <p:sp>
          <p:nvSpPr>
            <p:cNvPr id="21" name="TextBox 4">
              <a:extLst>
                <a:ext uri="{FF2B5EF4-FFF2-40B4-BE49-F238E27FC236}">
                  <a16:creationId xmlns:a16="http://schemas.microsoft.com/office/drawing/2014/main" id="{CCEA3EAC-0A91-AE6F-8BF2-E0EFD5B78E4A}"/>
                </a:ext>
              </a:extLst>
            </p:cNvPr>
            <p:cNvSpPr txBox="1"/>
            <p:nvPr/>
          </p:nvSpPr>
          <p:spPr>
            <a:xfrm>
              <a:off x="0" y="-57150"/>
              <a:ext cx="1959341" cy="339187"/>
            </a:xfrm>
            <a:prstGeom prst="rect">
              <a:avLst/>
            </a:prstGeom>
          </p:spPr>
          <p:txBody>
            <a:bodyPr lIns="33867" tIns="33867" rIns="33867" bIns="33867" rtlCol="0" anchor="ctr"/>
            <a:lstStyle/>
            <a:p>
              <a:pPr>
                <a:lnSpc>
                  <a:spcPts val="2427"/>
                </a:lnSpc>
              </a:pPr>
              <a:endParaRPr sz="1200"/>
            </a:p>
          </p:txBody>
        </p:sp>
      </p:grpSp>
      <p:sp>
        <p:nvSpPr>
          <p:cNvPr id="24" name="TextBox 23">
            <a:extLst>
              <a:ext uri="{FF2B5EF4-FFF2-40B4-BE49-F238E27FC236}">
                <a16:creationId xmlns:a16="http://schemas.microsoft.com/office/drawing/2014/main" id="{F01A5341-49EB-18C7-6D10-1579589C71C1}"/>
              </a:ext>
            </a:extLst>
          </p:cNvPr>
          <p:cNvSpPr txBox="1"/>
          <p:nvPr/>
        </p:nvSpPr>
        <p:spPr>
          <a:xfrm>
            <a:off x="3976058" y="220438"/>
            <a:ext cx="63954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err="1">
                <a:solidFill>
                  <a:schemeClr val="bg1"/>
                </a:solidFill>
                <a:latin typeface="+mj-lt"/>
                <a:cs typeface="Calibri"/>
              </a:rPr>
              <a:t>Sixième</a:t>
            </a:r>
            <a:r>
              <a:rPr lang="en-US" sz="3200" dirty="0">
                <a:solidFill>
                  <a:schemeClr val="bg1"/>
                </a:solidFill>
                <a:latin typeface="+mj-lt"/>
                <a:cs typeface="Calibri"/>
              </a:rPr>
              <a:t> </a:t>
            </a:r>
            <a:r>
              <a:rPr lang="en-US" sz="3200" dirty="0" err="1">
                <a:solidFill>
                  <a:schemeClr val="bg1"/>
                </a:solidFill>
                <a:latin typeface="+mj-lt"/>
                <a:cs typeface="Calibri"/>
              </a:rPr>
              <a:t>année</a:t>
            </a:r>
            <a:r>
              <a:rPr lang="en-US" sz="3200" dirty="0">
                <a:solidFill>
                  <a:schemeClr val="bg1"/>
                </a:solidFill>
                <a:latin typeface="+mj-lt"/>
                <a:cs typeface="Calibri"/>
              </a:rPr>
              <a:t> sciences </a:t>
            </a:r>
            <a:r>
              <a:rPr lang="en-US" sz="3200" dirty="0" err="1">
                <a:solidFill>
                  <a:schemeClr val="bg1"/>
                </a:solidFill>
                <a:latin typeface="+mj-lt"/>
                <a:cs typeface="Calibri"/>
              </a:rPr>
              <a:t>humaines</a:t>
            </a:r>
            <a:endParaRPr lang="en-US" sz="3200" dirty="0">
              <a:solidFill>
                <a:schemeClr val="bg1"/>
              </a:solidFill>
              <a:latin typeface="+mj-lt"/>
            </a:endParaRPr>
          </a:p>
        </p:txBody>
      </p:sp>
      <p:pic>
        <p:nvPicPr>
          <p:cNvPr id="3" name="Picture 2">
            <a:extLst>
              <a:ext uri="{FF2B5EF4-FFF2-40B4-BE49-F238E27FC236}">
                <a16:creationId xmlns:a16="http://schemas.microsoft.com/office/drawing/2014/main" id="{4664E83A-7F5D-7A04-3014-408C74F88263}"/>
              </a:ext>
            </a:extLst>
          </p:cNvPr>
          <p:cNvPicPr>
            <a:picLocks noChangeAspect="1"/>
          </p:cNvPicPr>
          <p:nvPr/>
        </p:nvPicPr>
        <p:blipFill>
          <a:blip r:embed="rId4"/>
          <a:stretch>
            <a:fillRect/>
          </a:stretch>
        </p:blipFill>
        <p:spPr>
          <a:xfrm>
            <a:off x="852945" y="4334357"/>
            <a:ext cx="4436222" cy="1780176"/>
          </a:xfrm>
          <a:prstGeom prst="rect">
            <a:avLst/>
          </a:prstGeom>
        </p:spPr>
      </p:pic>
    </p:spTree>
    <p:extLst>
      <p:ext uri="{BB962C8B-B14F-4D97-AF65-F5344CB8AC3E}">
        <p14:creationId xmlns:p14="http://schemas.microsoft.com/office/powerpoint/2010/main" val="408466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81D0E-984F-1BC9-9E54-C289B896D366}"/>
              </a:ext>
            </a:extLst>
          </p:cNvPr>
          <p:cNvSpPr>
            <a:spLocks noGrp="1"/>
          </p:cNvSpPr>
          <p:nvPr>
            <p:ph type="title"/>
          </p:nvPr>
        </p:nvSpPr>
        <p:spPr>
          <a:xfrm>
            <a:off x="782843" y="153369"/>
            <a:ext cx="5251316" cy="1807305"/>
          </a:xfrm>
        </p:spPr>
        <p:txBody>
          <a:bodyPr vert="horz" lIns="91440" tIns="45720" rIns="91440" bIns="45720" rtlCol="0" anchor="ctr">
            <a:normAutofit/>
          </a:bodyPr>
          <a:lstStyle/>
          <a:p>
            <a:r>
              <a:rPr lang="en-US" sz="6000" b="1" dirty="0"/>
              <a:t>Vue </a:t>
            </a:r>
            <a:r>
              <a:rPr lang="en-US" sz="6000" b="1" dirty="0" err="1"/>
              <a:t>d’ensemble</a:t>
            </a:r>
            <a:r>
              <a:rPr lang="en-US" sz="6000" b="1" dirty="0"/>
              <a:t> </a:t>
            </a:r>
          </a:p>
        </p:txBody>
      </p:sp>
      <p:sp>
        <p:nvSpPr>
          <p:cNvPr id="3" name="Content Placeholder 2">
            <a:extLst>
              <a:ext uri="{FF2B5EF4-FFF2-40B4-BE49-F238E27FC236}">
                <a16:creationId xmlns:a16="http://schemas.microsoft.com/office/drawing/2014/main" id="{A5D1A1DB-4FBB-FBFE-8FF2-987946F7E274}"/>
              </a:ext>
            </a:extLst>
          </p:cNvPr>
          <p:cNvSpPr>
            <a:spLocks noGrp="1"/>
          </p:cNvSpPr>
          <p:nvPr>
            <p:ph sz="half" idx="2"/>
          </p:nvPr>
        </p:nvSpPr>
        <p:spPr>
          <a:xfrm>
            <a:off x="714518" y="1776443"/>
            <a:ext cx="5387967" cy="4716432"/>
          </a:xfrm>
        </p:spPr>
        <p:txBody>
          <a:bodyPr vert="horz" lIns="91440" tIns="45720" rIns="91440" bIns="45720" rtlCol="0">
            <a:normAutofit fontScale="85000" lnSpcReduction="20000"/>
          </a:bodyPr>
          <a:lstStyle/>
          <a:p>
            <a:pPr marL="516890" lvl="1" indent="-342900">
              <a:spcBef>
                <a:spcPts val="0"/>
              </a:spcBef>
            </a:pPr>
            <a:r>
              <a:rPr lang="fr-FR" dirty="0">
                <a:latin typeface="Montserrat" panose="00000500000000000000" pitchFamily="2" charset="0"/>
              </a:rPr>
              <a:t>Cette trousse de ressources pour les écoles intermédiaires a été créée pour appuyer le nouveau programme d’études holistique en intégrant du contenu pratique et attrayant du Centre d’excellence pour les partenaires en entrepreneuriat. </a:t>
            </a:r>
          </a:p>
          <a:p>
            <a:pPr marL="516890" lvl="1" indent="-342900">
              <a:spcBef>
                <a:spcPts val="0"/>
              </a:spcBef>
            </a:pPr>
            <a:r>
              <a:rPr lang="fr-FR" dirty="0">
                <a:latin typeface="Montserrat" panose="00000500000000000000" pitchFamily="2" charset="0"/>
              </a:rPr>
              <a:t>L’ensemble est conçu pour apporter de la pertinence à divers sujets de littératie financière en classe tout en augmentant l’engagement et l’impact.  
Les ressources fournies sont liées au mieux-être personnel de la 6e à la 8e année, aux mathématiques de la 6e année et aux études sociales de la 6e année.  Ils peuvent également être adaptés à des contextes supplémentaires par l’éducateur.</a:t>
            </a:r>
            <a:endParaRPr lang="en-US" sz="1700" dirty="0"/>
          </a:p>
        </p:txBody>
      </p:sp>
      <p:pic>
        <p:nvPicPr>
          <p:cNvPr id="11" name="Picture 10" descr="Teacher helping students in classroom">
            <a:extLst>
              <a:ext uri="{FF2B5EF4-FFF2-40B4-BE49-F238E27FC236}">
                <a16:creationId xmlns:a16="http://schemas.microsoft.com/office/drawing/2014/main" id="{776DC03F-B3E5-EC4E-9C92-9E4088E78A50}"/>
              </a:ext>
            </a:extLst>
          </p:cNvPr>
          <p:cNvPicPr>
            <a:picLocks noChangeAspect="1"/>
          </p:cNvPicPr>
          <p:nvPr/>
        </p:nvPicPr>
        <p:blipFill>
          <a:blip r:embed="rId2">
            <a:extLst>
              <a:ext uri="{28A0092B-C50C-407E-A947-70E740481C1C}">
                <a14:useLocalDpi xmlns:a14="http://schemas.microsoft.com/office/drawing/2010/main" val="0"/>
              </a:ext>
            </a:extLst>
          </a:blip>
          <a:srcRect l="28452" r="1351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1275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man in cafe doorway">
            <a:extLst>
              <a:ext uri="{FF2B5EF4-FFF2-40B4-BE49-F238E27FC236}">
                <a16:creationId xmlns:a16="http://schemas.microsoft.com/office/drawing/2014/main" id="{BA578E1D-5671-3736-FBD1-BCE4F2CEB760}"/>
              </a:ext>
            </a:extLst>
          </p:cNvPr>
          <p:cNvPicPr>
            <a:picLocks noChangeAspect="1"/>
          </p:cNvPicPr>
          <p:nvPr/>
        </p:nvPicPr>
        <p:blipFill rotWithShape="1">
          <a:blip r:embed="rId2">
            <a:extLst>
              <a:ext uri="{28A0092B-C50C-407E-A947-70E740481C1C}">
                <a14:useLocalDpi xmlns:a14="http://schemas.microsoft.com/office/drawing/2010/main" val="0"/>
              </a:ext>
            </a:extLst>
          </a:blip>
          <a:srcRect l="13689" t="-1" b="-1"/>
          <a:stretch/>
        </p:blipFill>
        <p:spPr>
          <a:xfrm>
            <a:off x="0" y="10"/>
            <a:ext cx="8867785"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
            <a:extLst>
              <a:ext uri="{FF2B5EF4-FFF2-40B4-BE49-F238E27FC236}">
                <a16:creationId xmlns:a16="http://schemas.microsoft.com/office/drawing/2014/main" id="{C500EFFD-A9F6-C486-6EB5-DDFD8BBC4D1B}"/>
              </a:ext>
            </a:extLst>
          </p:cNvPr>
          <p:cNvSpPr/>
          <p:nvPr/>
        </p:nvSpPr>
        <p:spPr>
          <a:xfrm>
            <a:off x="7990449" y="456985"/>
            <a:ext cx="3885381" cy="1815436"/>
          </a:xfrm>
          <a:custGeom>
            <a:avLst/>
            <a:gdLst/>
            <a:ahLst/>
            <a:cxnLst/>
            <a:rect l="l" t="t" r="r" b="b"/>
            <a:pathLst>
              <a:path w="5100107" h="422676">
                <a:moveTo>
                  <a:pt x="0" y="0"/>
                </a:moveTo>
                <a:lnTo>
                  <a:pt x="5100107" y="0"/>
                </a:lnTo>
                <a:lnTo>
                  <a:pt x="5100107" y="422676"/>
                </a:lnTo>
                <a:lnTo>
                  <a:pt x="0" y="422676"/>
                </a:lnTo>
                <a:close/>
              </a:path>
            </a:pathLst>
          </a:custGeom>
          <a:solidFill>
            <a:srgbClr val="4C8C40"/>
          </a:solidFill>
          <a:ln w="19050" cap="sq">
            <a:noFill/>
            <a:prstDash val="solid"/>
            <a:miter/>
          </a:ln>
        </p:spPr>
        <p:txBody>
          <a:bodyPr/>
          <a:lstStyle/>
          <a:p>
            <a:pPr defTabSz="609630"/>
            <a:endParaRPr lang="en-US" sz="1200">
              <a:solidFill>
                <a:prstClr val="black"/>
              </a:solidFill>
              <a:latin typeface="Calibri"/>
            </a:endParaRPr>
          </a:p>
        </p:txBody>
      </p:sp>
      <p:sp>
        <p:nvSpPr>
          <p:cNvPr id="2" name="Title 1">
            <a:extLst>
              <a:ext uri="{FF2B5EF4-FFF2-40B4-BE49-F238E27FC236}">
                <a16:creationId xmlns:a16="http://schemas.microsoft.com/office/drawing/2014/main" id="{10ED8656-49E0-ECCB-C505-CC0315D97AF9}"/>
              </a:ext>
            </a:extLst>
          </p:cNvPr>
          <p:cNvSpPr>
            <a:spLocks noGrp="1"/>
          </p:cNvSpPr>
          <p:nvPr>
            <p:ph type="title"/>
          </p:nvPr>
        </p:nvSpPr>
        <p:spPr>
          <a:xfrm>
            <a:off x="8142495" y="456985"/>
            <a:ext cx="3590720" cy="1720596"/>
          </a:xfrm>
        </p:spPr>
        <p:txBody>
          <a:bodyPr>
            <a:normAutofit fontScale="90000"/>
          </a:bodyPr>
          <a:lstStyle/>
          <a:p>
            <a:pPr algn="ctr"/>
            <a:r>
              <a:rPr lang="fr-FR" sz="2800" b="1" dirty="0">
                <a:solidFill>
                  <a:schemeClr val="bg1"/>
                </a:solidFill>
                <a:latin typeface="Montserrat" panose="00000500000000000000" pitchFamily="2" charset="0"/>
              </a:rPr>
              <a:t>Liens avec le programme d’études : Mieux-être personnel de la 6e à la 8e année</a:t>
            </a:r>
            <a:endParaRPr lang="en-US" sz="2800" b="1" dirty="0">
              <a:solidFill>
                <a:schemeClr val="bg1"/>
              </a:solidFill>
              <a:latin typeface="Montserrat" panose="00000500000000000000" pitchFamily="2" charset="0"/>
            </a:endParaRPr>
          </a:p>
        </p:txBody>
      </p:sp>
      <p:sp>
        <p:nvSpPr>
          <p:cNvPr id="3" name="Content Placeholder 2">
            <a:extLst>
              <a:ext uri="{FF2B5EF4-FFF2-40B4-BE49-F238E27FC236}">
                <a16:creationId xmlns:a16="http://schemas.microsoft.com/office/drawing/2014/main" id="{F3C7DFC2-DB84-0FBE-B19E-F18999558A20}"/>
              </a:ext>
            </a:extLst>
          </p:cNvPr>
          <p:cNvSpPr>
            <a:spLocks noGrp="1"/>
          </p:cNvSpPr>
          <p:nvPr>
            <p:ph idx="1"/>
          </p:nvPr>
        </p:nvSpPr>
        <p:spPr>
          <a:xfrm>
            <a:off x="7990449" y="2465677"/>
            <a:ext cx="3885381" cy="4262021"/>
          </a:xfrm>
        </p:spPr>
        <p:txBody>
          <a:bodyPr>
            <a:normAutofit lnSpcReduction="10000"/>
          </a:bodyPr>
          <a:lstStyle/>
          <a:p>
            <a:pPr marL="408634" lvl="1" indent="-204317" defTabSz="609630">
              <a:spcBef>
                <a:spcPts val="0"/>
              </a:spcBef>
              <a:buFont typeface="Arial"/>
              <a:buChar char="•"/>
              <a:defRPr/>
            </a:pPr>
            <a:r>
              <a:rPr lang="fr-FR" sz="2000" b="1" dirty="0">
                <a:latin typeface="Montserrat" panose="00000500000000000000" pitchFamily="2" charset="0"/>
                <a:ea typeface="Aileron Bold"/>
                <a:cs typeface="Aileron Bold"/>
                <a:sym typeface="Aileron Bold"/>
              </a:rPr>
              <a:t>Volet</a:t>
            </a:r>
            <a:r>
              <a:rPr lang="fr-FR" sz="2000" dirty="0">
                <a:latin typeface="Montserrat" panose="00000500000000000000" pitchFamily="2" charset="0"/>
                <a:ea typeface="Aileron Bold"/>
                <a:cs typeface="Aileron Bold"/>
                <a:sym typeface="Aileron Bold"/>
              </a:rPr>
              <a:t> - Santé mentale
</a:t>
            </a:r>
            <a:r>
              <a:rPr lang="fr-FR" sz="2000" b="1" dirty="0">
                <a:latin typeface="Montserrat" panose="00000500000000000000" pitchFamily="2" charset="0"/>
                <a:ea typeface="Aileron Bold"/>
                <a:cs typeface="Aileron Bold"/>
                <a:sym typeface="Aileron Bold"/>
              </a:rPr>
              <a:t>Grande idée </a:t>
            </a:r>
            <a:r>
              <a:rPr lang="fr-FR" sz="2000" dirty="0">
                <a:latin typeface="Montserrat" panose="00000500000000000000" pitchFamily="2" charset="0"/>
                <a:ea typeface="Aileron Bold"/>
                <a:cs typeface="Aileron Bold"/>
                <a:sym typeface="Aileron Bold"/>
              </a:rPr>
              <a:t>- Prise de décision
</a:t>
            </a:r>
            <a:r>
              <a:rPr lang="fr-FR" sz="2000" b="1" dirty="0">
                <a:latin typeface="Montserrat" panose="00000500000000000000" pitchFamily="2" charset="0"/>
                <a:ea typeface="Aileron Bold"/>
                <a:cs typeface="Aileron Bold"/>
                <a:sym typeface="Aileron Bold"/>
              </a:rPr>
              <a:t>Descripteur de compétences </a:t>
            </a:r>
            <a:r>
              <a:rPr lang="fr-FR" sz="2000" dirty="0">
                <a:latin typeface="Montserrat" panose="00000500000000000000" pitchFamily="2" charset="0"/>
                <a:ea typeface="Aileron Bold"/>
                <a:cs typeface="Aileron Bold"/>
                <a:sym typeface="Aileron Bold"/>
              </a:rPr>
              <a:t>- </a:t>
            </a:r>
            <a:r>
              <a:rPr lang="fr-FR" sz="2000" b="0" i="0" dirty="0">
                <a:solidFill>
                  <a:srgbClr val="000000"/>
                </a:solidFill>
                <a:effectLst/>
                <a:latin typeface="Open Sans" pitchFamily="2" charset="0"/>
              </a:rPr>
              <a:t>Décrire différents moyens de gagner de l’argent. Examiner certains achats importants qu’une personne pourrait faire. Décrire différentes façons d’épargner et d’investir. Discuter des risques et des obstacles liés à une prise de décision financière responsable, notamment en matière de crédit.</a:t>
            </a:r>
          </a:p>
          <a:p>
            <a:pPr marL="408634" lvl="1" indent="-204317" defTabSz="609630">
              <a:spcBef>
                <a:spcPts val="0"/>
              </a:spcBef>
              <a:buFont typeface="Arial"/>
              <a:buChar char="•"/>
              <a:defRPr/>
            </a:pPr>
            <a:endParaRPr lang="en-US" sz="2000" dirty="0"/>
          </a:p>
        </p:txBody>
      </p:sp>
    </p:spTree>
    <p:extLst>
      <p:ext uri="{BB962C8B-B14F-4D97-AF65-F5344CB8AC3E}">
        <p14:creationId xmlns:p14="http://schemas.microsoft.com/office/powerpoint/2010/main" val="165593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7F0"/>
        </a:solidFill>
        <a:effectLst/>
      </p:bgPr>
    </p:bg>
    <p:spTree>
      <p:nvGrpSpPr>
        <p:cNvPr id="1" name=""/>
        <p:cNvGrpSpPr/>
        <p:nvPr/>
      </p:nvGrpSpPr>
      <p:grpSpPr>
        <a:xfrm>
          <a:off x="0" y="0"/>
          <a:ext cx="0" cy="0"/>
          <a:chOff x="0" y="0"/>
          <a:chExt cx="0" cy="0"/>
        </a:xfrm>
      </p:grpSpPr>
      <p:sp>
        <p:nvSpPr>
          <p:cNvPr id="4" name="TextBox 4"/>
          <p:cNvSpPr txBox="1"/>
          <p:nvPr/>
        </p:nvSpPr>
        <p:spPr>
          <a:xfrm>
            <a:off x="4313320" y="1245323"/>
            <a:ext cx="7192880" cy="1245181"/>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nvGrpSpPr>
          <p:cNvPr id="5" name="Group 5"/>
          <p:cNvGrpSpPr/>
          <p:nvPr/>
        </p:nvGrpSpPr>
        <p:grpSpPr>
          <a:xfrm>
            <a:off x="0" y="456985"/>
            <a:ext cx="12192000" cy="1069899"/>
            <a:chOff x="0" y="0"/>
            <a:chExt cx="5100107" cy="422676"/>
          </a:xfrm>
        </p:grpSpPr>
        <p:sp>
          <p:nvSpPr>
            <p:cNvPr id="6" name="Freeform 6"/>
            <p:cNvSpPr/>
            <p:nvPr/>
          </p:nvSpPr>
          <p:spPr>
            <a:xfrm>
              <a:off x="0" y="0"/>
              <a:ext cx="5100107" cy="422676"/>
            </a:xfrm>
            <a:custGeom>
              <a:avLst/>
              <a:gdLst/>
              <a:ahLst/>
              <a:cxnLst/>
              <a:rect l="l" t="t" r="r" b="b"/>
              <a:pathLst>
                <a:path w="5100107" h="422676">
                  <a:moveTo>
                    <a:pt x="0" y="0"/>
                  </a:moveTo>
                  <a:lnTo>
                    <a:pt x="5100107" y="0"/>
                  </a:lnTo>
                  <a:lnTo>
                    <a:pt x="5100107" y="422676"/>
                  </a:lnTo>
                  <a:lnTo>
                    <a:pt x="0" y="422676"/>
                  </a:lnTo>
                  <a:close/>
                </a:path>
              </a:pathLst>
            </a:custGeom>
            <a:solidFill>
              <a:srgbClr val="4C8C40"/>
            </a:solidFill>
            <a:ln w="19050" cap="sq">
              <a:noFill/>
              <a:prstDash val="solid"/>
              <a:miter/>
            </a:ln>
          </p:spPr>
          <p:txBody>
            <a:bodyPr/>
            <a:lstStyle/>
            <a:p>
              <a:pPr defTabSz="609630"/>
              <a:endParaRPr lang="en-US" sz="1200">
                <a:solidFill>
                  <a:prstClr val="black"/>
                </a:solidFill>
                <a:latin typeface="Calibri"/>
              </a:endParaRPr>
            </a:p>
          </p:txBody>
        </p:sp>
        <p:sp>
          <p:nvSpPr>
            <p:cNvPr id="7" name="TextBox 7"/>
            <p:cNvSpPr txBox="1"/>
            <p:nvPr/>
          </p:nvSpPr>
          <p:spPr>
            <a:xfrm>
              <a:off x="0" y="-57150"/>
              <a:ext cx="5100107" cy="479826"/>
            </a:xfrm>
            <a:prstGeom prst="rect">
              <a:avLst/>
            </a:prstGeom>
          </p:spPr>
          <p:txBody>
            <a:bodyPr lIns="33867" tIns="33867" rIns="33867" bIns="33867" rtlCol="0" anchor="ctr"/>
            <a:lstStyle/>
            <a:p>
              <a:pPr algn="ctr" defTabSz="609630">
                <a:lnSpc>
                  <a:spcPts val="2427"/>
                </a:lnSpc>
              </a:pPr>
              <a:endParaRPr sz="1200">
                <a:solidFill>
                  <a:prstClr val="black"/>
                </a:solidFill>
                <a:latin typeface="Calibri"/>
              </a:endParaRPr>
            </a:p>
          </p:txBody>
        </p:sp>
      </p:grpSp>
      <p:sp>
        <p:nvSpPr>
          <p:cNvPr id="8" name="TextBox 8"/>
          <p:cNvSpPr txBox="1"/>
          <p:nvPr/>
        </p:nvSpPr>
        <p:spPr>
          <a:xfrm>
            <a:off x="5850560" y="1823310"/>
            <a:ext cx="5878638" cy="2949525"/>
          </a:xfrm>
          <a:prstGeom prst="rect">
            <a:avLst/>
          </a:prstGeom>
        </p:spPr>
        <p:txBody>
          <a:bodyPr wrap="square" lIns="0" tIns="0" rIns="0" bIns="0" rtlCol="0" anchor="t">
            <a:spAutoFit/>
          </a:bodyPr>
          <a:lstStyle/>
          <a:p>
            <a:pPr defTabSz="609630">
              <a:lnSpc>
                <a:spcPts val="2333"/>
              </a:lnSpc>
            </a:pPr>
            <a:r>
              <a:rPr lang="en-US" sz="1667" dirty="0">
                <a:solidFill>
                  <a:srgbClr val="000000"/>
                </a:solidFill>
                <a:latin typeface="Aileron"/>
                <a:ea typeface="Aileron"/>
                <a:cs typeface="Aileron"/>
                <a:sym typeface="Aileron"/>
              </a:rPr>
              <a:t> </a:t>
            </a:r>
            <a:endParaRPr lang="en-US" sz="2000" dirty="0">
              <a:solidFill>
                <a:srgbClr val="000000"/>
              </a:solidFill>
              <a:latin typeface="Montserrat" panose="00000500000000000000" pitchFamily="2" charset="0"/>
              <a:ea typeface="Aileron"/>
              <a:cs typeface="Aileron"/>
              <a:sym typeface="Aileron"/>
            </a:endParaRPr>
          </a:p>
          <a:p>
            <a:pPr defTabSz="609630">
              <a:lnSpc>
                <a:spcPts val="2333"/>
              </a:lnSpc>
            </a:pPr>
            <a:r>
              <a:rPr lang="fr-FR" sz="2000" dirty="0">
                <a:solidFill>
                  <a:srgbClr val="000000"/>
                </a:solidFill>
                <a:latin typeface="Montserrat" panose="00000500000000000000" pitchFamily="2" charset="0"/>
                <a:ea typeface="Aileron"/>
                <a:cs typeface="Aileron"/>
                <a:sym typeface="Aileron"/>
                <a:hlinkClick r:id="rId2"/>
              </a:rPr>
              <a:t>Cliquez ici </a:t>
            </a:r>
            <a:r>
              <a:rPr lang="fr-FR" sz="2000" dirty="0">
                <a:solidFill>
                  <a:srgbClr val="000000"/>
                </a:solidFill>
                <a:latin typeface="Montserrat" panose="00000500000000000000" pitchFamily="2" charset="0"/>
                <a:ea typeface="Aileron"/>
                <a:cs typeface="Aileron"/>
                <a:sym typeface="Aileron"/>
              </a:rPr>
              <a:t>pour accéder à ce soutien à l’apprentissage stimulant du Musée de la Banque du Canada sur « </a:t>
            </a:r>
            <a:r>
              <a:rPr lang="fr-FR" sz="2000" b="1" dirty="0">
                <a:solidFill>
                  <a:srgbClr val="000000"/>
                </a:solidFill>
                <a:latin typeface="Montserrat" panose="00000500000000000000" pitchFamily="2" charset="0"/>
                <a:ea typeface="Aileron"/>
                <a:cs typeface="Aileron"/>
                <a:sym typeface="Aileron"/>
              </a:rPr>
              <a:t>Que pourriez-vous faire pour gagner de l’argent </a:t>
            </a:r>
            <a:r>
              <a:rPr lang="fr-FR" sz="2000" dirty="0">
                <a:solidFill>
                  <a:srgbClr val="000000"/>
                </a:solidFill>
                <a:latin typeface="Montserrat" panose="00000500000000000000" pitchFamily="2" charset="0"/>
                <a:ea typeface="Aileron"/>
                <a:cs typeface="Aileron"/>
                <a:sym typeface="Aileron"/>
              </a:rPr>
              <a:t>», notamment :
Vidéo </a:t>
            </a:r>
            <a:r>
              <a:rPr lang="fr-FR" sz="2000" dirty="0" err="1">
                <a:solidFill>
                  <a:srgbClr val="000000"/>
                </a:solidFill>
                <a:latin typeface="Montserrat" panose="00000500000000000000" pitchFamily="2" charset="0"/>
                <a:ea typeface="Aileron"/>
                <a:cs typeface="Aileron"/>
                <a:sym typeface="Aileron"/>
              </a:rPr>
              <a:t>youtube</a:t>
            </a:r>
            <a:r>
              <a:rPr lang="fr-FR" sz="2000" dirty="0">
                <a:solidFill>
                  <a:srgbClr val="000000"/>
                </a:solidFill>
                <a:latin typeface="Montserrat" panose="00000500000000000000" pitchFamily="2" charset="0"/>
                <a:ea typeface="Aileron"/>
                <a:cs typeface="Aileron"/>
                <a:sym typeface="Aileron"/>
              </a:rPr>
              <a:t> de Mya Beaudry, une jeune entrepreneure de la Première Nation </a:t>
            </a:r>
            <a:r>
              <a:rPr lang="fr-FR" sz="2000" dirty="0" err="1">
                <a:solidFill>
                  <a:srgbClr val="000000"/>
                </a:solidFill>
                <a:latin typeface="Montserrat" panose="00000500000000000000" pitchFamily="2" charset="0"/>
                <a:ea typeface="Aileron"/>
                <a:cs typeface="Aileron"/>
                <a:sym typeface="Aileron"/>
              </a:rPr>
              <a:t>Anishinabed</a:t>
            </a:r>
            <a:r>
              <a:rPr lang="fr-FR" sz="2000" dirty="0">
                <a:solidFill>
                  <a:srgbClr val="000000"/>
                </a:solidFill>
                <a:latin typeface="Montserrat" panose="00000500000000000000" pitchFamily="2" charset="0"/>
                <a:ea typeface="Aileron"/>
                <a:cs typeface="Aileron"/>
                <a:sym typeface="Aileron"/>
              </a:rPr>
              <a:t> de </a:t>
            </a:r>
            <a:r>
              <a:rPr lang="fr-FR" sz="2000" dirty="0" err="1">
                <a:solidFill>
                  <a:srgbClr val="000000"/>
                </a:solidFill>
                <a:latin typeface="Montserrat" panose="00000500000000000000" pitchFamily="2" charset="0"/>
                <a:ea typeface="Aileron"/>
                <a:cs typeface="Aileron"/>
                <a:sym typeface="Aileron"/>
              </a:rPr>
              <a:t>Kitigan</a:t>
            </a:r>
            <a:r>
              <a:rPr lang="fr-FR" sz="2000" dirty="0">
                <a:solidFill>
                  <a:srgbClr val="000000"/>
                </a:solidFill>
                <a:latin typeface="Montserrat" panose="00000500000000000000" pitchFamily="2" charset="0"/>
                <a:ea typeface="Aileron"/>
                <a:cs typeface="Aileron"/>
                <a:sym typeface="Aileron"/>
              </a:rPr>
              <a:t> </a:t>
            </a:r>
            <a:r>
              <a:rPr lang="fr-FR" sz="2000" dirty="0" err="1">
                <a:solidFill>
                  <a:srgbClr val="000000"/>
                </a:solidFill>
                <a:latin typeface="Montserrat" panose="00000500000000000000" pitchFamily="2" charset="0"/>
                <a:ea typeface="Aileron"/>
                <a:cs typeface="Aileron"/>
                <a:sym typeface="Aileron"/>
              </a:rPr>
              <a:t>Zibi</a:t>
            </a:r>
            <a:r>
              <a:rPr lang="fr-FR" sz="2000" dirty="0">
                <a:solidFill>
                  <a:srgbClr val="000000"/>
                </a:solidFill>
                <a:latin typeface="Montserrat" panose="00000500000000000000" pitchFamily="2" charset="0"/>
                <a:ea typeface="Aileron"/>
                <a:cs typeface="Aileron"/>
                <a:sym typeface="Aileron"/>
              </a:rPr>
              <a:t> qui a créé sa propre entreprise.
</a:t>
            </a:r>
            <a:endParaRPr lang="en-US" sz="2000" dirty="0">
              <a:solidFill>
                <a:srgbClr val="000000"/>
              </a:solidFill>
              <a:latin typeface="Montserrat" panose="00000500000000000000" pitchFamily="2" charset="0"/>
              <a:ea typeface="Aileron"/>
              <a:cs typeface="Aileron"/>
              <a:sym typeface="Aileron"/>
            </a:endParaRPr>
          </a:p>
        </p:txBody>
      </p:sp>
      <p:sp>
        <p:nvSpPr>
          <p:cNvPr id="10" name="Freeform 10"/>
          <p:cNvSpPr/>
          <p:nvPr/>
        </p:nvSpPr>
        <p:spPr>
          <a:xfrm>
            <a:off x="6297246" y="5691544"/>
            <a:ext cx="3536071" cy="980058"/>
          </a:xfrm>
          <a:custGeom>
            <a:avLst/>
            <a:gdLst/>
            <a:ahLst/>
            <a:cxnLst/>
            <a:rect l="l" t="t" r="r" b="b"/>
            <a:pathLst>
              <a:path w="5459038" h="1473822">
                <a:moveTo>
                  <a:pt x="0" y="0"/>
                </a:moveTo>
                <a:lnTo>
                  <a:pt x="5459038" y="0"/>
                </a:lnTo>
                <a:lnTo>
                  <a:pt x="5459038" y="1473822"/>
                </a:lnTo>
                <a:lnTo>
                  <a:pt x="0" y="1473822"/>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546556" y="682861"/>
            <a:ext cx="11027898" cy="578492"/>
          </a:xfrm>
          <a:prstGeom prst="rect">
            <a:avLst/>
          </a:prstGeom>
        </p:spPr>
        <p:txBody>
          <a:bodyPr wrap="square" lIns="0" tIns="0" rIns="0" bIns="0" rtlCol="0" anchor="t">
            <a:spAutoFit/>
          </a:bodyPr>
          <a:lstStyle/>
          <a:p>
            <a:pPr algn="ctr" defTabSz="609630">
              <a:lnSpc>
                <a:spcPts val="4831"/>
              </a:lnSpc>
            </a:pPr>
            <a:r>
              <a:rPr lang="en-US" sz="3450" b="1" dirty="0">
                <a:solidFill>
                  <a:schemeClr val="bg1"/>
                </a:solidFill>
                <a:latin typeface="Aileron Bold"/>
                <a:ea typeface="Aileron Bold"/>
                <a:cs typeface="Aileron Bold"/>
                <a:sym typeface="Aileron Bold"/>
              </a:rPr>
              <a:t>Discuss How People Earn Money</a:t>
            </a:r>
          </a:p>
        </p:txBody>
      </p:sp>
      <p:sp>
        <p:nvSpPr>
          <p:cNvPr id="24" name="TextBox 23">
            <a:extLst>
              <a:ext uri="{FF2B5EF4-FFF2-40B4-BE49-F238E27FC236}">
                <a16:creationId xmlns:a16="http://schemas.microsoft.com/office/drawing/2014/main" id="{E7F96364-3FD0-4096-BD52-1C37A759A040}"/>
              </a:ext>
            </a:extLst>
          </p:cNvPr>
          <p:cNvSpPr txBox="1"/>
          <p:nvPr/>
        </p:nvSpPr>
        <p:spPr>
          <a:xfrm>
            <a:off x="2250059" y="6149209"/>
            <a:ext cx="6096000" cy="541174"/>
          </a:xfrm>
          <a:prstGeom prst="rect">
            <a:avLst/>
          </a:prstGeom>
          <a:noFill/>
        </p:spPr>
        <p:txBody>
          <a:bodyPr wrap="square">
            <a:spAutoFit/>
          </a:bodyPr>
          <a:lstStyle/>
          <a:p>
            <a:pPr defTabSz="609630">
              <a:lnSpc>
                <a:spcPts val="3488"/>
              </a:lnSpc>
            </a:pPr>
            <a:r>
              <a:rPr lang="en-US" sz="3200" b="1" dirty="0">
                <a:solidFill>
                  <a:srgbClr val="000000"/>
                </a:solidFill>
                <a:latin typeface="Aileron Bold"/>
                <a:ea typeface="Aileron Bold"/>
                <a:cs typeface="Aileron Bold"/>
                <a:sym typeface="Aileron Bold"/>
              </a:rPr>
              <a:t>PRÉSENTÉ PAR :</a:t>
            </a:r>
          </a:p>
        </p:txBody>
      </p:sp>
      <p:pic>
        <p:nvPicPr>
          <p:cNvPr id="3" name="Picture 2">
            <a:extLst>
              <a:ext uri="{FF2B5EF4-FFF2-40B4-BE49-F238E27FC236}">
                <a16:creationId xmlns:a16="http://schemas.microsoft.com/office/drawing/2014/main" id="{9D71CA71-8A87-EC36-AC1D-0BD2FFC21934}"/>
              </a:ext>
            </a:extLst>
          </p:cNvPr>
          <p:cNvPicPr>
            <a:picLocks noChangeAspect="1"/>
          </p:cNvPicPr>
          <p:nvPr/>
        </p:nvPicPr>
        <p:blipFill>
          <a:blip r:embed="rId4"/>
          <a:stretch>
            <a:fillRect/>
          </a:stretch>
        </p:blipFill>
        <p:spPr>
          <a:xfrm>
            <a:off x="1248902" y="1973628"/>
            <a:ext cx="3458565" cy="35233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7F0"/>
        </a:solidFill>
        <a:effectLst/>
      </p:bgPr>
    </p:bg>
    <p:spTree>
      <p:nvGrpSpPr>
        <p:cNvPr id="1" name=""/>
        <p:cNvGrpSpPr/>
        <p:nvPr/>
      </p:nvGrpSpPr>
      <p:grpSpPr>
        <a:xfrm>
          <a:off x="0" y="0"/>
          <a:ext cx="0" cy="0"/>
          <a:chOff x="0" y="0"/>
          <a:chExt cx="0" cy="0"/>
        </a:xfrm>
      </p:grpSpPr>
      <p:grpSp>
        <p:nvGrpSpPr>
          <p:cNvPr id="4" name="Group 4"/>
          <p:cNvGrpSpPr/>
          <p:nvPr/>
        </p:nvGrpSpPr>
        <p:grpSpPr>
          <a:xfrm>
            <a:off x="0" y="244696"/>
            <a:ext cx="12191999" cy="1245181"/>
            <a:chOff x="0" y="-419604"/>
            <a:chExt cx="14385760" cy="2490363"/>
          </a:xfrm>
        </p:grpSpPr>
        <p:grpSp>
          <p:nvGrpSpPr>
            <p:cNvPr id="5" name="Group 5"/>
            <p:cNvGrpSpPr/>
            <p:nvPr/>
          </p:nvGrpSpPr>
          <p:grpSpPr>
            <a:xfrm>
              <a:off x="0" y="-419604"/>
              <a:ext cx="14385760" cy="2490363"/>
              <a:chOff x="0" y="-57150"/>
              <a:chExt cx="1959341" cy="339187"/>
            </a:xfrm>
          </p:grpSpPr>
          <p:sp>
            <p:nvSpPr>
              <p:cNvPr id="6" name="Freeform 6"/>
              <p:cNvSpPr/>
              <p:nvPr/>
            </p:nvSpPr>
            <p:spPr>
              <a:xfrm>
                <a:off x="0" y="0"/>
                <a:ext cx="1959341" cy="282037"/>
              </a:xfrm>
              <a:custGeom>
                <a:avLst/>
                <a:gdLst/>
                <a:ahLst/>
                <a:cxnLst/>
                <a:rect l="l" t="t" r="r" b="b"/>
                <a:pathLst>
                  <a:path w="1959341" h="282037">
                    <a:moveTo>
                      <a:pt x="14351" y="0"/>
                    </a:moveTo>
                    <a:lnTo>
                      <a:pt x="1944990" y="0"/>
                    </a:lnTo>
                    <a:cubicBezTo>
                      <a:pt x="1952916" y="0"/>
                      <a:pt x="1959341" y="6425"/>
                      <a:pt x="1959341" y="14351"/>
                    </a:cubicBezTo>
                    <a:lnTo>
                      <a:pt x="1959341" y="267686"/>
                    </a:lnTo>
                    <a:cubicBezTo>
                      <a:pt x="1959341" y="275612"/>
                      <a:pt x="1952916" y="282037"/>
                      <a:pt x="1944990" y="282037"/>
                    </a:cubicBezTo>
                    <a:lnTo>
                      <a:pt x="14351" y="282037"/>
                    </a:lnTo>
                    <a:cubicBezTo>
                      <a:pt x="6425" y="282037"/>
                      <a:pt x="0" y="275612"/>
                      <a:pt x="0" y="267686"/>
                    </a:cubicBezTo>
                    <a:lnTo>
                      <a:pt x="0" y="14351"/>
                    </a:lnTo>
                    <a:cubicBezTo>
                      <a:pt x="0" y="6425"/>
                      <a:pt x="6425" y="0"/>
                      <a:pt x="14351" y="0"/>
                    </a:cubicBezTo>
                    <a:close/>
                  </a:path>
                </a:pathLst>
              </a:custGeom>
              <a:solidFill>
                <a:srgbClr val="4C8C40"/>
              </a:solidFill>
              <a:ln w="19050" cap="sq">
                <a:noFill/>
                <a:prstDash val="solid"/>
                <a:miter/>
              </a:ln>
            </p:spPr>
            <p:txBody>
              <a:bodyPr/>
              <a:lstStyle/>
              <a:p>
                <a:endParaRPr lang="en-US"/>
              </a:p>
            </p:txBody>
          </p:sp>
          <p:sp>
            <p:nvSpPr>
              <p:cNvPr id="7" name="TextBox 7"/>
              <p:cNvSpPr txBox="1"/>
              <p:nvPr/>
            </p:nvSpPr>
            <p:spPr>
              <a:xfrm>
                <a:off x="0" y="-57150"/>
                <a:ext cx="1959341" cy="339187"/>
              </a:xfrm>
              <a:prstGeom prst="rect">
                <a:avLst/>
              </a:prstGeom>
            </p:spPr>
            <p:txBody>
              <a:bodyPr lIns="33867" tIns="33867" rIns="33867" bIns="33867" rtlCol="0" anchor="ctr"/>
              <a:lstStyle/>
              <a:p>
                <a:pPr defTabSz="609630">
                  <a:lnSpc>
                    <a:spcPts val="2427"/>
                  </a:lnSpc>
                </a:pPr>
                <a:endParaRPr sz="1200">
                  <a:solidFill>
                    <a:prstClr val="black"/>
                  </a:solidFill>
                  <a:latin typeface="Calibri"/>
                </a:endParaRPr>
              </a:p>
            </p:txBody>
          </p:sp>
        </p:grpSp>
        <p:sp>
          <p:nvSpPr>
            <p:cNvPr id="8" name="TextBox 8"/>
            <p:cNvSpPr txBox="1"/>
            <p:nvPr/>
          </p:nvSpPr>
          <p:spPr>
            <a:xfrm>
              <a:off x="471960" y="407886"/>
              <a:ext cx="13441846" cy="1124925"/>
            </a:xfrm>
            <a:prstGeom prst="rect">
              <a:avLst/>
            </a:prstGeom>
          </p:spPr>
          <p:txBody>
            <a:bodyPr lIns="0" tIns="0" rIns="0" bIns="0" rtlCol="0" anchor="t">
              <a:spAutoFit/>
            </a:bodyPr>
            <a:lstStyle/>
            <a:p>
              <a:pPr algn="ctr" defTabSz="609630">
                <a:lnSpc>
                  <a:spcPts val="4831"/>
                </a:lnSpc>
              </a:pPr>
              <a:r>
                <a:rPr lang="fr-FR" sz="3451" b="1" dirty="0">
                  <a:solidFill>
                    <a:schemeClr val="bg1"/>
                  </a:solidFill>
                  <a:latin typeface="Aileron Bold"/>
                  <a:ea typeface="Aileron Bold"/>
                  <a:cs typeface="Aileron Bold"/>
                  <a:sym typeface="Aileron Bold"/>
                </a:rPr>
                <a:t>Discutez de la façon dont les gens gagnent de l’argent</a:t>
              </a:r>
              <a:endParaRPr lang="en-US" sz="3451" b="1" dirty="0">
                <a:solidFill>
                  <a:schemeClr val="bg1"/>
                </a:solidFill>
                <a:latin typeface="Aileron Bold"/>
                <a:ea typeface="Aileron Bold"/>
                <a:cs typeface="Aileron Bold"/>
                <a:sym typeface="Aileron Bold"/>
              </a:endParaRPr>
            </a:p>
          </p:txBody>
        </p:sp>
      </p:grpSp>
      <p:pic>
        <p:nvPicPr>
          <p:cNvPr id="9" name="Picture 8">
            <a:extLst>
              <a:ext uri="{FF2B5EF4-FFF2-40B4-BE49-F238E27FC236}">
                <a16:creationId xmlns:a16="http://schemas.microsoft.com/office/drawing/2014/main" id="{F5D7F006-E763-60D5-1656-FD6A3EF3F896}"/>
              </a:ext>
            </a:extLst>
          </p:cNvPr>
          <p:cNvPicPr>
            <a:picLocks noChangeAspect="1"/>
          </p:cNvPicPr>
          <p:nvPr/>
        </p:nvPicPr>
        <p:blipFill>
          <a:blip r:embed="rId2"/>
          <a:stretch>
            <a:fillRect/>
          </a:stretch>
        </p:blipFill>
        <p:spPr>
          <a:xfrm>
            <a:off x="692833" y="1894388"/>
            <a:ext cx="3310834" cy="4253163"/>
          </a:xfrm>
          <a:prstGeom prst="rect">
            <a:avLst/>
          </a:prstGeom>
        </p:spPr>
      </p:pic>
      <p:pic>
        <p:nvPicPr>
          <p:cNvPr id="11" name="Picture 10">
            <a:extLst>
              <a:ext uri="{FF2B5EF4-FFF2-40B4-BE49-F238E27FC236}">
                <a16:creationId xmlns:a16="http://schemas.microsoft.com/office/drawing/2014/main" id="{2C806BB7-09F9-40FA-6A00-395BAA288156}"/>
              </a:ext>
            </a:extLst>
          </p:cNvPr>
          <p:cNvPicPr>
            <a:picLocks noChangeAspect="1"/>
          </p:cNvPicPr>
          <p:nvPr/>
        </p:nvPicPr>
        <p:blipFill>
          <a:blip r:embed="rId3"/>
          <a:stretch>
            <a:fillRect/>
          </a:stretch>
        </p:blipFill>
        <p:spPr>
          <a:xfrm>
            <a:off x="4662605" y="1684457"/>
            <a:ext cx="7051460" cy="45654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9844"/>
            <a:ext cx="12192000" cy="1245181"/>
            <a:chOff x="0" y="-57150"/>
            <a:chExt cx="1959341" cy="339187"/>
          </a:xfrm>
        </p:grpSpPr>
        <p:sp>
          <p:nvSpPr>
            <p:cNvPr id="3" name="Freeform 3"/>
            <p:cNvSpPr/>
            <p:nvPr/>
          </p:nvSpPr>
          <p:spPr>
            <a:xfrm>
              <a:off x="0" y="0"/>
              <a:ext cx="1959341" cy="282037"/>
            </a:xfrm>
            <a:custGeom>
              <a:avLst/>
              <a:gdLst/>
              <a:ahLst/>
              <a:cxnLst/>
              <a:rect l="l" t="t" r="r" b="b"/>
              <a:pathLst>
                <a:path w="1959341" h="282037">
                  <a:moveTo>
                    <a:pt x="14351" y="0"/>
                  </a:moveTo>
                  <a:lnTo>
                    <a:pt x="1944990" y="0"/>
                  </a:lnTo>
                  <a:cubicBezTo>
                    <a:pt x="1952916" y="0"/>
                    <a:pt x="1959341" y="6425"/>
                    <a:pt x="1959341" y="14351"/>
                  </a:cubicBezTo>
                  <a:lnTo>
                    <a:pt x="1959341" y="267686"/>
                  </a:lnTo>
                  <a:cubicBezTo>
                    <a:pt x="1959341" y="275612"/>
                    <a:pt x="1952916" y="282037"/>
                    <a:pt x="1944990" y="282037"/>
                  </a:cubicBezTo>
                  <a:lnTo>
                    <a:pt x="14351" y="282037"/>
                  </a:lnTo>
                  <a:cubicBezTo>
                    <a:pt x="6425" y="282037"/>
                    <a:pt x="0" y="275612"/>
                    <a:pt x="0" y="267686"/>
                  </a:cubicBezTo>
                  <a:lnTo>
                    <a:pt x="0" y="14351"/>
                  </a:lnTo>
                  <a:cubicBezTo>
                    <a:pt x="0" y="6425"/>
                    <a:pt x="6425" y="0"/>
                    <a:pt x="14351" y="0"/>
                  </a:cubicBezTo>
                  <a:close/>
                </a:path>
              </a:pathLst>
            </a:custGeom>
            <a:solidFill>
              <a:srgbClr val="4C8C40"/>
            </a:solidFill>
            <a:ln w="19050" cap="sq">
              <a:solidFill>
                <a:srgbClr val="000000"/>
              </a:solidFill>
              <a:prstDash val="solid"/>
              <a:miter/>
            </a:ln>
          </p:spPr>
          <p:txBody>
            <a:bodyPr/>
            <a:lstStyle/>
            <a:p>
              <a:endParaRPr lang="en-US"/>
            </a:p>
          </p:txBody>
        </p:sp>
        <p:sp>
          <p:nvSpPr>
            <p:cNvPr id="4" name="TextBox 4"/>
            <p:cNvSpPr txBox="1"/>
            <p:nvPr/>
          </p:nvSpPr>
          <p:spPr>
            <a:xfrm>
              <a:off x="0" y="-57150"/>
              <a:ext cx="1959341" cy="339187"/>
            </a:xfrm>
            <a:prstGeom prst="rect">
              <a:avLst/>
            </a:prstGeom>
          </p:spPr>
          <p:txBody>
            <a:bodyPr lIns="33867" tIns="33867" rIns="33867" bIns="33867" rtlCol="0" anchor="ctr"/>
            <a:lstStyle/>
            <a:p>
              <a:pPr>
                <a:lnSpc>
                  <a:spcPts val="2427"/>
                </a:lnSpc>
              </a:pPr>
              <a:endParaRPr sz="1200"/>
            </a:p>
          </p:txBody>
        </p:sp>
      </p:grpSp>
      <p:sp>
        <p:nvSpPr>
          <p:cNvPr id="8" name="TextBox 8"/>
          <p:cNvSpPr txBox="1"/>
          <p:nvPr/>
        </p:nvSpPr>
        <p:spPr>
          <a:xfrm>
            <a:off x="520504" y="624217"/>
            <a:ext cx="10705513" cy="576761"/>
          </a:xfrm>
          <a:prstGeom prst="rect">
            <a:avLst/>
          </a:prstGeom>
        </p:spPr>
        <p:txBody>
          <a:bodyPr wrap="square" lIns="0" tIns="0" rIns="0" bIns="0" rtlCol="0" anchor="t">
            <a:spAutoFit/>
          </a:bodyPr>
          <a:lstStyle/>
          <a:p>
            <a:pPr algn="ctr">
              <a:lnSpc>
                <a:spcPts val="4760"/>
              </a:lnSpc>
            </a:pPr>
            <a:r>
              <a:rPr lang="fr-FR" sz="3400" b="1" dirty="0">
                <a:solidFill>
                  <a:srgbClr val="FFFFFF"/>
                </a:solidFill>
                <a:latin typeface="Aileron Bold"/>
                <a:ea typeface="Aileron Bold"/>
                <a:cs typeface="Aileron Bold"/>
                <a:sym typeface="Aileron Bold"/>
              </a:rPr>
              <a:t>Expliquer Emprunter, épargner et investir</a:t>
            </a:r>
            <a:endParaRPr lang="en-US" sz="3400" b="1" dirty="0">
              <a:solidFill>
                <a:srgbClr val="FFFFFF"/>
              </a:solidFill>
              <a:latin typeface="Aileron Bold"/>
              <a:ea typeface="Aileron Bold"/>
              <a:cs typeface="Aileron Bold"/>
              <a:sym typeface="Aileron Bold"/>
            </a:endParaRPr>
          </a:p>
        </p:txBody>
      </p:sp>
      <p:sp>
        <p:nvSpPr>
          <p:cNvPr id="9" name="TextBox 9"/>
          <p:cNvSpPr txBox="1"/>
          <p:nvPr/>
        </p:nvSpPr>
        <p:spPr>
          <a:xfrm>
            <a:off x="3954530" y="6117664"/>
            <a:ext cx="3837459" cy="395045"/>
          </a:xfrm>
          <a:prstGeom prst="rect">
            <a:avLst/>
          </a:prstGeom>
        </p:spPr>
        <p:txBody>
          <a:bodyPr lIns="0" tIns="0" rIns="0" bIns="0" rtlCol="0" anchor="t">
            <a:spAutoFit/>
          </a:bodyPr>
          <a:lstStyle/>
          <a:p>
            <a:pPr>
              <a:lnSpc>
                <a:spcPts val="3488"/>
              </a:lnSpc>
            </a:pPr>
            <a:r>
              <a:rPr lang="en-US" sz="2000" b="1" dirty="0">
                <a:solidFill>
                  <a:srgbClr val="000000"/>
                </a:solidFill>
                <a:latin typeface="Aileron Bold"/>
                <a:ea typeface="Aileron Bold"/>
                <a:cs typeface="Aileron Bold"/>
                <a:sym typeface="Aileron Bold"/>
              </a:rPr>
              <a:t>PRÉSENTÉ PAR :</a:t>
            </a:r>
          </a:p>
        </p:txBody>
      </p:sp>
      <p:sp>
        <p:nvSpPr>
          <p:cNvPr id="11" name="TextBox 11"/>
          <p:cNvSpPr txBox="1"/>
          <p:nvPr/>
        </p:nvSpPr>
        <p:spPr>
          <a:xfrm>
            <a:off x="520504" y="1536078"/>
            <a:ext cx="5380295" cy="3957494"/>
          </a:xfrm>
          <a:prstGeom prst="rect">
            <a:avLst/>
          </a:prstGeom>
        </p:spPr>
        <p:txBody>
          <a:bodyPr wrap="square" lIns="0" tIns="0" rIns="0" bIns="0" rtlCol="0" anchor="t">
            <a:spAutoFit/>
          </a:bodyPr>
          <a:lstStyle/>
          <a:p>
            <a:pPr marL="325768" lvl="1" indent="-162884">
              <a:lnSpc>
                <a:spcPts val="1749"/>
              </a:lnSpc>
              <a:buFont typeface="Arial"/>
              <a:buChar char="•"/>
            </a:pPr>
            <a:endParaRPr lang="en-US" sz="2000" u="sng" spc="17" dirty="0">
              <a:solidFill>
                <a:srgbClr val="1F5014"/>
              </a:solidFill>
              <a:latin typeface="Montserrat" panose="00000500000000000000" pitchFamily="2" charset="0"/>
              <a:ea typeface="Aileron Heavy"/>
              <a:cs typeface="Aileron Heavy"/>
              <a:sym typeface="Aileron Heavy"/>
              <a:hlinkClick r:id="rId2"/>
            </a:endParaRPr>
          </a:p>
          <a:p>
            <a:pPr marL="0" lvl="1">
              <a:buFont typeface="Arial"/>
              <a:buChar char="•"/>
            </a:pPr>
            <a:endParaRPr lang="en-US" sz="2800" u="sng" spc="17" dirty="0">
              <a:solidFill>
                <a:srgbClr val="1F5014"/>
              </a:solidFill>
              <a:latin typeface="Montserrat" panose="00000500000000000000" pitchFamily="2" charset="0"/>
              <a:ea typeface="Aileron Heavy"/>
              <a:cs typeface="Aileron Heavy"/>
              <a:sym typeface="Aileron Heavy"/>
              <a:hlinkClick r:id="rId2"/>
            </a:endParaRPr>
          </a:p>
          <a:p>
            <a:pPr marL="0" lvl="1"/>
            <a:r>
              <a:rPr lang="fr-FR" sz="2000" spc="143" dirty="0">
                <a:solidFill>
                  <a:srgbClr val="272727"/>
                </a:solidFill>
                <a:latin typeface="Montserrat" panose="00000500000000000000" pitchFamily="2" charset="0"/>
                <a:ea typeface="Aileron Heavy"/>
                <a:cs typeface="Aileron Heavy"/>
                <a:sym typeface="Aileron Heavy"/>
              </a:rPr>
              <a:t>Vidéos </a:t>
            </a:r>
            <a:r>
              <a:rPr lang="fr-FR" sz="2000" spc="143" dirty="0" err="1">
                <a:solidFill>
                  <a:srgbClr val="272727"/>
                </a:solidFill>
                <a:latin typeface="Montserrat" panose="00000500000000000000" pitchFamily="2" charset="0"/>
                <a:ea typeface="Aileron Heavy"/>
                <a:cs typeface="Aileron Heavy"/>
                <a:sym typeface="Aileron Heavy"/>
              </a:rPr>
              <a:t>Youtube</a:t>
            </a:r>
            <a:r>
              <a:rPr lang="fr-FR" sz="2000" spc="143" dirty="0">
                <a:solidFill>
                  <a:srgbClr val="272727"/>
                </a:solidFill>
                <a:latin typeface="Montserrat" panose="00000500000000000000" pitchFamily="2" charset="0"/>
                <a:ea typeface="Aileron Heavy"/>
                <a:cs typeface="Aileron Heavy"/>
                <a:sym typeface="Aileron Heavy"/>
              </a:rPr>
              <a:t> du FCNB
</a:t>
            </a:r>
            <a:r>
              <a:rPr lang="fr-FR" sz="2000" spc="143" dirty="0">
                <a:solidFill>
                  <a:srgbClr val="272727"/>
                </a:solidFill>
                <a:latin typeface="Montserrat" panose="00000500000000000000" pitchFamily="2" charset="0"/>
                <a:ea typeface="Aileron Heavy"/>
                <a:cs typeface="Aileron Heavy"/>
                <a:sym typeface="Aileron Heavy"/>
                <a:hlinkClick r:id="rId3"/>
              </a:rPr>
              <a:t>Dépenses intelligentes </a:t>
            </a:r>
            <a:r>
              <a:rPr lang="fr-FR" sz="2000" spc="143" dirty="0">
                <a:solidFill>
                  <a:srgbClr val="272727"/>
                </a:solidFill>
                <a:latin typeface="Montserrat" panose="00000500000000000000" pitchFamily="2" charset="0"/>
                <a:ea typeface="Aileron Heavy"/>
                <a:cs typeface="Aileron Heavy"/>
                <a:sym typeface="Aileron Heavy"/>
              </a:rPr>
              <a:t>
</a:t>
            </a:r>
            <a:r>
              <a:rPr lang="fr-FR" sz="2000" spc="143" dirty="0">
                <a:solidFill>
                  <a:srgbClr val="272727"/>
                </a:solidFill>
                <a:latin typeface="Montserrat" panose="00000500000000000000" pitchFamily="2" charset="0"/>
                <a:ea typeface="Aileron Heavy"/>
                <a:cs typeface="Aileron Heavy"/>
                <a:sym typeface="Aileron Heavy"/>
                <a:hlinkClick r:id="rId4"/>
              </a:rPr>
              <a:t>Objectifs d’épargne et de dépenses </a:t>
            </a:r>
            <a:r>
              <a:rPr lang="fr-FR" sz="2000" spc="143" dirty="0">
                <a:solidFill>
                  <a:srgbClr val="272727"/>
                </a:solidFill>
                <a:latin typeface="Montserrat" panose="00000500000000000000" pitchFamily="2" charset="0"/>
                <a:ea typeface="Aileron Heavy"/>
                <a:cs typeface="Aileron Heavy"/>
                <a:sym typeface="Aileron Heavy"/>
              </a:rPr>
              <a:t>
</a:t>
            </a:r>
            <a:r>
              <a:rPr lang="fr-FR" sz="2000" spc="143" dirty="0">
                <a:solidFill>
                  <a:srgbClr val="272727"/>
                </a:solidFill>
                <a:latin typeface="Montserrat" panose="00000500000000000000" pitchFamily="2" charset="0"/>
                <a:ea typeface="Aileron Heavy"/>
                <a:cs typeface="Aileron Heavy"/>
                <a:sym typeface="Aileron Heavy"/>
                <a:hlinkClick r:id="rId5"/>
              </a:rPr>
              <a:t>Cartes de débit et de crédit</a:t>
            </a:r>
            <a:endParaRPr lang="fr-FR" sz="2000" spc="143" dirty="0">
              <a:solidFill>
                <a:srgbClr val="272727"/>
              </a:solidFill>
              <a:latin typeface="Montserrat" panose="00000500000000000000" pitchFamily="2" charset="0"/>
              <a:ea typeface="Aileron Heavy"/>
              <a:cs typeface="Aileron Heavy"/>
              <a:sym typeface="Aileron Heavy"/>
            </a:endParaRPr>
          </a:p>
          <a:p>
            <a:pPr marL="0" lvl="1"/>
            <a:endParaRPr lang="en-US" sz="2000" u="sng" spc="17" dirty="0">
              <a:solidFill>
                <a:srgbClr val="1F5014"/>
              </a:solidFill>
              <a:latin typeface="Montserrat" panose="00000500000000000000" pitchFamily="2" charset="0"/>
              <a:ea typeface="Aileron Heavy"/>
              <a:cs typeface="Aileron Heavy"/>
              <a:sym typeface="Aileron Heavy"/>
              <a:hlinkClick r:id="rId6" tooltip="https://www.youtube.com/watch?v=DI1oRNVFyyw"/>
            </a:endParaRPr>
          </a:p>
          <a:p>
            <a:pPr marL="0" lvl="1"/>
            <a:endParaRPr lang="en-US" sz="2000" u="sng" spc="17" dirty="0">
              <a:solidFill>
                <a:srgbClr val="1F5014"/>
              </a:solidFill>
              <a:latin typeface="Montserrat" panose="00000500000000000000" pitchFamily="2" charset="0"/>
              <a:ea typeface="Aileron Heavy"/>
              <a:cs typeface="Aileron Heavy"/>
              <a:sym typeface="Aileron Heavy"/>
              <a:hlinkClick r:id="rId6" tooltip="https://www.youtube.com/watch?v=DI1oRNVFyyw"/>
            </a:endParaRPr>
          </a:p>
          <a:p>
            <a:pPr marL="0" lvl="1"/>
            <a:r>
              <a:rPr lang="fr-FR" sz="2000" spc="15" dirty="0">
                <a:solidFill>
                  <a:srgbClr val="1F5014"/>
                </a:solidFill>
                <a:latin typeface="Montserrat" panose="00000500000000000000" pitchFamily="2" charset="0"/>
                <a:ea typeface="Muli Heavy"/>
                <a:cs typeface="Muli Heavy"/>
                <a:sym typeface="Muli Heavy"/>
              </a:rPr>
              <a:t>Voir l’annexe du Guide de l’enseignant pour les soutiens à l’apprentissage PDF connexes : Épargne et investissement ; Crédit et dette</a:t>
            </a:r>
            <a:endParaRPr lang="en-US" sz="1799" b="1" spc="143" dirty="0">
              <a:solidFill>
                <a:srgbClr val="272727"/>
              </a:solidFill>
              <a:latin typeface="Aileron Heavy"/>
              <a:ea typeface="Aileron Heavy"/>
              <a:cs typeface="Aileron Heavy"/>
              <a:sym typeface="Aileron Heavy"/>
            </a:endParaRPr>
          </a:p>
          <a:p>
            <a:pPr marL="328169" lvl="1" indent="-164085">
              <a:lnSpc>
                <a:spcPts val="1762"/>
              </a:lnSpc>
            </a:pPr>
            <a:endParaRPr lang="en-US" sz="1799" b="1" spc="143" dirty="0">
              <a:solidFill>
                <a:srgbClr val="272727"/>
              </a:solidFill>
              <a:latin typeface="Aileron Heavy"/>
              <a:ea typeface="Aileron Heavy"/>
              <a:cs typeface="Aileron Heavy"/>
              <a:sym typeface="Aileron Heavy"/>
            </a:endParaRPr>
          </a:p>
        </p:txBody>
      </p:sp>
      <p:sp>
        <p:nvSpPr>
          <p:cNvPr id="12" name="Freeform 12"/>
          <p:cNvSpPr/>
          <p:nvPr/>
        </p:nvSpPr>
        <p:spPr>
          <a:xfrm>
            <a:off x="6422279" y="5982386"/>
            <a:ext cx="2050058" cy="665603"/>
          </a:xfrm>
          <a:custGeom>
            <a:avLst/>
            <a:gdLst/>
            <a:ahLst/>
            <a:cxnLst/>
            <a:rect l="l" t="t" r="r" b="b"/>
            <a:pathLst>
              <a:path w="3075087" h="998405">
                <a:moveTo>
                  <a:pt x="0" y="0"/>
                </a:moveTo>
                <a:lnTo>
                  <a:pt x="3075086" y="0"/>
                </a:lnTo>
                <a:lnTo>
                  <a:pt x="3075086" y="998404"/>
                </a:lnTo>
                <a:lnTo>
                  <a:pt x="0" y="998404"/>
                </a:lnTo>
                <a:lnTo>
                  <a:pt x="0" y="0"/>
                </a:lnTo>
                <a:close/>
              </a:path>
            </a:pathLst>
          </a:custGeom>
          <a:blipFill>
            <a:blip r:embed="rId7"/>
            <a:stretch>
              <a:fillRect/>
            </a:stretch>
          </a:blipFill>
        </p:spPr>
        <p:txBody>
          <a:bodyPr/>
          <a:lstStyle/>
          <a:p>
            <a:endParaRPr lang="en-US"/>
          </a:p>
        </p:txBody>
      </p:sp>
      <p:pic>
        <p:nvPicPr>
          <p:cNvPr id="6" name="Picture 5">
            <a:extLst>
              <a:ext uri="{FF2B5EF4-FFF2-40B4-BE49-F238E27FC236}">
                <a16:creationId xmlns:a16="http://schemas.microsoft.com/office/drawing/2014/main" id="{32853EFB-2866-70D2-78BA-610872CBA4EC}"/>
              </a:ext>
            </a:extLst>
          </p:cNvPr>
          <p:cNvPicPr>
            <a:picLocks noChangeAspect="1"/>
          </p:cNvPicPr>
          <p:nvPr/>
        </p:nvPicPr>
        <p:blipFill>
          <a:blip r:embed="rId8"/>
          <a:stretch>
            <a:fillRect/>
          </a:stretch>
        </p:blipFill>
        <p:spPr>
          <a:xfrm>
            <a:off x="6422279" y="1825070"/>
            <a:ext cx="4721347" cy="39283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524869"/>
            <a:ext cx="12192001" cy="1245181"/>
          </a:xfrm>
          <a:prstGeom prst="rect">
            <a:avLst/>
          </a:prstGeom>
          <a:solidFill>
            <a:srgbClr val="4C8C40"/>
          </a:solidFill>
        </p:spPr>
        <p:txBody>
          <a:bodyPr lIns="33867" tIns="33867" rIns="33867" bIns="33867" rtlCol="0" anchor="ctr"/>
          <a:lstStyle/>
          <a:p>
            <a:pPr>
              <a:lnSpc>
                <a:spcPts val="2427"/>
              </a:lnSpc>
            </a:pPr>
            <a:endParaRPr sz="1200"/>
          </a:p>
        </p:txBody>
      </p:sp>
      <p:sp>
        <p:nvSpPr>
          <p:cNvPr id="8" name="Freeform 8"/>
          <p:cNvSpPr/>
          <p:nvPr/>
        </p:nvSpPr>
        <p:spPr>
          <a:xfrm>
            <a:off x="5643000" y="5905091"/>
            <a:ext cx="4949024" cy="713182"/>
          </a:xfrm>
          <a:custGeom>
            <a:avLst/>
            <a:gdLst/>
            <a:ahLst/>
            <a:cxnLst/>
            <a:rect l="l" t="t" r="r" b="b"/>
            <a:pathLst>
              <a:path w="6155325" h="877134">
                <a:moveTo>
                  <a:pt x="0" y="0"/>
                </a:moveTo>
                <a:lnTo>
                  <a:pt x="6155325" y="0"/>
                </a:lnTo>
                <a:lnTo>
                  <a:pt x="6155325" y="877134"/>
                </a:lnTo>
                <a:lnTo>
                  <a:pt x="0" y="877134"/>
                </a:lnTo>
                <a:lnTo>
                  <a:pt x="0" y="0"/>
                </a:lnTo>
                <a:close/>
              </a:path>
            </a:pathLst>
          </a:custGeom>
          <a:blipFill>
            <a:blip r:embed="rId2"/>
            <a:stretch>
              <a:fillRect/>
            </a:stretch>
          </a:blipFill>
        </p:spPr>
        <p:txBody>
          <a:bodyPr/>
          <a:lstStyle/>
          <a:p>
            <a:endParaRPr lang="en-US"/>
          </a:p>
        </p:txBody>
      </p:sp>
      <p:sp>
        <p:nvSpPr>
          <p:cNvPr id="9" name="Freeform 9"/>
          <p:cNvSpPr/>
          <p:nvPr/>
        </p:nvSpPr>
        <p:spPr>
          <a:xfrm>
            <a:off x="840320" y="1977138"/>
            <a:ext cx="3703545" cy="3783235"/>
          </a:xfrm>
          <a:custGeom>
            <a:avLst/>
            <a:gdLst/>
            <a:ahLst/>
            <a:cxnLst/>
            <a:rect l="l" t="t" r="r" b="b"/>
            <a:pathLst>
              <a:path w="5400627" h="7378608">
                <a:moveTo>
                  <a:pt x="0" y="0"/>
                </a:moveTo>
                <a:lnTo>
                  <a:pt x="5400627" y="0"/>
                </a:lnTo>
                <a:lnTo>
                  <a:pt x="5400627" y="7378608"/>
                </a:lnTo>
                <a:lnTo>
                  <a:pt x="0" y="7378608"/>
                </a:lnTo>
                <a:lnTo>
                  <a:pt x="0" y="0"/>
                </a:lnTo>
                <a:close/>
              </a:path>
            </a:pathLst>
          </a:custGeom>
          <a:blipFill>
            <a:blip r:embed="rId3"/>
            <a:stretch>
              <a:fillRect l="-2771" t="-11175" r="-2771"/>
            </a:stretch>
          </a:blipFill>
        </p:spPr>
        <p:txBody>
          <a:bodyPr/>
          <a:lstStyle/>
          <a:p>
            <a:endParaRPr lang="en-US"/>
          </a:p>
        </p:txBody>
      </p:sp>
      <p:sp>
        <p:nvSpPr>
          <p:cNvPr id="10" name="TextBox 10"/>
          <p:cNvSpPr txBox="1"/>
          <p:nvPr/>
        </p:nvSpPr>
        <p:spPr>
          <a:xfrm>
            <a:off x="425557" y="842888"/>
            <a:ext cx="10673852" cy="609141"/>
          </a:xfrm>
          <a:prstGeom prst="rect">
            <a:avLst/>
          </a:prstGeom>
        </p:spPr>
        <p:txBody>
          <a:bodyPr wrap="square" lIns="0" tIns="0" rIns="0" bIns="0" rtlCol="0" anchor="t">
            <a:spAutoFit/>
          </a:bodyPr>
          <a:lstStyle/>
          <a:p>
            <a:pPr algn="ctr">
              <a:lnSpc>
                <a:spcPts val="5226"/>
              </a:lnSpc>
            </a:pPr>
            <a:r>
              <a:rPr lang="fr-FR" sz="3733" b="1" dirty="0">
                <a:solidFill>
                  <a:schemeClr val="bg1"/>
                </a:solidFill>
                <a:latin typeface="Aileron Bold"/>
                <a:ea typeface="Aileron Bold"/>
                <a:cs typeface="Aileron Bold"/>
                <a:sym typeface="Aileron Bold"/>
              </a:rPr>
              <a:t>Activité : Bingo sur la littératie financière</a:t>
            </a:r>
            <a:endParaRPr lang="en-US" sz="3733" b="1" dirty="0">
              <a:solidFill>
                <a:schemeClr val="bg1"/>
              </a:solidFill>
              <a:latin typeface="Aileron Bold"/>
              <a:ea typeface="Aileron Bold"/>
              <a:cs typeface="Aileron Bold"/>
              <a:sym typeface="Aileron Bold"/>
            </a:endParaRPr>
          </a:p>
        </p:txBody>
      </p:sp>
      <p:sp>
        <p:nvSpPr>
          <p:cNvPr id="11" name="TextBox 11"/>
          <p:cNvSpPr txBox="1"/>
          <p:nvPr/>
        </p:nvSpPr>
        <p:spPr>
          <a:xfrm>
            <a:off x="3214412" y="5904181"/>
            <a:ext cx="4623538" cy="570284"/>
          </a:xfrm>
          <a:prstGeom prst="rect">
            <a:avLst/>
          </a:prstGeom>
        </p:spPr>
        <p:txBody>
          <a:bodyPr wrap="square" lIns="0" tIns="0" rIns="0" bIns="0" rtlCol="0" anchor="t">
            <a:spAutoFit/>
          </a:bodyPr>
          <a:lstStyle/>
          <a:p>
            <a:pPr>
              <a:lnSpc>
                <a:spcPts val="5226"/>
              </a:lnSpc>
            </a:pPr>
            <a:r>
              <a:rPr lang="en-US" sz="2000" b="1">
                <a:solidFill>
                  <a:srgbClr val="000000"/>
                </a:solidFill>
                <a:latin typeface="Aileron Bold"/>
                <a:ea typeface="Aileron Bold"/>
                <a:cs typeface="Aileron Bold"/>
                <a:sym typeface="Aileron Bold"/>
              </a:rPr>
              <a:t>PRESENTED BY:</a:t>
            </a:r>
          </a:p>
        </p:txBody>
      </p:sp>
      <p:sp>
        <p:nvSpPr>
          <p:cNvPr id="12" name="TextBox 11">
            <a:extLst>
              <a:ext uri="{FF2B5EF4-FFF2-40B4-BE49-F238E27FC236}">
                <a16:creationId xmlns:a16="http://schemas.microsoft.com/office/drawing/2014/main" id="{7639BB28-3E3E-0BCF-595B-8DD880F0329E}"/>
              </a:ext>
            </a:extLst>
          </p:cNvPr>
          <p:cNvSpPr txBox="1"/>
          <p:nvPr/>
        </p:nvSpPr>
        <p:spPr>
          <a:xfrm>
            <a:off x="5567083" y="1768963"/>
            <a:ext cx="5784598" cy="3649717"/>
          </a:xfrm>
          <a:prstGeom prst="rect">
            <a:avLst/>
          </a:prstGeom>
        </p:spPr>
        <p:txBody>
          <a:bodyPr wrap="square" lIns="0" tIns="0" rIns="0" bIns="0" rtlCol="0" anchor="t">
            <a:spAutoFit/>
          </a:bodyPr>
          <a:lstStyle/>
          <a:p>
            <a:pPr marL="325755" lvl="1" indent="-162560">
              <a:lnSpc>
                <a:spcPts val="1749"/>
              </a:lnSpc>
              <a:buFont typeface="Arial"/>
              <a:buChar char="•"/>
            </a:pPr>
            <a:endParaRPr lang="en-US" sz="2000" u="sng" spc="17" dirty="0">
              <a:solidFill>
                <a:srgbClr val="1F5014"/>
              </a:solidFill>
              <a:latin typeface="Montserrat" panose="00000500000000000000" pitchFamily="2" charset="0"/>
              <a:ea typeface="Aileron Heavy"/>
              <a:cs typeface="Aileron Heavy"/>
              <a:hlinkClick r:id="rId4"/>
            </a:endParaRPr>
          </a:p>
          <a:p>
            <a:pPr marL="0" lvl="1">
              <a:buFont typeface="Arial"/>
              <a:buChar char="•"/>
            </a:pPr>
            <a:endParaRPr lang="en-US" sz="2800" u="sng" spc="17" dirty="0">
              <a:solidFill>
                <a:srgbClr val="1F5014"/>
              </a:solidFill>
              <a:latin typeface="Montserrat" panose="00000500000000000000" pitchFamily="2" charset="0"/>
              <a:ea typeface="Aileron Heavy"/>
              <a:cs typeface="Aileron Heavy"/>
              <a:sym typeface="Aileron Heavy"/>
              <a:hlinkClick r:id="rId4"/>
            </a:endParaRPr>
          </a:p>
          <a:p>
            <a:pPr marL="0" lvl="1"/>
            <a:r>
              <a:rPr lang="fr-FR" sz="2000" spc="143" dirty="0">
                <a:solidFill>
                  <a:srgbClr val="272727"/>
                </a:solidFill>
                <a:latin typeface="Montserrat" panose="00000500000000000000" pitchFamily="2" charset="0"/>
                <a:ea typeface="+mn-lt"/>
                <a:cs typeface="+mn-lt"/>
              </a:rPr>
              <a:t>FCNB présente le Bingo sur la littératie financière , une façon amusante et interactive pour les élèves du secondaire d’en apprendre davantage sur la littératie financière !
Parfait pour la salle de classe, ce jeu permettra aux élèves de réfléchir de manière critique à la gestion de l’argent tout en s’amusant.</a:t>
            </a:r>
            <a:endParaRPr lang="en-US" sz="1799" b="1" spc="143" dirty="0">
              <a:solidFill>
                <a:srgbClr val="272727"/>
              </a:solidFill>
              <a:latin typeface="Aileron Heavy"/>
              <a:ea typeface="Aileron Heavy"/>
              <a:cs typeface="Aileron Heavy"/>
            </a:endParaRPr>
          </a:p>
          <a:p>
            <a:pPr marL="327660" lvl="1" indent="-163830">
              <a:lnSpc>
                <a:spcPts val="1762"/>
              </a:lnSpc>
            </a:pPr>
            <a:endParaRPr lang="en-US" sz="1799" b="1" spc="143" dirty="0">
              <a:solidFill>
                <a:srgbClr val="272727"/>
              </a:solidFill>
              <a:latin typeface="Aileron Heavy"/>
              <a:ea typeface="Aileron Heavy"/>
              <a:cs typeface="Aileron Heav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82091"/>
            <a:ext cx="12192000" cy="1035379"/>
            <a:chOff x="0" y="0"/>
            <a:chExt cx="1959341" cy="282037"/>
          </a:xfrm>
        </p:grpSpPr>
        <p:sp>
          <p:nvSpPr>
            <p:cNvPr id="3" name="Freeform 3"/>
            <p:cNvSpPr/>
            <p:nvPr/>
          </p:nvSpPr>
          <p:spPr>
            <a:xfrm>
              <a:off x="0" y="0"/>
              <a:ext cx="1959341" cy="282037"/>
            </a:xfrm>
            <a:custGeom>
              <a:avLst/>
              <a:gdLst/>
              <a:ahLst/>
              <a:cxnLst/>
              <a:rect l="l" t="t" r="r" b="b"/>
              <a:pathLst>
                <a:path w="1959341" h="282037">
                  <a:moveTo>
                    <a:pt x="14351" y="0"/>
                  </a:moveTo>
                  <a:lnTo>
                    <a:pt x="1944990" y="0"/>
                  </a:lnTo>
                  <a:cubicBezTo>
                    <a:pt x="1952916" y="0"/>
                    <a:pt x="1959341" y="6425"/>
                    <a:pt x="1959341" y="14351"/>
                  </a:cubicBezTo>
                  <a:lnTo>
                    <a:pt x="1959341" y="267686"/>
                  </a:lnTo>
                  <a:cubicBezTo>
                    <a:pt x="1959341" y="275612"/>
                    <a:pt x="1952916" y="282037"/>
                    <a:pt x="1944990" y="282037"/>
                  </a:cubicBezTo>
                  <a:lnTo>
                    <a:pt x="14351" y="282037"/>
                  </a:lnTo>
                  <a:cubicBezTo>
                    <a:pt x="6425" y="282037"/>
                    <a:pt x="0" y="275612"/>
                    <a:pt x="0" y="267686"/>
                  </a:cubicBezTo>
                  <a:lnTo>
                    <a:pt x="0" y="14351"/>
                  </a:lnTo>
                  <a:cubicBezTo>
                    <a:pt x="0" y="6425"/>
                    <a:pt x="6425" y="0"/>
                    <a:pt x="14351" y="0"/>
                  </a:cubicBezTo>
                  <a:close/>
                </a:path>
              </a:pathLst>
            </a:custGeom>
            <a:solidFill>
              <a:srgbClr val="4C8C40"/>
            </a:solidFill>
            <a:ln w="19050" cap="sq">
              <a:noFill/>
              <a:prstDash val="solid"/>
              <a:miter/>
            </a:ln>
          </p:spPr>
          <p:txBody>
            <a:bodyPr/>
            <a:lstStyle/>
            <a:p>
              <a:endParaRPr lang="en-US"/>
            </a:p>
          </p:txBody>
        </p:sp>
        <p:sp>
          <p:nvSpPr>
            <p:cNvPr id="4" name="TextBox 4"/>
            <p:cNvSpPr txBox="1"/>
            <p:nvPr/>
          </p:nvSpPr>
          <p:spPr>
            <a:xfrm>
              <a:off x="0" y="-57150"/>
              <a:ext cx="1959341" cy="339187"/>
            </a:xfrm>
            <a:prstGeom prst="rect">
              <a:avLst/>
            </a:prstGeom>
          </p:spPr>
          <p:txBody>
            <a:bodyPr lIns="33867" tIns="33867" rIns="33867" bIns="33867" rtlCol="0" anchor="ctr"/>
            <a:lstStyle/>
            <a:p>
              <a:pPr>
                <a:lnSpc>
                  <a:spcPts val="2427"/>
                </a:lnSpc>
              </a:pPr>
              <a:endParaRPr sz="1200"/>
            </a:p>
          </p:txBody>
        </p:sp>
      </p:grpSp>
      <p:sp>
        <p:nvSpPr>
          <p:cNvPr id="6" name="TextBox 6"/>
          <p:cNvSpPr txBox="1"/>
          <p:nvPr/>
        </p:nvSpPr>
        <p:spPr>
          <a:xfrm>
            <a:off x="495638" y="676883"/>
            <a:ext cx="11696362" cy="400879"/>
          </a:xfrm>
          <a:prstGeom prst="rect">
            <a:avLst/>
          </a:prstGeom>
        </p:spPr>
        <p:txBody>
          <a:bodyPr wrap="square" lIns="0" tIns="0" rIns="0" bIns="0" rtlCol="0" anchor="t">
            <a:spAutoFit/>
          </a:bodyPr>
          <a:lstStyle/>
          <a:p>
            <a:pPr>
              <a:lnSpc>
                <a:spcPts val="3547"/>
              </a:lnSpc>
            </a:pPr>
            <a:r>
              <a:rPr lang="fr-FR" sz="2200" b="1" dirty="0">
                <a:solidFill>
                  <a:srgbClr val="FFFFFF"/>
                </a:solidFill>
                <a:latin typeface="Aileron Bold"/>
                <a:ea typeface="Aileron Bold"/>
                <a:cs typeface="Aileron Bold"/>
                <a:sym typeface="Aileron Bold"/>
              </a:rPr>
              <a:t>Cerner les obstacles et les risques à la prise de décisions financières responsables</a:t>
            </a:r>
            <a:endParaRPr lang="en-US" sz="2200" b="1" dirty="0">
              <a:solidFill>
                <a:srgbClr val="FFFFFF"/>
              </a:solidFill>
              <a:latin typeface="Aileron Bold"/>
              <a:ea typeface="Aileron Bold"/>
              <a:cs typeface="Aileron Bold"/>
              <a:sym typeface="Aileron Bold"/>
            </a:endParaRPr>
          </a:p>
        </p:txBody>
      </p:sp>
      <p:sp>
        <p:nvSpPr>
          <p:cNvPr id="11" name="TextBox 11"/>
          <p:cNvSpPr txBox="1"/>
          <p:nvPr/>
        </p:nvSpPr>
        <p:spPr>
          <a:xfrm>
            <a:off x="791584" y="3018631"/>
            <a:ext cx="5071333" cy="628762"/>
          </a:xfrm>
          <a:prstGeom prst="rect">
            <a:avLst/>
          </a:prstGeom>
        </p:spPr>
        <p:txBody>
          <a:bodyPr wrap="square" lIns="0" tIns="0" rIns="0" bIns="0" rtlCol="0" anchor="t">
            <a:spAutoFit/>
          </a:bodyPr>
          <a:lstStyle/>
          <a:p>
            <a:pPr marL="205856" lvl="1">
              <a:lnSpc>
                <a:spcPts val="2456"/>
              </a:lnSpc>
            </a:pPr>
            <a:r>
              <a:rPr lang="en-US" sz="3200" b="1" u="sng" spc="22" dirty="0">
                <a:solidFill>
                  <a:schemeClr val="accent3">
                    <a:lumMod val="50000"/>
                  </a:schemeClr>
                </a:solidFill>
                <a:latin typeface="Muli Heavy"/>
                <a:ea typeface="Muli Heavy"/>
                <a:cs typeface="Muli Heavy"/>
                <a:sym typeface="Muli Heavy"/>
                <a:hlinkClick r:id="" action="ppaction://noaction">
                  <a:extLst>
                    <a:ext uri="{A12FA001-AC4F-418D-AE19-62706E023703}">
                      <ahyp:hlinkClr xmlns:ahyp="http://schemas.microsoft.com/office/drawing/2018/hyperlinkcolor" val="tx"/>
                    </a:ext>
                  </a:extLst>
                </a:hlinkClick>
              </a:rPr>
              <a:t>Étude de </a:t>
            </a:r>
            <a:r>
              <a:rPr lang="en-US" sz="3200" b="1" u="sng" spc="22" dirty="0" err="1">
                <a:solidFill>
                  <a:schemeClr val="accent3">
                    <a:lumMod val="50000"/>
                  </a:schemeClr>
                </a:solidFill>
                <a:latin typeface="Muli Heavy"/>
                <a:ea typeface="Muli Heavy"/>
                <a:cs typeface="Muli Heavy"/>
                <a:sym typeface="Muli Heavy"/>
                <a:hlinkClick r:id="" action="ppaction://noaction">
                  <a:extLst>
                    <a:ext uri="{A12FA001-AC4F-418D-AE19-62706E023703}">
                      <ahyp:hlinkClr xmlns:ahyp="http://schemas.microsoft.com/office/drawing/2018/hyperlinkcolor" val="tx"/>
                    </a:ext>
                  </a:extLst>
                </a:hlinkClick>
              </a:rPr>
              <a:t>cas</a:t>
            </a:r>
            <a:endParaRPr lang="en-US" sz="3200" b="1" u="sng" spc="22" dirty="0">
              <a:solidFill>
                <a:schemeClr val="accent3">
                  <a:lumMod val="50000"/>
                </a:schemeClr>
              </a:solidFill>
              <a:latin typeface="Muli Heavy"/>
              <a:ea typeface="Muli Heavy"/>
              <a:cs typeface="Muli Heavy"/>
              <a:sym typeface="Muli Heavy"/>
              <a:hlinkClick r:id="" action="ppaction://noaction">
                <a:extLst>
                  <a:ext uri="{A12FA001-AC4F-418D-AE19-62706E023703}">
                    <ahyp:hlinkClr xmlns:ahyp="http://schemas.microsoft.com/office/drawing/2018/hyperlinkcolor" val="tx"/>
                  </a:ext>
                </a:extLst>
              </a:hlinkClick>
            </a:endParaRPr>
          </a:p>
          <a:p>
            <a:pPr marL="205856" lvl="1">
              <a:lnSpc>
                <a:spcPts val="2456"/>
              </a:lnSpc>
            </a:pPr>
            <a:endParaRPr lang="en-US" sz="1516" b="1" u="sng" spc="15" dirty="0">
              <a:solidFill>
                <a:srgbClr val="0000FF"/>
              </a:solidFill>
              <a:latin typeface="Muli Heavy"/>
              <a:ea typeface="Muli Heavy"/>
              <a:cs typeface="Muli Heavy"/>
              <a:sym typeface="Muli Heavy"/>
              <a:hlinkClick r:id="" action="ppaction://noaction">
                <a:extLst>
                  <a:ext uri="{A12FA001-AC4F-418D-AE19-62706E023703}">
                    <ahyp:hlinkClr xmlns:ahyp="http://schemas.microsoft.com/office/drawing/2018/hyperlinkcolor" val="tx"/>
                  </a:ext>
                </a:extLst>
              </a:hlinkClick>
            </a:endParaRPr>
          </a:p>
        </p:txBody>
      </p:sp>
      <p:sp>
        <p:nvSpPr>
          <p:cNvPr id="12" name="Freeform 12"/>
          <p:cNvSpPr/>
          <p:nvPr/>
        </p:nvSpPr>
        <p:spPr>
          <a:xfrm>
            <a:off x="2542383" y="5012884"/>
            <a:ext cx="2071751" cy="1872998"/>
          </a:xfrm>
          <a:custGeom>
            <a:avLst/>
            <a:gdLst/>
            <a:ahLst/>
            <a:cxnLst/>
            <a:rect l="l" t="t" r="r" b="b"/>
            <a:pathLst>
              <a:path w="2349098" h="2118579">
                <a:moveTo>
                  <a:pt x="0" y="0"/>
                </a:moveTo>
                <a:lnTo>
                  <a:pt x="2349098" y="0"/>
                </a:lnTo>
                <a:lnTo>
                  <a:pt x="2349098" y="2118579"/>
                </a:lnTo>
                <a:lnTo>
                  <a:pt x="0" y="2118579"/>
                </a:lnTo>
                <a:lnTo>
                  <a:pt x="0" y="0"/>
                </a:lnTo>
                <a:close/>
              </a:path>
            </a:pathLst>
          </a:custGeom>
          <a:blipFill>
            <a:blip r:embed="rId2"/>
            <a:stretch>
              <a:fillRect/>
            </a:stretch>
          </a:blipFill>
        </p:spPr>
        <p:txBody>
          <a:bodyPr/>
          <a:lstStyle/>
          <a:p>
            <a:endParaRPr lang="en-US"/>
          </a:p>
        </p:txBody>
      </p:sp>
      <p:sp>
        <p:nvSpPr>
          <p:cNvPr id="15" name="TextBox 11">
            <a:extLst>
              <a:ext uri="{FF2B5EF4-FFF2-40B4-BE49-F238E27FC236}">
                <a16:creationId xmlns:a16="http://schemas.microsoft.com/office/drawing/2014/main" id="{AF68011A-60CE-FE70-69FB-A722B3254945}"/>
              </a:ext>
            </a:extLst>
          </p:cNvPr>
          <p:cNvSpPr txBox="1"/>
          <p:nvPr/>
        </p:nvSpPr>
        <p:spPr>
          <a:xfrm>
            <a:off x="899161" y="5805625"/>
            <a:ext cx="4623538" cy="570284"/>
          </a:xfrm>
          <a:prstGeom prst="rect">
            <a:avLst/>
          </a:prstGeom>
        </p:spPr>
        <p:txBody>
          <a:bodyPr wrap="square" lIns="0" tIns="0" rIns="0" bIns="0" rtlCol="0" anchor="t">
            <a:spAutoFit/>
          </a:bodyPr>
          <a:lstStyle/>
          <a:p>
            <a:pPr>
              <a:lnSpc>
                <a:spcPts val="5226"/>
              </a:lnSpc>
            </a:pPr>
            <a:r>
              <a:rPr lang="en-US" sz="2000" b="1" dirty="0">
                <a:solidFill>
                  <a:srgbClr val="000000"/>
                </a:solidFill>
                <a:latin typeface="Aileron Bold"/>
                <a:ea typeface="Aileron Bold"/>
                <a:cs typeface="Aileron Bold"/>
                <a:sym typeface="Aileron Bold"/>
              </a:rPr>
              <a:t>PRÉSENTÉ PAR :</a:t>
            </a:r>
          </a:p>
        </p:txBody>
      </p:sp>
      <p:pic>
        <p:nvPicPr>
          <p:cNvPr id="5" name="Picture 4">
            <a:extLst>
              <a:ext uri="{FF2B5EF4-FFF2-40B4-BE49-F238E27FC236}">
                <a16:creationId xmlns:a16="http://schemas.microsoft.com/office/drawing/2014/main" id="{152C973E-3644-9155-E889-EE47142EF88D}"/>
              </a:ext>
            </a:extLst>
          </p:cNvPr>
          <p:cNvPicPr>
            <a:picLocks noChangeAspect="1"/>
          </p:cNvPicPr>
          <p:nvPr/>
        </p:nvPicPr>
        <p:blipFill>
          <a:blip r:embed="rId3"/>
          <a:stretch>
            <a:fillRect/>
          </a:stretch>
        </p:blipFill>
        <p:spPr>
          <a:xfrm>
            <a:off x="6743897" y="1627486"/>
            <a:ext cx="3927565" cy="51162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3798314" y="288830"/>
            <a:ext cx="7548914" cy="538609"/>
          </a:xfrm>
          <a:prstGeom prst="rect">
            <a:avLst/>
          </a:prstGeom>
        </p:spPr>
        <p:txBody>
          <a:bodyPr wrap="square" lIns="0" tIns="0" rIns="0" bIns="0" rtlCol="0" anchor="t">
            <a:spAutoFit/>
          </a:bodyPr>
          <a:lstStyle/>
          <a:p>
            <a:pPr>
              <a:lnSpc>
                <a:spcPts val="4215"/>
              </a:lnSpc>
            </a:pPr>
            <a:r>
              <a:rPr lang="en-US" sz="3850" b="1" dirty="0">
                <a:solidFill>
                  <a:srgbClr val="000000"/>
                </a:solidFill>
                <a:latin typeface="Aileron Bold"/>
                <a:ea typeface="Aileron Bold"/>
                <a:cs typeface="Aileron Bold"/>
                <a:sym typeface="Aileron Bold"/>
              </a:rPr>
              <a:t> </a:t>
            </a:r>
          </a:p>
        </p:txBody>
      </p:sp>
      <p:sp>
        <p:nvSpPr>
          <p:cNvPr id="13" name="TextBox 13"/>
          <p:cNvSpPr txBox="1"/>
          <p:nvPr/>
        </p:nvSpPr>
        <p:spPr>
          <a:xfrm>
            <a:off x="4545106" y="1747690"/>
            <a:ext cx="6642847" cy="2639056"/>
          </a:xfrm>
          <a:prstGeom prst="rect">
            <a:avLst/>
          </a:prstGeom>
        </p:spPr>
        <p:txBody>
          <a:bodyPr wrap="square" lIns="0" tIns="0" rIns="0" bIns="0" rtlCol="0" anchor="t">
            <a:spAutoFit/>
          </a:bodyPr>
          <a:lstStyle/>
          <a:p>
            <a:pPr>
              <a:lnSpc>
                <a:spcPts val="2323"/>
              </a:lnSpc>
            </a:pPr>
            <a:endParaRPr sz="1867" dirty="0"/>
          </a:p>
          <a:p>
            <a:pPr>
              <a:lnSpc>
                <a:spcPts val="2323"/>
              </a:lnSpc>
            </a:pPr>
            <a:r>
              <a:rPr lang="en-US" sz="1867" spc="23" dirty="0">
                <a:solidFill>
                  <a:srgbClr val="272727"/>
                </a:solidFill>
                <a:latin typeface="Montserrat" panose="00000500000000000000" pitchFamily="2" charset="0"/>
                <a:ea typeface="Aileron"/>
                <a:cs typeface="Aileron"/>
                <a:sym typeface="Aileron"/>
              </a:rPr>
              <a:t>    </a:t>
            </a:r>
            <a:r>
              <a:rPr lang="en-US" sz="1867" u="sng" spc="23" dirty="0">
                <a:solidFill>
                  <a:srgbClr val="272727"/>
                </a:solidFill>
                <a:latin typeface="Montserrat" panose="00000500000000000000" pitchFamily="2" charset="0"/>
                <a:ea typeface="Aileron Heavy"/>
                <a:cs typeface="Aileron Heavy"/>
                <a:sym typeface="Aileron Heavy"/>
                <a:hlinkClick r:id="rId3" tooltip="https://www.youtube.com/watch?v=ri_IZsHK8F8"/>
              </a:rPr>
              <a:t> </a:t>
            </a:r>
            <a:endParaRPr lang="en-US" sz="1867" u="sng" spc="23" dirty="0">
              <a:solidFill>
                <a:srgbClr val="272727"/>
              </a:solidFill>
              <a:latin typeface="Montserrat" panose="00000500000000000000" pitchFamily="2" charset="0"/>
              <a:ea typeface="Aileron Heavy"/>
              <a:cs typeface="Aileron Heavy"/>
              <a:sym typeface="Aileron Heavy"/>
            </a:endParaRPr>
          </a:p>
          <a:p>
            <a:pPr>
              <a:lnSpc>
                <a:spcPts val="2323"/>
              </a:lnSpc>
            </a:pPr>
            <a:r>
              <a:rPr lang="en-US" sz="1867" spc="143" dirty="0">
                <a:solidFill>
                  <a:srgbClr val="272727"/>
                </a:solidFill>
                <a:latin typeface="Montserrat" panose="00000500000000000000" pitchFamily="2" charset="0"/>
                <a:ea typeface="Aileron Heavy"/>
                <a:cs typeface="Aileron Heavy"/>
                <a:sym typeface="Aileron Heavy"/>
              </a:rPr>
              <a:t>   </a:t>
            </a:r>
            <a:r>
              <a:rPr lang="fr-FR" sz="1867" spc="143" dirty="0">
                <a:solidFill>
                  <a:srgbClr val="272727"/>
                </a:solidFill>
                <a:latin typeface="Montserrat" panose="00000500000000000000" pitchFamily="2" charset="0"/>
                <a:ea typeface="Aileron Heavy"/>
                <a:cs typeface="Aileron Heavy"/>
                <a:sym typeface="Aileron Heavy"/>
              </a:rPr>
              <a:t>Vidéos </a:t>
            </a:r>
            <a:r>
              <a:rPr lang="fr-FR" sz="1867" spc="143" dirty="0" err="1">
                <a:solidFill>
                  <a:srgbClr val="272727"/>
                </a:solidFill>
                <a:latin typeface="Montserrat" panose="00000500000000000000" pitchFamily="2" charset="0"/>
                <a:ea typeface="Aileron Heavy"/>
                <a:cs typeface="Aileron Heavy"/>
                <a:sym typeface="Aileron Heavy"/>
              </a:rPr>
              <a:t>Youtube</a:t>
            </a:r>
            <a:r>
              <a:rPr lang="fr-FR" sz="1867" spc="143" dirty="0">
                <a:solidFill>
                  <a:srgbClr val="272727"/>
                </a:solidFill>
                <a:latin typeface="Montserrat" panose="00000500000000000000" pitchFamily="2" charset="0"/>
                <a:ea typeface="Aileron Heavy"/>
                <a:cs typeface="Aileron Heavy"/>
                <a:sym typeface="Aileron Heavy"/>
              </a:rPr>
              <a:t> de FCNB :</a:t>
            </a:r>
            <a:r>
              <a:rPr lang="en-US" sz="1867" spc="143" dirty="0">
                <a:solidFill>
                  <a:srgbClr val="272727"/>
                </a:solidFill>
                <a:latin typeface="Montserrat" panose="00000500000000000000" pitchFamily="2" charset="0"/>
                <a:ea typeface="Aileron Heavy"/>
                <a:cs typeface="Aileron Heavy"/>
                <a:sym typeface="Aileron Heavy"/>
              </a:rPr>
              <a:t>    </a:t>
            </a:r>
          </a:p>
          <a:p>
            <a:pPr>
              <a:lnSpc>
                <a:spcPts val="2323"/>
              </a:lnSpc>
            </a:pPr>
            <a:r>
              <a:rPr lang="en-US" sz="1867" spc="143" dirty="0">
                <a:solidFill>
                  <a:srgbClr val="272727"/>
                </a:solidFill>
                <a:latin typeface="Montserrat" panose="00000500000000000000" pitchFamily="2" charset="0"/>
                <a:ea typeface="Aileron Heavy"/>
                <a:cs typeface="Aileron Heavy"/>
                <a:sym typeface="Aileron Heavy"/>
              </a:rPr>
              <a:t>   </a:t>
            </a:r>
            <a:r>
              <a:rPr lang="fr-FR" sz="1867" spc="143" dirty="0">
                <a:solidFill>
                  <a:srgbClr val="272727"/>
                </a:solidFill>
                <a:latin typeface="Montserrat" panose="00000500000000000000" pitchFamily="2" charset="0"/>
                <a:ea typeface="Aileron Heavy"/>
                <a:cs typeface="Aileron Heavy"/>
                <a:sym typeface="Aileron Heavy"/>
                <a:hlinkClick r:id="rId4"/>
              </a:rPr>
              <a:t>La signification de la valeur</a:t>
            </a:r>
            <a:r>
              <a:rPr lang="fr-FR" sz="1867" spc="143" dirty="0">
                <a:solidFill>
                  <a:srgbClr val="272727"/>
                </a:solidFill>
                <a:latin typeface="Montserrat" panose="00000500000000000000" pitchFamily="2" charset="0"/>
                <a:ea typeface="Aileron Heavy"/>
                <a:cs typeface="Aileron Heavy"/>
                <a:sym typeface="Aileron Heavy"/>
              </a:rPr>
              <a:t>
   </a:t>
            </a:r>
            <a:r>
              <a:rPr lang="en-US" sz="1867" spc="143" dirty="0">
                <a:solidFill>
                  <a:srgbClr val="272727"/>
                </a:solidFill>
                <a:latin typeface="Montserrat" panose="00000500000000000000" pitchFamily="2" charset="0"/>
                <a:ea typeface="Aileron Heavy"/>
                <a:cs typeface="Aileron Heavy"/>
                <a:sym typeface="Aileron Heavy"/>
              </a:rPr>
              <a:t> </a:t>
            </a:r>
            <a:endParaRPr lang="en-US" sz="1867" u="sng" spc="23" dirty="0">
              <a:solidFill>
                <a:srgbClr val="1F5014"/>
              </a:solidFill>
              <a:latin typeface="Montserrat" panose="00000500000000000000" pitchFamily="2" charset="0"/>
              <a:ea typeface="Aileron Heavy"/>
              <a:cs typeface="Aileron Heavy"/>
              <a:sym typeface="Aileron Heavy"/>
              <a:hlinkClick r:id="rId5" tooltip="https://www.youtube.com/watch?v=-FLWtR_DR3s&amp;t=620s"/>
            </a:endParaRPr>
          </a:p>
          <a:p>
            <a:pPr marL="216277" lvl="1">
              <a:lnSpc>
                <a:spcPts val="2323"/>
              </a:lnSpc>
            </a:pPr>
            <a:r>
              <a:rPr lang="fr-FR" sz="1867" spc="15" dirty="0">
                <a:solidFill>
                  <a:srgbClr val="1F5014"/>
                </a:solidFill>
                <a:latin typeface="Montserrat" panose="00000500000000000000" pitchFamily="2" charset="0"/>
                <a:ea typeface="Muli Heavy"/>
                <a:cs typeface="Muli Heavy"/>
                <a:sym typeface="Muli Heavy"/>
              </a:rPr>
              <a:t>Voir l’annexe dans le Guide de l’enseignant pour les soutiens à l’apprentissage PDF connexes : Dans un restaurant ; Sur la route ; Premier téléphone cellulaire ; Redonner ; Planification d’une fête</a:t>
            </a:r>
            <a:endParaRPr lang="en-US" sz="2390" b="1" spc="23" dirty="0">
              <a:solidFill>
                <a:srgbClr val="272727"/>
              </a:solidFill>
              <a:latin typeface="Aileron Heavy"/>
              <a:ea typeface="Aileron Heavy"/>
              <a:cs typeface="Aileron Heavy"/>
              <a:sym typeface="Aileron Heavy"/>
            </a:endParaRPr>
          </a:p>
        </p:txBody>
      </p:sp>
      <p:sp>
        <p:nvSpPr>
          <p:cNvPr id="11" name="TextBox 10">
            <a:extLst>
              <a:ext uri="{FF2B5EF4-FFF2-40B4-BE49-F238E27FC236}">
                <a16:creationId xmlns:a16="http://schemas.microsoft.com/office/drawing/2014/main" id="{2C4688FD-E1DF-B541-DD1F-5FE8207CADB5}"/>
              </a:ext>
            </a:extLst>
          </p:cNvPr>
          <p:cNvSpPr txBox="1"/>
          <p:nvPr/>
        </p:nvSpPr>
        <p:spPr>
          <a:xfrm>
            <a:off x="1931342" y="595096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ea typeface="+mn-lt"/>
                <a:cs typeface="+mn-lt"/>
              </a:rPr>
              <a:t>PRÉSENTÉ PAR :</a:t>
            </a:r>
            <a:endParaRPr lang="en-US" sz="2800" dirty="0"/>
          </a:p>
        </p:txBody>
      </p:sp>
      <p:sp>
        <p:nvSpPr>
          <p:cNvPr id="17" name="Freeform 8">
            <a:extLst>
              <a:ext uri="{FF2B5EF4-FFF2-40B4-BE49-F238E27FC236}">
                <a16:creationId xmlns:a16="http://schemas.microsoft.com/office/drawing/2014/main" id="{8CC272B1-45BC-D23C-99FA-4C44C43A1B6D}"/>
              </a:ext>
            </a:extLst>
          </p:cNvPr>
          <p:cNvSpPr/>
          <p:nvPr/>
        </p:nvSpPr>
        <p:spPr>
          <a:xfrm>
            <a:off x="5225042" y="5855988"/>
            <a:ext cx="4949024" cy="713182"/>
          </a:xfrm>
          <a:custGeom>
            <a:avLst/>
            <a:gdLst/>
            <a:ahLst/>
            <a:cxnLst/>
            <a:rect l="l" t="t" r="r" b="b"/>
            <a:pathLst>
              <a:path w="6155325" h="877134">
                <a:moveTo>
                  <a:pt x="0" y="0"/>
                </a:moveTo>
                <a:lnTo>
                  <a:pt x="6155325" y="0"/>
                </a:lnTo>
                <a:lnTo>
                  <a:pt x="6155325" y="877134"/>
                </a:lnTo>
                <a:lnTo>
                  <a:pt x="0" y="877134"/>
                </a:lnTo>
                <a:lnTo>
                  <a:pt x="0" y="0"/>
                </a:lnTo>
                <a:close/>
              </a:path>
            </a:pathLst>
          </a:custGeom>
          <a:blipFill>
            <a:blip r:embed="rId6"/>
            <a:stretch>
              <a:fillRect/>
            </a:stretch>
          </a:blipFill>
        </p:spPr>
        <p:txBody>
          <a:bodyPr/>
          <a:lstStyle/>
          <a:p>
            <a:endParaRPr lang="en-US"/>
          </a:p>
        </p:txBody>
      </p:sp>
      <p:grpSp>
        <p:nvGrpSpPr>
          <p:cNvPr id="10" name="Group 2">
            <a:extLst>
              <a:ext uri="{FF2B5EF4-FFF2-40B4-BE49-F238E27FC236}">
                <a16:creationId xmlns:a16="http://schemas.microsoft.com/office/drawing/2014/main" id="{BE93AF1A-2937-A36F-E620-82A8A954AD5A}"/>
              </a:ext>
            </a:extLst>
          </p:cNvPr>
          <p:cNvGrpSpPr/>
          <p:nvPr/>
        </p:nvGrpSpPr>
        <p:grpSpPr>
          <a:xfrm>
            <a:off x="0" y="214780"/>
            <a:ext cx="12192000" cy="1245181"/>
            <a:chOff x="0" y="-57150"/>
            <a:chExt cx="1959341" cy="339187"/>
          </a:xfrm>
        </p:grpSpPr>
        <p:sp>
          <p:nvSpPr>
            <p:cNvPr id="3" name="Freeform 3">
              <a:extLst>
                <a:ext uri="{FF2B5EF4-FFF2-40B4-BE49-F238E27FC236}">
                  <a16:creationId xmlns:a16="http://schemas.microsoft.com/office/drawing/2014/main" id="{59B32374-7BBF-3C04-3861-87B6F40673FD}"/>
                </a:ext>
              </a:extLst>
            </p:cNvPr>
            <p:cNvSpPr/>
            <p:nvPr/>
          </p:nvSpPr>
          <p:spPr>
            <a:xfrm>
              <a:off x="0" y="0"/>
              <a:ext cx="1959341" cy="282037"/>
            </a:xfrm>
            <a:custGeom>
              <a:avLst/>
              <a:gdLst/>
              <a:ahLst/>
              <a:cxnLst/>
              <a:rect l="l" t="t" r="r" b="b"/>
              <a:pathLst>
                <a:path w="1959341" h="282037">
                  <a:moveTo>
                    <a:pt x="14351" y="0"/>
                  </a:moveTo>
                  <a:lnTo>
                    <a:pt x="1944990" y="0"/>
                  </a:lnTo>
                  <a:cubicBezTo>
                    <a:pt x="1952916" y="0"/>
                    <a:pt x="1959341" y="6425"/>
                    <a:pt x="1959341" y="14351"/>
                  </a:cubicBezTo>
                  <a:lnTo>
                    <a:pt x="1959341" y="267686"/>
                  </a:lnTo>
                  <a:cubicBezTo>
                    <a:pt x="1959341" y="275612"/>
                    <a:pt x="1952916" y="282037"/>
                    <a:pt x="1944990" y="282037"/>
                  </a:cubicBezTo>
                  <a:lnTo>
                    <a:pt x="14351" y="282037"/>
                  </a:lnTo>
                  <a:cubicBezTo>
                    <a:pt x="6425" y="282037"/>
                    <a:pt x="0" y="275612"/>
                    <a:pt x="0" y="267686"/>
                  </a:cubicBezTo>
                  <a:lnTo>
                    <a:pt x="0" y="14351"/>
                  </a:lnTo>
                  <a:cubicBezTo>
                    <a:pt x="0" y="6425"/>
                    <a:pt x="6425" y="0"/>
                    <a:pt x="14351" y="0"/>
                  </a:cubicBezTo>
                  <a:close/>
                </a:path>
              </a:pathLst>
            </a:custGeom>
            <a:solidFill>
              <a:srgbClr val="4C8C40"/>
            </a:solidFill>
            <a:ln w="19050" cap="sq">
              <a:noFill/>
              <a:prstDash val="solid"/>
              <a:miter/>
            </a:ln>
          </p:spPr>
          <p:txBody>
            <a:bodyPr/>
            <a:lstStyle/>
            <a:p>
              <a:endParaRPr lang="en-US"/>
            </a:p>
          </p:txBody>
        </p:sp>
        <p:sp>
          <p:nvSpPr>
            <p:cNvPr id="4" name="TextBox 4">
              <a:extLst>
                <a:ext uri="{FF2B5EF4-FFF2-40B4-BE49-F238E27FC236}">
                  <a16:creationId xmlns:a16="http://schemas.microsoft.com/office/drawing/2014/main" id="{B1524344-14D7-BC8E-4709-6D58C259CC47}"/>
                </a:ext>
              </a:extLst>
            </p:cNvPr>
            <p:cNvSpPr txBox="1"/>
            <p:nvPr/>
          </p:nvSpPr>
          <p:spPr>
            <a:xfrm>
              <a:off x="0" y="-57150"/>
              <a:ext cx="1959341" cy="339187"/>
            </a:xfrm>
            <a:prstGeom prst="rect">
              <a:avLst/>
            </a:prstGeom>
          </p:spPr>
          <p:txBody>
            <a:bodyPr lIns="33867" tIns="33867" rIns="33867" bIns="33867" rtlCol="0" anchor="ctr"/>
            <a:lstStyle/>
            <a:p>
              <a:pPr>
                <a:lnSpc>
                  <a:spcPts val="2427"/>
                </a:lnSpc>
              </a:pPr>
              <a:endParaRPr sz="1200"/>
            </a:p>
          </p:txBody>
        </p:sp>
      </p:grpSp>
      <p:sp>
        <p:nvSpPr>
          <p:cNvPr id="15" name="TextBox 14">
            <a:extLst>
              <a:ext uri="{FF2B5EF4-FFF2-40B4-BE49-F238E27FC236}">
                <a16:creationId xmlns:a16="http://schemas.microsoft.com/office/drawing/2014/main" id="{5D3E0219-84AB-07EA-86B2-25F3B479C9FD}"/>
              </a:ext>
            </a:extLst>
          </p:cNvPr>
          <p:cNvSpPr txBox="1"/>
          <p:nvPr/>
        </p:nvSpPr>
        <p:spPr>
          <a:xfrm rot="10800000" flipV="1">
            <a:off x="956235" y="77867"/>
            <a:ext cx="997500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solidFill>
                <a:schemeClr val="bg1"/>
              </a:solidFill>
              <a:latin typeface="Aileron Bold"/>
              <a:cs typeface="Calibri"/>
            </a:endParaRPr>
          </a:p>
          <a:p>
            <a:pPr algn="ctr"/>
            <a:r>
              <a:rPr lang="fr-FR" sz="2800" dirty="0">
                <a:solidFill>
                  <a:schemeClr val="bg1"/>
                </a:solidFill>
                <a:latin typeface="Aileron Bold"/>
                <a:cs typeface="Calibri"/>
              </a:rPr>
              <a:t>Mathématiques : Additionner, soustraire, multiplier et diviser des décimales pour résoudre des problèmes</a:t>
            </a:r>
            <a:endParaRPr lang="en-US" sz="2800" dirty="0">
              <a:solidFill>
                <a:schemeClr val="bg1"/>
              </a:solidFill>
              <a:cs typeface="Calibri"/>
            </a:endParaRPr>
          </a:p>
        </p:txBody>
      </p:sp>
      <p:pic>
        <p:nvPicPr>
          <p:cNvPr id="2" name="Picture 1">
            <a:extLst>
              <a:ext uri="{FF2B5EF4-FFF2-40B4-BE49-F238E27FC236}">
                <a16:creationId xmlns:a16="http://schemas.microsoft.com/office/drawing/2014/main" id="{0D5B2FDD-1F53-7A64-ADE6-EAF30457A47C}"/>
              </a:ext>
            </a:extLst>
          </p:cNvPr>
          <p:cNvPicPr>
            <a:picLocks noChangeAspect="1"/>
          </p:cNvPicPr>
          <p:nvPr/>
        </p:nvPicPr>
        <p:blipFill>
          <a:blip r:embed="rId7"/>
          <a:stretch>
            <a:fillRect/>
          </a:stretch>
        </p:blipFill>
        <p:spPr>
          <a:xfrm>
            <a:off x="523287" y="1747690"/>
            <a:ext cx="3275027" cy="42292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696</Words>
  <Application>Microsoft Office PowerPoint</Application>
  <PresentationFormat>Widescreen</PresentationFormat>
  <Paragraphs>72</Paragraphs>
  <Slides>12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Aileron</vt:lpstr>
      <vt:lpstr>Aileron Bold</vt:lpstr>
      <vt:lpstr>Aileron Heavy</vt:lpstr>
      <vt:lpstr>Arial</vt:lpstr>
      <vt:lpstr>Calibri</vt:lpstr>
      <vt:lpstr>Calibri Light</vt:lpstr>
      <vt:lpstr>Montserrat</vt:lpstr>
      <vt:lpstr>Muli Heavy</vt:lpstr>
      <vt:lpstr>Open Sans</vt:lpstr>
      <vt:lpstr>Office Theme</vt:lpstr>
      <vt:lpstr>1_Office Theme</vt:lpstr>
      <vt:lpstr>Trousse de littératie financière de niveau intermédiaire</vt:lpstr>
      <vt:lpstr>Vue d’ensemble </vt:lpstr>
      <vt:lpstr>Liens avec le programme d’études : Mieux-être personnel de la 6e à la 8e année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Province of New Brunswick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Beth (EECD/EDPE)</dc:creator>
  <cp:lastModifiedBy>Jill</cp:lastModifiedBy>
  <cp:revision>147</cp:revision>
  <dcterms:created xsi:type="dcterms:W3CDTF">2024-10-24T12:59:21Z</dcterms:created>
  <dcterms:modified xsi:type="dcterms:W3CDTF">2024-11-05T19:04:46Z</dcterms:modified>
</cp:coreProperties>
</file>