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8288000" cy="10287000"/>
  <p:notesSz cx="6858000" cy="9144000"/>
  <p:embeddedFontLst>
    <p:embeddedFont>
      <p:font typeface="Lazydog" charset="1" panose="00000000000000000000"/>
      <p:regular r:id="rId35"/>
    </p:embeddedFont>
    <p:embeddedFont>
      <p:font typeface="IBM Plex Sans" charset="1" panose="020B0503050203000203"/>
      <p:regular r:id="rId36"/>
    </p:embeddedFont>
    <p:embeddedFont>
      <p:font typeface="Quicksand" charset="1" panose="00000500000000000000"/>
      <p:regular r:id="rId37"/>
    </p:embeddedFont>
    <p:embeddedFont>
      <p:font typeface="Mansalva" charset="1" panose="00000000000000000000"/>
      <p:regular r:id="rId38"/>
    </p:embeddedFont>
    <p:embeddedFont>
      <p:font typeface="Quicksand Bold" charset="1" panose="00000800000000000000"/>
      <p:regular r:id="rId39"/>
    </p:embeddedFont>
    <p:embeddedFont>
      <p:font typeface="Quicksand Medium" charset="1" panose="0000060000000000000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hub.make.do/education/maker-tips/how-to-use-the-makedo-tools" TargetMode="External" Type="http://schemas.openxmlformats.org/officeDocument/2006/relationships/hyperlink"/><Relationship Id="rId5" Target="https://hub.make.do/education/maker-tips/how-to-use-the-makedo-tools" TargetMode="External" Type="http://schemas.openxmlformats.org/officeDocument/2006/relationships/hyperlink"/></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Freeform 2" id="2"/>
          <p:cNvSpPr/>
          <p:nvPr/>
        </p:nvSpPr>
        <p:spPr>
          <a:xfrm flipH="false" flipV="false" rot="0">
            <a:off x="9760409" y="1600749"/>
            <a:ext cx="7498891" cy="7498891"/>
          </a:xfrm>
          <a:custGeom>
            <a:avLst/>
            <a:gdLst/>
            <a:ahLst/>
            <a:cxnLst/>
            <a:rect r="r" b="b" t="t" l="l"/>
            <a:pathLst>
              <a:path h="7498891" w="7498891">
                <a:moveTo>
                  <a:pt x="0" y="0"/>
                </a:moveTo>
                <a:lnTo>
                  <a:pt x="7498891" y="0"/>
                </a:lnTo>
                <a:lnTo>
                  <a:pt x="7498891" y="7498891"/>
                </a:lnTo>
                <a:lnTo>
                  <a:pt x="0" y="7498891"/>
                </a:lnTo>
                <a:lnTo>
                  <a:pt x="0" y="0"/>
                </a:lnTo>
                <a:close/>
              </a:path>
            </a:pathLst>
          </a:custGeom>
          <a:blipFill>
            <a:blip r:embed="rId2"/>
            <a:stretch>
              <a:fillRect l="0" t="0" r="0" b="0"/>
            </a:stretch>
          </a:blipFill>
        </p:spPr>
      </p:sp>
      <p:sp>
        <p:nvSpPr>
          <p:cNvPr name="TextBox 3" id="3"/>
          <p:cNvSpPr txBox="true"/>
          <p:nvPr/>
        </p:nvSpPr>
        <p:spPr>
          <a:xfrm rot="0">
            <a:off x="1298993" y="2091365"/>
            <a:ext cx="8014063" cy="6279533"/>
          </a:xfrm>
          <a:prstGeom prst="rect">
            <a:avLst/>
          </a:prstGeom>
        </p:spPr>
        <p:txBody>
          <a:bodyPr anchor="t" rtlCol="false" tIns="0" lIns="0" bIns="0" rIns="0">
            <a:spAutoFit/>
          </a:bodyPr>
          <a:lstStyle/>
          <a:p>
            <a:pPr algn="l">
              <a:lnSpc>
                <a:spcPts val="16658"/>
              </a:lnSpc>
            </a:pPr>
            <a:r>
              <a:rPr lang="en-US" sz="11899">
                <a:solidFill>
                  <a:srgbClr val="FFFFFF"/>
                </a:solidFill>
                <a:latin typeface="Lazydog"/>
                <a:ea typeface="Lazydog"/>
                <a:cs typeface="Lazydog"/>
                <a:sym typeface="Lazydog"/>
              </a:rPr>
              <a:t>design thinking</a:t>
            </a:r>
          </a:p>
          <a:p>
            <a:pPr algn="l">
              <a:lnSpc>
                <a:spcPts val="16658"/>
              </a:lnSpc>
            </a:pPr>
            <a:r>
              <a:rPr lang="en-US" sz="11899">
                <a:solidFill>
                  <a:srgbClr val="FFFFFF"/>
                </a:solidFill>
                <a:latin typeface="Lazydog"/>
                <a:ea typeface="Lazydog"/>
                <a:cs typeface="Lazydog"/>
                <a:sym typeface="Lazydog"/>
              </a:rPr>
              <a:t>Challenge</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1028700" y="828675"/>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DEFINE</a:t>
            </a:r>
          </a:p>
        </p:txBody>
      </p:sp>
      <p:sp>
        <p:nvSpPr>
          <p:cNvPr name="TextBox 3" id="3"/>
          <p:cNvSpPr txBox="true"/>
          <p:nvPr/>
        </p:nvSpPr>
        <p:spPr>
          <a:xfrm rot="0">
            <a:off x="1521911" y="2952695"/>
            <a:ext cx="15244179" cy="6477598"/>
          </a:xfrm>
          <a:prstGeom prst="rect">
            <a:avLst/>
          </a:prstGeom>
        </p:spPr>
        <p:txBody>
          <a:bodyPr anchor="t" rtlCol="false" tIns="0" lIns="0" bIns="0" rIns="0">
            <a:spAutoFit/>
          </a:bodyPr>
          <a:lstStyle/>
          <a:p>
            <a:pPr algn="l">
              <a:lnSpc>
                <a:spcPts val="7826"/>
              </a:lnSpc>
              <a:spcBef>
                <a:spcPct val="0"/>
              </a:spcBef>
            </a:pPr>
            <a:r>
              <a:rPr lang="en-US" sz="4300">
                <a:solidFill>
                  <a:srgbClr val="F6F5F5"/>
                </a:solidFill>
                <a:latin typeface="Lazydog"/>
                <a:ea typeface="Lazydog"/>
                <a:cs typeface="Lazydog"/>
                <a:sym typeface="Lazydog"/>
              </a:rPr>
              <a:t>Cl</a:t>
            </a:r>
            <a:r>
              <a:rPr lang="en-US" sz="4300">
                <a:solidFill>
                  <a:srgbClr val="F6F5F5"/>
                </a:solidFill>
                <a:latin typeface="Lazydog"/>
                <a:ea typeface="Lazydog"/>
                <a:cs typeface="Lazydog"/>
                <a:sym typeface="Lazydog"/>
              </a:rPr>
              <a:t>early explain the challenge you are solving.</a:t>
            </a:r>
          </a:p>
          <a:p>
            <a:pPr algn="l">
              <a:lnSpc>
                <a:spcPts val="5096"/>
              </a:lnSpc>
              <a:spcBef>
                <a:spcPct val="0"/>
              </a:spcBef>
            </a:pPr>
          </a:p>
          <a:p>
            <a:pPr algn="l">
              <a:lnSpc>
                <a:spcPts val="7826"/>
              </a:lnSpc>
              <a:spcBef>
                <a:spcPct val="0"/>
              </a:spcBef>
            </a:pPr>
            <a:r>
              <a:rPr lang="en-US" sz="4300">
                <a:solidFill>
                  <a:srgbClr val="F6F5F5"/>
                </a:solidFill>
                <a:latin typeface="Lazydog"/>
                <a:ea typeface="Lazydog"/>
                <a:cs typeface="Lazydog"/>
                <a:sym typeface="Lazydog"/>
              </a:rPr>
              <a:t>Questions:</a:t>
            </a:r>
          </a:p>
          <a:p>
            <a:pPr algn="l" marL="928468" indent="-464234" lvl="1">
              <a:lnSpc>
                <a:spcPts val="7826"/>
              </a:lnSpc>
              <a:buAutoNum type="arabicPeriod" startAt="1"/>
            </a:pPr>
            <a:r>
              <a:rPr lang="en-US" sz="4300">
                <a:solidFill>
                  <a:srgbClr val="F6F5F5"/>
                </a:solidFill>
                <a:latin typeface="Lazydog"/>
                <a:ea typeface="Lazydog"/>
                <a:cs typeface="Lazydog"/>
                <a:sym typeface="Lazydog"/>
              </a:rPr>
              <a:t>What is the main goal of your arcade game? what will make your game stand out from others?</a:t>
            </a:r>
          </a:p>
          <a:p>
            <a:pPr algn="l" marL="928468" indent="-464234" lvl="1">
              <a:lnSpc>
                <a:spcPts val="7826"/>
              </a:lnSpc>
              <a:buAutoNum type="arabicPeriod" startAt="1"/>
            </a:pPr>
            <a:r>
              <a:rPr lang="en-US" sz="4300">
                <a:solidFill>
                  <a:srgbClr val="F6F5F5"/>
                </a:solidFill>
                <a:latin typeface="Lazydog"/>
                <a:ea typeface="Lazydog"/>
                <a:cs typeface="Lazydog"/>
                <a:sym typeface="Lazydog"/>
              </a:rPr>
              <a:t>what skills will the players build while playing?</a:t>
            </a:r>
          </a:p>
          <a:p>
            <a:pPr algn="l">
              <a:lnSpc>
                <a:spcPts val="2184"/>
              </a:lnSpc>
            </a:pPr>
          </a:p>
          <a:p>
            <a:pPr algn="l">
              <a:lnSpc>
                <a:spcPts val="4914"/>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1107710" y="1125883"/>
            <a:ext cx="16151590" cy="1443996"/>
          </a:xfrm>
          <a:prstGeom prst="rect">
            <a:avLst/>
          </a:prstGeom>
        </p:spPr>
        <p:txBody>
          <a:bodyPr anchor="t" rtlCol="false" tIns="0" lIns="0" bIns="0" rIns="0">
            <a:spAutoFit/>
          </a:bodyPr>
          <a:lstStyle/>
          <a:p>
            <a:pPr algn="ctr">
              <a:lnSpc>
                <a:spcPts val="11759"/>
              </a:lnSpc>
            </a:pPr>
            <a:r>
              <a:rPr lang="en-US" sz="8399">
                <a:solidFill>
                  <a:srgbClr val="FFFFFF"/>
                </a:solidFill>
                <a:latin typeface="Lazydog"/>
                <a:ea typeface="Lazydog"/>
                <a:cs typeface="Lazydog"/>
                <a:sym typeface="Lazydog"/>
              </a:rPr>
              <a:t>“Challenge Wall activity”</a:t>
            </a:r>
          </a:p>
        </p:txBody>
      </p:sp>
      <p:sp>
        <p:nvSpPr>
          <p:cNvPr name="TextBox 3" id="3"/>
          <p:cNvSpPr txBox="true"/>
          <p:nvPr/>
        </p:nvSpPr>
        <p:spPr>
          <a:xfrm rot="0">
            <a:off x="1407444" y="2349262"/>
            <a:ext cx="9602895" cy="7293063"/>
          </a:xfrm>
          <a:prstGeom prst="rect">
            <a:avLst/>
          </a:prstGeom>
        </p:spPr>
        <p:txBody>
          <a:bodyPr anchor="t" rtlCol="false" tIns="0" lIns="0" bIns="0" rIns="0">
            <a:spAutoFit/>
          </a:bodyPr>
          <a:lstStyle/>
          <a:p>
            <a:pPr algn="l">
              <a:lnSpc>
                <a:spcPts val="4914"/>
              </a:lnSpc>
            </a:pPr>
          </a:p>
          <a:p>
            <a:pPr algn="l">
              <a:lnSpc>
                <a:spcPts val="5096"/>
              </a:lnSpc>
            </a:pPr>
          </a:p>
          <a:p>
            <a:pPr algn="l">
              <a:lnSpc>
                <a:spcPts val="7826"/>
              </a:lnSpc>
              <a:spcBef>
                <a:spcPct val="0"/>
              </a:spcBef>
            </a:pPr>
            <a:r>
              <a:rPr lang="en-US" sz="4300">
                <a:solidFill>
                  <a:srgbClr val="FFFFFF"/>
                </a:solidFill>
                <a:latin typeface="Lazydog"/>
                <a:ea typeface="Lazydog"/>
                <a:cs typeface="Lazydog"/>
                <a:sym typeface="Lazydog"/>
              </a:rPr>
              <a:t> place sticky notes with ideas for challenges under at least 3 categories.  </a:t>
            </a:r>
          </a:p>
          <a:p>
            <a:pPr algn="l">
              <a:lnSpc>
                <a:spcPts val="4004"/>
              </a:lnSpc>
              <a:spcBef>
                <a:spcPct val="0"/>
              </a:spcBef>
            </a:pPr>
          </a:p>
          <a:p>
            <a:pPr algn="l">
              <a:lnSpc>
                <a:spcPts val="7826"/>
              </a:lnSpc>
              <a:spcBef>
                <a:spcPct val="0"/>
              </a:spcBef>
            </a:pPr>
            <a:r>
              <a:rPr lang="en-US" sz="4300">
                <a:solidFill>
                  <a:srgbClr val="FFFFFF"/>
                </a:solidFill>
                <a:latin typeface="Lazydog"/>
                <a:ea typeface="Lazydog"/>
                <a:cs typeface="Lazydog"/>
                <a:sym typeface="Lazydog"/>
              </a:rPr>
              <a:t>These may include existing games or descriptions of new ideas.  </a:t>
            </a:r>
          </a:p>
          <a:p>
            <a:pPr algn="l">
              <a:lnSpc>
                <a:spcPts val="4914"/>
              </a:lnSpc>
              <a:spcBef>
                <a:spcPct val="0"/>
              </a:spcBef>
            </a:pPr>
          </a:p>
        </p:txBody>
      </p:sp>
      <p:sp>
        <p:nvSpPr>
          <p:cNvPr name="Freeform 4" id="4"/>
          <p:cNvSpPr/>
          <p:nvPr/>
        </p:nvSpPr>
        <p:spPr>
          <a:xfrm flipH="false" flipV="false" rot="0">
            <a:off x="12163879" y="3730827"/>
            <a:ext cx="4788446" cy="4701383"/>
          </a:xfrm>
          <a:custGeom>
            <a:avLst/>
            <a:gdLst/>
            <a:ahLst/>
            <a:cxnLst/>
            <a:rect r="r" b="b" t="t" l="l"/>
            <a:pathLst>
              <a:path h="4701383" w="4788446">
                <a:moveTo>
                  <a:pt x="0" y="0"/>
                </a:moveTo>
                <a:lnTo>
                  <a:pt x="4788446" y="0"/>
                </a:lnTo>
                <a:lnTo>
                  <a:pt x="4788446" y="4701384"/>
                </a:lnTo>
                <a:lnTo>
                  <a:pt x="0" y="47013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2934429" y="4915558"/>
            <a:ext cx="3247346" cy="2656205"/>
          </a:xfrm>
          <a:prstGeom prst="rect">
            <a:avLst/>
          </a:prstGeom>
        </p:spPr>
        <p:txBody>
          <a:bodyPr anchor="t" rtlCol="false" tIns="0" lIns="0" bIns="0" rIns="0">
            <a:spAutoFit/>
          </a:bodyPr>
          <a:lstStyle/>
          <a:p>
            <a:pPr algn="ctr">
              <a:lnSpc>
                <a:spcPts val="5319"/>
              </a:lnSpc>
            </a:pPr>
            <a:r>
              <a:rPr lang="en-US" sz="3799">
                <a:solidFill>
                  <a:srgbClr val="000000"/>
                </a:solidFill>
                <a:latin typeface="Mansalva"/>
                <a:ea typeface="Mansalva"/>
                <a:cs typeface="Mansalva"/>
                <a:sym typeface="Mansalva"/>
              </a:rPr>
              <a:t>Moving soccer players to block ball from going in net.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631210" y="3607545"/>
            <a:ext cx="8115300" cy="5962264"/>
          </a:xfrm>
          <a:custGeom>
            <a:avLst/>
            <a:gdLst/>
            <a:ahLst/>
            <a:cxnLst/>
            <a:rect r="r" b="b" t="t" l="l"/>
            <a:pathLst>
              <a:path h="5962264" w="8115300">
                <a:moveTo>
                  <a:pt x="0" y="0"/>
                </a:moveTo>
                <a:lnTo>
                  <a:pt x="8115300" y="0"/>
                </a:lnTo>
                <a:lnTo>
                  <a:pt x="8115300" y="5962264"/>
                </a:lnTo>
                <a:lnTo>
                  <a:pt x="0" y="5962264"/>
                </a:lnTo>
                <a:lnTo>
                  <a:pt x="0" y="0"/>
                </a:lnTo>
                <a:close/>
              </a:path>
            </a:pathLst>
          </a:custGeom>
          <a:blipFill>
            <a:blip r:embed="rId2"/>
            <a:stretch>
              <a:fillRect l="0" t="0" r="0" b="-14571"/>
            </a:stretch>
          </a:blipFill>
        </p:spPr>
      </p:sp>
      <p:sp>
        <p:nvSpPr>
          <p:cNvPr name="Freeform 3" id="3"/>
          <p:cNvSpPr/>
          <p:nvPr/>
        </p:nvSpPr>
        <p:spPr>
          <a:xfrm flipH="false" flipV="false" rot="0">
            <a:off x="9144000" y="5888402"/>
            <a:ext cx="2439111" cy="2619179"/>
          </a:xfrm>
          <a:custGeom>
            <a:avLst/>
            <a:gdLst/>
            <a:ahLst/>
            <a:cxnLst/>
            <a:rect r="r" b="b" t="t" l="l"/>
            <a:pathLst>
              <a:path h="2619179" w="2439111">
                <a:moveTo>
                  <a:pt x="0" y="0"/>
                </a:moveTo>
                <a:lnTo>
                  <a:pt x="2439111" y="0"/>
                </a:lnTo>
                <a:lnTo>
                  <a:pt x="2439111" y="2619179"/>
                </a:lnTo>
                <a:lnTo>
                  <a:pt x="0" y="26191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1210" y="623532"/>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5" id="5"/>
          <p:cNvSpPr txBox="true"/>
          <p:nvPr/>
        </p:nvSpPr>
        <p:spPr>
          <a:xfrm rot="0">
            <a:off x="9280584" y="3604985"/>
            <a:ext cx="7692523" cy="28488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3: ideate</a:t>
            </a:r>
          </a:p>
          <a:p>
            <a:pPr algn="l">
              <a:lnSpc>
                <a:spcPts val="11284"/>
              </a:lnSpc>
            </a:pPr>
          </a:p>
        </p:txBody>
      </p:sp>
      <p:sp>
        <p:nvSpPr>
          <p:cNvPr name="TextBox 6" id="6"/>
          <p:cNvSpPr txBox="true"/>
          <p:nvPr/>
        </p:nvSpPr>
        <p:spPr>
          <a:xfrm rot="0">
            <a:off x="12199146" y="6703376"/>
            <a:ext cx="5394046" cy="2058599"/>
          </a:xfrm>
          <a:prstGeom prst="rect">
            <a:avLst/>
          </a:prstGeom>
        </p:spPr>
        <p:txBody>
          <a:bodyPr anchor="t" rtlCol="false" tIns="0" lIns="0" bIns="0" rIns="0">
            <a:spAutoFit/>
          </a:bodyPr>
          <a:lstStyle/>
          <a:p>
            <a:pPr algn="l">
              <a:lnSpc>
                <a:spcPts val="8423"/>
              </a:lnSpc>
            </a:pPr>
            <a:r>
              <a:rPr lang="en-US" sz="4628">
                <a:solidFill>
                  <a:srgbClr val="FFFFFF"/>
                </a:solidFill>
                <a:latin typeface="Lazydog"/>
                <a:ea typeface="Lazydog"/>
                <a:cs typeface="Lazydog"/>
                <a:sym typeface="Lazydog"/>
              </a:rPr>
              <a:t>brainstorm and create solutions</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631210" y="633057"/>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Ideate</a:t>
            </a:r>
          </a:p>
        </p:txBody>
      </p:sp>
      <p:sp>
        <p:nvSpPr>
          <p:cNvPr name="TextBox 3" id="3"/>
          <p:cNvSpPr txBox="true"/>
          <p:nvPr/>
        </p:nvSpPr>
        <p:spPr>
          <a:xfrm rot="0">
            <a:off x="1124421" y="2412220"/>
            <a:ext cx="16134879" cy="8849957"/>
          </a:xfrm>
          <a:prstGeom prst="rect">
            <a:avLst/>
          </a:prstGeom>
        </p:spPr>
        <p:txBody>
          <a:bodyPr anchor="t" rtlCol="false" tIns="0" lIns="0" bIns="0" rIns="0">
            <a:spAutoFit/>
          </a:bodyPr>
          <a:lstStyle/>
          <a:p>
            <a:pPr algn="l">
              <a:lnSpc>
                <a:spcPts val="6916"/>
              </a:lnSpc>
              <a:spcBef>
                <a:spcPct val="0"/>
              </a:spcBef>
            </a:pPr>
            <a:r>
              <a:rPr lang="en-US" sz="3800">
                <a:solidFill>
                  <a:srgbClr val="F6F5F5"/>
                </a:solidFill>
                <a:latin typeface="Lazydog"/>
                <a:ea typeface="Lazydog"/>
                <a:cs typeface="Lazydog"/>
                <a:sym typeface="Lazydog"/>
              </a:rPr>
              <a:t>B</a:t>
            </a:r>
            <a:r>
              <a:rPr lang="en-US" sz="3800">
                <a:solidFill>
                  <a:srgbClr val="F6F5F5"/>
                </a:solidFill>
                <a:latin typeface="Lazydog"/>
                <a:ea typeface="Lazydog"/>
                <a:cs typeface="Lazydog"/>
                <a:sym typeface="Lazydog"/>
              </a:rPr>
              <a:t>rainstorm as many ideas as possible.</a:t>
            </a:r>
          </a:p>
          <a:p>
            <a:pPr algn="l">
              <a:lnSpc>
                <a:spcPts val="6916"/>
              </a:lnSpc>
              <a:spcBef>
                <a:spcPct val="0"/>
              </a:spcBef>
            </a:pPr>
            <a:r>
              <a:rPr lang="en-US" sz="3800">
                <a:solidFill>
                  <a:srgbClr val="F6F5F5"/>
                </a:solidFill>
                <a:latin typeface="Lazydog"/>
                <a:ea typeface="Lazydog"/>
                <a:cs typeface="Lazydog"/>
                <a:sym typeface="Lazydog"/>
              </a:rPr>
              <a:t>Questions:</a:t>
            </a:r>
          </a:p>
          <a:p>
            <a:pPr algn="l" marL="820521" indent="-410260" lvl="1">
              <a:lnSpc>
                <a:spcPts val="6916"/>
              </a:lnSpc>
              <a:buAutoNum type="arabicPeriod" startAt="1"/>
            </a:pPr>
            <a:r>
              <a:rPr lang="en-US" sz="3800">
                <a:solidFill>
                  <a:srgbClr val="F6F5F5"/>
                </a:solidFill>
                <a:latin typeface="Lazydog"/>
                <a:ea typeface="Lazydog"/>
                <a:cs typeface="Lazydog"/>
                <a:sym typeface="Lazydog"/>
              </a:rPr>
              <a:t>Create a list of ideas without judgement - All ideas have value!</a:t>
            </a:r>
          </a:p>
          <a:p>
            <a:pPr algn="l" marL="820521" indent="-410260" lvl="1">
              <a:lnSpc>
                <a:spcPts val="6916"/>
              </a:lnSpc>
              <a:buAutoNum type="arabicPeriod" startAt="1"/>
            </a:pPr>
            <a:r>
              <a:rPr lang="en-US" sz="3800">
                <a:solidFill>
                  <a:srgbClr val="F6F5F5"/>
                </a:solidFill>
                <a:latin typeface="Lazydog"/>
                <a:ea typeface="Lazydog"/>
                <a:cs typeface="Lazydog"/>
                <a:sym typeface="Lazydog"/>
              </a:rPr>
              <a:t>Which idea(s) would be the most surprising or creative?</a:t>
            </a:r>
          </a:p>
          <a:p>
            <a:pPr algn="l" marL="820521" indent="-410260" lvl="1">
              <a:lnSpc>
                <a:spcPts val="6916"/>
              </a:lnSpc>
              <a:buAutoNum type="arabicPeriod" startAt="1"/>
            </a:pPr>
            <a:r>
              <a:rPr lang="en-US" sz="3800">
                <a:solidFill>
                  <a:srgbClr val="F6F5F5"/>
                </a:solidFill>
                <a:latin typeface="Lazydog"/>
                <a:ea typeface="Lazydog"/>
                <a:cs typeface="Lazydog"/>
                <a:sym typeface="Lazydog"/>
              </a:rPr>
              <a:t>Which idea(s) are possible considering the time and materials we have available?  what barriers might you face and how can problem solving help?</a:t>
            </a:r>
          </a:p>
          <a:p>
            <a:pPr algn="l">
              <a:lnSpc>
                <a:spcPts val="4914"/>
              </a:lnSpc>
              <a:spcBef>
                <a:spcPct val="0"/>
              </a:spcBef>
            </a:pPr>
          </a:p>
          <a:p>
            <a:pPr algn="l">
              <a:lnSpc>
                <a:spcPts val="4914"/>
              </a:lnSpc>
              <a:spcBef>
                <a:spcPct val="0"/>
              </a:spcBef>
            </a:pPr>
          </a:p>
          <a:p>
            <a:pPr algn="l">
              <a:lnSpc>
                <a:spcPts val="4914"/>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1028700" y="2386980"/>
            <a:ext cx="9754053" cy="8162758"/>
          </a:xfrm>
          <a:prstGeom prst="rect">
            <a:avLst/>
          </a:prstGeom>
        </p:spPr>
        <p:txBody>
          <a:bodyPr anchor="t" rtlCol="false" tIns="0" lIns="0" bIns="0" rIns="0">
            <a:spAutoFit/>
          </a:bodyPr>
          <a:lstStyle/>
          <a:p>
            <a:pPr algn="l">
              <a:lnSpc>
                <a:spcPts val="4186"/>
              </a:lnSpc>
            </a:pPr>
          </a:p>
          <a:p>
            <a:pPr algn="l">
              <a:lnSpc>
                <a:spcPts val="6552"/>
              </a:lnSpc>
              <a:spcBef>
                <a:spcPct val="0"/>
              </a:spcBef>
            </a:pPr>
            <a:r>
              <a:rPr lang="en-US" sz="3600">
                <a:solidFill>
                  <a:srgbClr val="FFFFFF"/>
                </a:solidFill>
                <a:latin typeface="Lazydog"/>
                <a:ea typeface="Lazydog"/>
                <a:cs typeface="Lazydog"/>
                <a:sym typeface="Lazydog"/>
              </a:rPr>
              <a:t>groups start at different stations with paper and markers. They have 3 minutes to sketch a plan of the game concept they are thinking about. When time is up, they rotate to the next station and add to or improve the idea left by the previous group. Keep rotating until all groups have visited each station.</a:t>
            </a:r>
          </a:p>
          <a:p>
            <a:pPr algn="l">
              <a:lnSpc>
                <a:spcPts val="4186"/>
              </a:lnSpc>
              <a:spcBef>
                <a:spcPct val="0"/>
              </a:spcBef>
            </a:pPr>
          </a:p>
          <a:p>
            <a:pPr algn="l">
              <a:lnSpc>
                <a:spcPts val="4186"/>
              </a:lnSpc>
              <a:spcBef>
                <a:spcPct val="0"/>
              </a:spcBef>
            </a:pPr>
          </a:p>
        </p:txBody>
      </p:sp>
      <p:sp>
        <p:nvSpPr>
          <p:cNvPr name="Freeform 3" id="3"/>
          <p:cNvSpPr/>
          <p:nvPr/>
        </p:nvSpPr>
        <p:spPr>
          <a:xfrm flipH="false" flipV="false" rot="0">
            <a:off x="11588744" y="3252467"/>
            <a:ext cx="5670556" cy="5337411"/>
          </a:xfrm>
          <a:custGeom>
            <a:avLst/>
            <a:gdLst/>
            <a:ahLst/>
            <a:cxnLst/>
            <a:rect r="r" b="b" t="t" l="l"/>
            <a:pathLst>
              <a:path h="5337411" w="5670556">
                <a:moveTo>
                  <a:pt x="0" y="0"/>
                </a:moveTo>
                <a:lnTo>
                  <a:pt x="5670556" y="0"/>
                </a:lnTo>
                <a:lnTo>
                  <a:pt x="5670556" y="5337412"/>
                </a:lnTo>
                <a:lnTo>
                  <a:pt x="0" y="53374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57076" y="828675"/>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“idea carousel”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631210" y="3607545"/>
            <a:ext cx="8115300" cy="5962264"/>
          </a:xfrm>
          <a:custGeom>
            <a:avLst/>
            <a:gdLst/>
            <a:ahLst/>
            <a:cxnLst/>
            <a:rect r="r" b="b" t="t" l="l"/>
            <a:pathLst>
              <a:path h="5962264" w="8115300">
                <a:moveTo>
                  <a:pt x="0" y="0"/>
                </a:moveTo>
                <a:lnTo>
                  <a:pt x="8115300" y="0"/>
                </a:lnTo>
                <a:lnTo>
                  <a:pt x="8115300" y="5962264"/>
                </a:lnTo>
                <a:lnTo>
                  <a:pt x="0" y="5962264"/>
                </a:lnTo>
                <a:lnTo>
                  <a:pt x="0" y="0"/>
                </a:lnTo>
                <a:close/>
              </a:path>
            </a:pathLst>
          </a:custGeom>
          <a:blipFill>
            <a:blip r:embed="rId2"/>
            <a:stretch>
              <a:fillRect l="0" t="0" r="0" b="-14571"/>
            </a:stretch>
          </a:blipFill>
        </p:spPr>
      </p:sp>
      <p:sp>
        <p:nvSpPr>
          <p:cNvPr name="Freeform 3" id="3"/>
          <p:cNvSpPr/>
          <p:nvPr/>
        </p:nvSpPr>
        <p:spPr>
          <a:xfrm flipH="false" flipV="false" rot="0">
            <a:off x="9144000" y="5888402"/>
            <a:ext cx="2439111" cy="2619179"/>
          </a:xfrm>
          <a:custGeom>
            <a:avLst/>
            <a:gdLst/>
            <a:ahLst/>
            <a:cxnLst/>
            <a:rect r="r" b="b" t="t" l="l"/>
            <a:pathLst>
              <a:path h="2619179" w="2439111">
                <a:moveTo>
                  <a:pt x="0" y="0"/>
                </a:moveTo>
                <a:lnTo>
                  <a:pt x="2439111" y="0"/>
                </a:lnTo>
                <a:lnTo>
                  <a:pt x="2439111" y="2619179"/>
                </a:lnTo>
                <a:lnTo>
                  <a:pt x="0" y="26191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1210" y="623532"/>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5" id="5"/>
          <p:cNvSpPr txBox="true"/>
          <p:nvPr/>
        </p:nvSpPr>
        <p:spPr>
          <a:xfrm rot="0">
            <a:off x="9280584" y="3604985"/>
            <a:ext cx="7978716" cy="28488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4: prototype</a:t>
            </a:r>
          </a:p>
          <a:p>
            <a:pPr algn="l">
              <a:lnSpc>
                <a:spcPts val="11284"/>
              </a:lnSpc>
            </a:pPr>
          </a:p>
        </p:txBody>
      </p:sp>
      <p:sp>
        <p:nvSpPr>
          <p:cNvPr name="TextBox 6" id="6"/>
          <p:cNvSpPr txBox="true"/>
          <p:nvPr/>
        </p:nvSpPr>
        <p:spPr>
          <a:xfrm rot="0">
            <a:off x="12199146" y="6912242"/>
            <a:ext cx="5394046" cy="2058599"/>
          </a:xfrm>
          <a:prstGeom prst="rect">
            <a:avLst/>
          </a:prstGeom>
        </p:spPr>
        <p:txBody>
          <a:bodyPr anchor="t" rtlCol="false" tIns="0" lIns="0" bIns="0" rIns="0">
            <a:spAutoFit/>
          </a:bodyPr>
          <a:lstStyle/>
          <a:p>
            <a:pPr algn="l">
              <a:lnSpc>
                <a:spcPts val="8423"/>
              </a:lnSpc>
            </a:pPr>
            <a:r>
              <a:rPr lang="en-US" sz="4628">
                <a:solidFill>
                  <a:srgbClr val="FFFFFF"/>
                </a:solidFill>
                <a:latin typeface="Lazydog"/>
                <a:ea typeface="Lazydog"/>
                <a:cs typeface="Lazydog"/>
                <a:sym typeface="Lazydog"/>
              </a:rPr>
              <a:t>build one or more ideas</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631210" y="633057"/>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prototype</a:t>
            </a:r>
          </a:p>
        </p:txBody>
      </p:sp>
      <p:sp>
        <p:nvSpPr>
          <p:cNvPr name="TextBox 3" id="3"/>
          <p:cNvSpPr txBox="true"/>
          <p:nvPr/>
        </p:nvSpPr>
        <p:spPr>
          <a:xfrm rot="0">
            <a:off x="1124421" y="2412220"/>
            <a:ext cx="15244179" cy="8230832"/>
          </a:xfrm>
          <a:prstGeom prst="rect">
            <a:avLst/>
          </a:prstGeom>
        </p:spPr>
        <p:txBody>
          <a:bodyPr anchor="t" rtlCol="false" tIns="0" lIns="0" bIns="0" rIns="0">
            <a:spAutoFit/>
          </a:bodyPr>
          <a:lstStyle/>
          <a:p>
            <a:pPr algn="l">
              <a:lnSpc>
                <a:spcPts val="6916"/>
              </a:lnSpc>
            </a:pPr>
            <a:r>
              <a:rPr lang="en-US" sz="3800">
                <a:solidFill>
                  <a:srgbClr val="F6F5F5"/>
                </a:solidFill>
                <a:latin typeface="Lazydog"/>
                <a:ea typeface="Lazydog"/>
                <a:cs typeface="Lazydog"/>
                <a:sym typeface="Lazydog"/>
              </a:rPr>
              <a:t>build your game using the materials provided </a:t>
            </a:r>
          </a:p>
          <a:p>
            <a:pPr algn="l">
              <a:lnSpc>
                <a:spcPts val="6916"/>
              </a:lnSpc>
              <a:spcBef>
                <a:spcPct val="0"/>
              </a:spcBef>
            </a:pPr>
            <a:r>
              <a:rPr lang="en-US" sz="3800">
                <a:solidFill>
                  <a:srgbClr val="F6F5F5"/>
                </a:solidFill>
                <a:latin typeface="Lazydog"/>
                <a:ea typeface="Lazydog"/>
                <a:cs typeface="Lazydog"/>
                <a:sym typeface="Lazydog"/>
              </a:rPr>
              <a:t>Questions:</a:t>
            </a:r>
          </a:p>
          <a:p>
            <a:pPr algn="l" marL="820521" indent="-410260" lvl="1">
              <a:lnSpc>
                <a:spcPts val="6916"/>
              </a:lnSpc>
              <a:buAutoNum type="arabicPeriod" startAt="1"/>
            </a:pPr>
            <a:r>
              <a:rPr lang="en-US" sz="3800">
                <a:solidFill>
                  <a:srgbClr val="F6F5F5"/>
                </a:solidFill>
                <a:latin typeface="Lazydog"/>
                <a:ea typeface="Lazydog"/>
                <a:cs typeface="Lazydog"/>
                <a:sym typeface="Lazydog"/>
              </a:rPr>
              <a:t>What materials can you use right now to build your game?</a:t>
            </a:r>
          </a:p>
          <a:p>
            <a:pPr algn="l" marL="820521" indent="-410260" lvl="1">
              <a:lnSpc>
                <a:spcPts val="6916"/>
              </a:lnSpc>
              <a:buAutoNum type="arabicPeriod" startAt="1"/>
            </a:pPr>
            <a:r>
              <a:rPr lang="en-US" sz="3800">
                <a:solidFill>
                  <a:srgbClr val="F6F5F5"/>
                </a:solidFill>
                <a:latin typeface="Lazydog"/>
                <a:ea typeface="Lazydog"/>
                <a:cs typeface="Lazydog"/>
                <a:sym typeface="Lazydog"/>
              </a:rPr>
              <a:t>How will you show the main parts of the game in your prototype?</a:t>
            </a:r>
          </a:p>
          <a:p>
            <a:pPr algn="l" marL="820521" indent="-410260" lvl="1">
              <a:lnSpc>
                <a:spcPts val="6916"/>
              </a:lnSpc>
              <a:spcBef>
                <a:spcPct val="0"/>
              </a:spcBef>
              <a:buAutoNum type="arabicPeriod" startAt="1"/>
            </a:pPr>
            <a:r>
              <a:rPr lang="en-US" sz="3800">
                <a:solidFill>
                  <a:srgbClr val="F6F5F5"/>
                </a:solidFill>
                <a:latin typeface="Lazydog"/>
                <a:ea typeface="Lazydog"/>
                <a:cs typeface="Lazydog"/>
                <a:sym typeface="Lazydog"/>
              </a:rPr>
              <a:t>What will players need to do in your prototype? How can you make the instructions clear?</a:t>
            </a:r>
          </a:p>
          <a:p>
            <a:pPr algn="l">
              <a:lnSpc>
                <a:spcPts val="4914"/>
              </a:lnSpc>
              <a:spcBef>
                <a:spcPct val="0"/>
              </a:spcBef>
            </a:pPr>
          </a:p>
          <a:p>
            <a:pPr algn="l">
              <a:lnSpc>
                <a:spcPts val="4914"/>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1583667" y="1459549"/>
            <a:ext cx="15120665" cy="1776738"/>
          </a:xfrm>
          <a:prstGeom prst="rect">
            <a:avLst/>
          </a:prstGeom>
        </p:spPr>
        <p:txBody>
          <a:bodyPr anchor="t" rtlCol="false" tIns="0" lIns="0" bIns="0" rIns="0">
            <a:spAutoFit/>
          </a:bodyPr>
          <a:lstStyle/>
          <a:p>
            <a:pPr algn="ctr">
              <a:lnSpc>
                <a:spcPts val="14419"/>
              </a:lnSpc>
            </a:pPr>
            <a:r>
              <a:rPr lang="en-US" sz="10299">
                <a:solidFill>
                  <a:srgbClr val="FFFFFF"/>
                </a:solidFill>
                <a:latin typeface="Lazydog"/>
                <a:ea typeface="Lazydog"/>
                <a:cs typeface="Lazydog"/>
                <a:sym typeface="Lazydog"/>
              </a:rPr>
              <a:t>a prototype is...</a:t>
            </a:r>
          </a:p>
        </p:txBody>
      </p:sp>
      <p:sp>
        <p:nvSpPr>
          <p:cNvPr name="Freeform 3" id="3"/>
          <p:cNvSpPr/>
          <p:nvPr/>
        </p:nvSpPr>
        <p:spPr>
          <a:xfrm flipH="false" flipV="false" rot="0">
            <a:off x="731987" y="4920906"/>
            <a:ext cx="5014974" cy="3677984"/>
          </a:xfrm>
          <a:custGeom>
            <a:avLst/>
            <a:gdLst/>
            <a:ahLst/>
            <a:cxnLst/>
            <a:rect r="r" b="b" t="t" l="l"/>
            <a:pathLst>
              <a:path h="3677984" w="5014974">
                <a:moveTo>
                  <a:pt x="0" y="0"/>
                </a:moveTo>
                <a:lnTo>
                  <a:pt x="5014973" y="0"/>
                </a:lnTo>
                <a:lnTo>
                  <a:pt x="5014973" y="3677984"/>
                </a:lnTo>
                <a:lnTo>
                  <a:pt x="0" y="3677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616904" y="4889831"/>
            <a:ext cx="5014974" cy="3677984"/>
          </a:xfrm>
          <a:custGeom>
            <a:avLst/>
            <a:gdLst/>
            <a:ahLst/>
            <a:cxnLst/>
            <a:rect r="r" b="b" t="t" l="l"/>
            <a:pathLst>
              <a:path h="3677984" w="5014974">
                <a:moveTo>
                  <a:pt x="0" y="0"/>
                </a:moveTo>
                <a:lnTo>
                  <a:pt x="5014974" y="0"/>
                </a:lnTo>
                <a:lnTo>
                  <a:pt x="5014974" y="3677983"/>
                </a:lnTo>
                <a:lnTo>
                  <a:pt x="0" y="36779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498653" y="4889831"/>
            <a:ext cx="5014974" cy="3677984"/>
          </a:xfrm>
          <a:custGeom>
            <a:avLst/>
            <a:gdLst/>
            <a:ahLst/>
            <a:cxnLst/>
            <a:rect r="r" b="b" t="t" l="l"/>
            <a:pathLst>
              <a:path h="3677984" w="5014974">
                <a:moveTo>
                  <a:pt x="0" y="0"/>
                </a:moveTo>
                <a:lnTo>
                  <a:pt x="5014974" y="0"/>
                </a:lnTo>
                <a:lnTo>
                  <a:pt x="5014974" y="3677983"/>
                </a:lnTo>
                <a:lnTo>
                  <a:pt x="0" y="36779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064374" y="3168043"/>
            <a:ext cx="14116866" cy="788035"/>
          </a:xfrm>
          <a:prstGeom prst="rect">
            <a:avLst/>
          </a:prstGeom>
        </p:spPr>
        <p:txBody>
          <a:bodyPr anchor="t" rtlCol="false" tIns="0" lIns="0" bIns="0" rIns="0">
            <a:spAutoFit/>
          </a:bodyPr>
          <a:lstStyle/>
          <a:p>
            <a:pPr algn="ctr">
              <a:lnSpc>
                <a:spcPts val="6439"/>
              </a:lnSpc>
            </a:pPr>
            <a:r>
              <a:rPr lang="en-US" sz="4599">
                <a:solidFill>
                  <a:srgbClr val="202F5A"/>
                </a:solidFill>
                <a:latin typeface="Quicksand"/>
                <a:ea typeface="Quicksand"/>
                <a:cs typeface="Quicksand"/>
                <a:sym typeface="Quicksand"/>
              </a:rPr>
              <a:t>a first or early model of an invention.</a:t>
            </a:r>
          </a:p>
        </p:txBody>
      </p:sp>
      <p:sp>
        <p:nvSpPr>
          <p:cNvPr name="TextBox 7" id="7"/>
          <p:cNvSpPr txBox="true"/>
          <p:nvPr/>
        </p:nvSpPr>
        <p:spPr>
          <a:xfrm rot="0">
            <a:off x="1703910" y="5414269"/>
            <a:ext cx="3074670" cy="2326640"/>
          </a:xfrm>
          <a:prstGeom prst="rect">
            <a:avLst/>
          </a:prstGeom>
        </p:spPr>
        <p:txBody>
          <a:bodyPr anchor="t" rtlCol="false" tIns="0" lIns="0" bIns="0" rIns="0">
            <a:spAutoFit/>
          </a:bodyPr>
          <a:lstStyle/>
          <a:p>
            <a:pPr algn="ctr">
              <a:lnSpc>
                <a:spcPts val="6160"/>
              </a:lnSpc>
            </a:pPr>
            <a:r>
              <a:rPr lang="en-US" b="true" sz="4400">
                <a:solidFill>
                  <a:srgbClr val="FFFFFF"/>
                </a:solidFill>
                <a:latin typeface="Quicksand Bold"/>
                <a:ea typeface="Quicksand Bold"/>
                <a:cs typeface="Quicksand Bold"/>
                <a:sym typeface="Quicksand Bold"/>
              </a:rPr>
              <a:t>Designed for a purpose</a:t>
            </a:r>
          </a:p>
        </p:txBody>
      </p:sp>
      <p:sp>
        <p:nvSpPr>
          <p:cNvPr name="TextBox 8" id="8"/>
          <p:cNvSpPr txBox="true"/>
          <p:nvPr/>
        </p:nvSpPr>
        <p:spPr>
          <a:xfrm rot="0">
            <a:off x="7585472" y="5414269"/>
            <a:ext cx="3074670" cy="2326640"/>
          </a:xfrm>
          <a:prstGeom prst="rect">
            <a:avLst/>
          </a:prstGeom>
        </p:spPr>
        <p:txBody>
          <a:bodyPr anchor="t" rtlCol="false" tIns="0" lIns="0" bIns="0" rIns="0">
            <a:spAutoFit/>
          </a:bodyPr>
          <a:lstStyle/>
          <a:p>
            <a:pPr algn="ctr">
              <a:lnSpc>
                <a:spcPts val="6160"/>
              </a:lnSpc>
            </a:pPr>
            <a:r>
              <a:rPr lang="en-US" sz="4400" b="true">
                <a:solidFill>
                  <a:srgbClr val="FFFFFF"/>
                </a:solidFill>
                <a:latin typeface="Quicksand Bold"/>
                <a:ea typeface="Quicksand Bold"/>
                <a:cs typeface="Quicksand Bold"/>
                <a:sym typeface="Quicksand Bold"/>
              </a:rPr>
              <a:t>Intended </a:t>
            </a:r>
          </a:p>
          <a:p>
            <a:pPr algn="ctr">
              <a:lnSpc>
                <a:spcPts val="6160"/>
              </a:lnSpc>
            </a:pPr>
            <a:r>
              <a:rPr lang="en-US" b="true" sz="4400">
                <a:solidFill>
                  <a:srgbClr val="FFFFFF"/>
                </a:solidFill>
                <a:latin typeface="Quicksand Bold"/>
                <a:ea typeface="Quicksand Bold"/>
                <a:cs typeface="Quicksand Bold"/>
                <a:sym typeface="Quicksand Bold"/>
              </a:rPr>
              <a:t>to be improved</a:t>
            </a:r>
          </a:p>
        </p:txBody>
      </p:sp>
      <p:sp>
        <p:nvSpPr>
          <p:cNvPr name="TextBox 9" id="9"/>
          <p:cNvSpPr txBox="true"/>
          <p:nvPr/>
        </p:nvSpPr>
        <p:spPr>
          <a:xfrm rot="0">
            <a:off x="13546403" y="5414269"/>
            <a:ext cx="3074670" cy="2326640"/>
          </a:xfrm>
          <a:prstGeom prst="rect">
            <a:avLst/>
          </a:prstGeom>
        </p:spPr>
        <p:txBody>
          <a:bodyPr anchor="t" rtlCol="false" tIns="0" lIns="0" bIns="0" rIns="0">
            <a:spAutoFit/>
          </a:bodyPr>
          <a:lstStyle/>
          <a:p>
            <a:pPr algn="ctr">
              <a:lnSpc>
                <a:spcPts val="6160"/>
              </a:lnSpc>
            </a:pPr>
            <a:r>
              <a:rPr lang="en-US" b="true" sz="4400">
                <a:solidFill>
                  <a:srgbClr val="FFFFFF"/>
                </a:solidFill>
                <a:latin typeface="Quicksand Bold"/>
                <a:ea typeface="Quicksand Bold"/>
                <a:cs typeface="Quicksand Bold"/>
                <a:sym typeface="Quicksand Bold"/>
              </a:rPr>
              <a:t>A 3D physical model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Freeform 2" id="2"/>
          <p:cNvSpPr/>
          <p:nvPr/>
        </p:nvSpPr>
        <p:spPr>
          <a:xfrm flipH="false" flipV="false" rot="0">
            <a:off x="9420275" y="1459901"/>
            <a:ext cx="10045260" cy="7367198"/>
          </a:xfrm>
          <a:custGeom>
            <a:avLst/>
            <a:gdLst/>
            <a:ahLst/>
            <a:cxnLst/>
            <a:rect r="r" b="b" t="t" l="l"/>
            <a:pathLst>
              <a:path h="7367198" w="10045260">
                <a:moveTo>
                  <a:pt x="0" y="0"/>
                </a:moveTo>
                <a:lnTo>
                  <a:pt x="10045260" y="0"/>
                </a:lnTo>
                <a:lnTo>
                  <a:pt x="10045260" y="7367198"/>
                </a:lnTo>
                <a:lnTo>
                  <a:pt x="0" y="7367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06213" y="3867443"/>
            <a:ext cx="8014063" cy="3152775"/>
          </a:xfrm>
          <a:prstGeom prst="rect">
            <a:avLst/>
          </a:prstGeom>
        </p:spPr>
        <p:txBody>
          <a:bodyPr anchor="t" rtlCol="false" tIns="0" lIns="0" bIns="0" rIns="0">
            <a:spAutoFit/>
          </a:bodyPr>
          <a:lstStyle/>
          <a:p>
            <a:pPr algn="l">
              <a:lnSpc>
                <a:spcPts val="12599"/>
              </a:lnSpc>
            </a:pPr>
            <a:r>
              <a:rPr lang="en-US" sz="9000">
                <a:solidFill>
                  <a:srgbClr val="FFFFFF"/>
                </a:solidFill>
                <a:latin typeface="Lazydog"/>
                <a:ea typeface="Lazydog"/>
                <a:cs typeface="Lazydog"/>
                <a:sym typeface="Lazydog"/>
              </a:rPr>
              <a:t>Makerspace Expectations</a:t>
            </a:r>
          </a:p>
        </p:txBody>
      </p:sp>
      <p:sp>
        <p:nvSpPr>
          <p:cNvPr name="TextBox 4" id="4"/>
          <p:cNvSpPr txBox="true"/>
          <p:nvPr/>
        </p:nvSpPr>
        <p:spPr>
          <a:xfrm rot="0">
            <a:off x="10597516" y="1979929"/>
            <a:ext cx="6661784" cy="6231891"/>
          </a:xfrm>
          <a:prstGeom prst="rect">
            <a:avLst/>
          </a:prstGeom>
        </p:spPr>
        <p:txBody>
          <a:bodyPr anchor="t" rtlCol="false" tIns="0" lIns="0" bIns="0" rIns="0">
            <a:spAutoFit/>
          </a:bodyPr>
          <a:lstStyle/>
          <a:p>
            <a:pPr algn="l">
              <a:lnSpc>
                <a:spcPts val="6159"/>
              </a:lnSpc>
            </a:pPr>
            <a:r>
              <a:rPr lang="en-US" sz="4399" b="true">
                <a:solidFill>
                  <a:srgbClr val="FFFFFF"/>
                </a:solidFill>
                <a:latin typeface="Quicksand Bold"/>
                <a:ea typeface="Quicksand Bold"/>
                <a:cs typeface="Quicksand Bold"/>
                <a:sym typeface="Quicksand Bold"/>
              </a:rPr>
              <a:t>Be respectful of materials and others.</a:t>
            </a:r>
          </a:p>
          <a:p>
            <a:pPr algn="l">
              <a:lnSpc>
                <a:spcPts val="6159"/>
              </a:lnSpc>
            </a:pPr>
          </a:p>
          <a:p>
            <a:pPr algn="l">
              <a:lnSpc>
                <a:spcPts val="6159"/>
              </a:lnSpc>
            </a:pPr>
            <a:r>
              <a:rPr lang="en-US" sz="4399" b="true">
                <a:solidFill>
                  <a:srgbClr val="FFFFFF"/>
                </a:solidFill>
                <a:latin typeface="Quicksand Bold"/>
                <a:ea typeface="Quicksand Bold"/>
                <a:cs typeface="Quicksand Bold"/>
                <a:sym typeface="Quicksand Bold"/>
              </a:rPr>
              <a:t>Be green by using materials wisely.</a:t>
            </a:r>
          </a:p>
          <a:p>
            <a:pPr algn="l">
              <a:lnSpc>
                <a:spcPts val="6159"/>
              </a:lnSpc>
            </a:pPr>
          </a:p>
          <a:p>
            <a:pPr algn="l">
              <a:lnSpc>
                <a:spcPts val="6159"/>
              </a:lnSpc>
            </a:pPr>
            <a:r>
              <a:rPr lang="en-US" sz="4399" b="true">
                <a:solidFill>
                  <a:srgbClr val="FFFFFF"/>
                </a:solidFill>
                <a:latin typeface="Quicksand Bold"/>
                <a:ea typeface="Quicksand Bold"/>
                <a:cs typeface="Quicksand Bold"/>
                <a:sym typeface="Quicksand Bold"/>
              </a:rPr>
              <a:t>Be inclusive of everyone's ideas. </a:t>
            </a:r>
          </a:p>
        </p:txBody>
      </p:sp>
      <p:sp>
        <p:nvSpPr>
          <p:cNvPr name="Freeform 5" id="5"/>
          <p:cNvSpPr/>
          <p:nvPr/>
        </p:nvSpPr>
        <p:spPr>
          <a:xfrm flipH="false" flipV="false" rot="0">
            <a:off x="-931304" y="1067093"/>
            <a:ext cx="5744010" cy="4114800"/>
          </a:xfrm>
          <a:custGeom>
            <a:avLst/>
            <a:gdLst/>
            <a:ahLst/>
            <a:cxnLst/>
            <a:rect r="r" b="b" t="t" l="l"/>
            <a:pathLst>
              <a:path h="4114800" w="5744010">
                <a:moveTo>
                  <a:pt x="0" y="0"/>
                </a:moveTo>
                <a:lnTo>
                  <a:pt x="5744010" y="0"/>
                </a:lnTo>
                <a:lnTo>
                  <a:pt x="5744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692753" y="7020218"/>
            <a:ext cx="3442898" cy="2979671"/>
          </a:xfrm>
          <a:custGeom>
            <a:avLst/>
            <a:gdLst/>
            <a:ahLst/>
            <a:cxnLst/>
            <a:rect r="r" b="b" t="t" l="l"/>
            <a:pathLst>
              <a:path h="2979671" w="3442898">
                <a:moveTo>
                  <a:pt x="0" y="0"/>
                </a:moveTo>
                <a:lnTo>
                  <a:pt x="3442897" y="0"/>
                </a:lnTo>
                <a:lnTo>
                  <a:pt x="3442897" y="2979671"/>
                </a:lnTo>
                <a:lnTo>
                  <a:pt x="0" y="29796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631210" y="3607545"/>
            <a:ext cx="8115300" cy="5962264"/>
          </a:xfrm>
          <a:custGeom>
            <a:avLst/>
            <a:gdLst/>
            <a:ahLst/>
            <a:cxnLst/>
            <a:rect r="r" b="b" t="t" l="l"/>
            <a:pathLst>
              <a:path h="5962264" w="8115300">
                <a:moveTo>
                  <a:pt x="0" y="0"/>
                </a:moveTo>
                <a:lnTo>
                  <a:pt x="8115300" y="0"/>
                </a:lnTo>
                <a:lnTo>
                  <a:pt x="8115300" y="5962264"/>
                </a:lnTo>
                <a:lnTo>
                  <a:pt x="0" y="5962264"/>
                </a:lnTo>
                <a:lnTo>
                  <a:pt x="0" y="0"/>
                </a:lnTo>
                <a:close/>
              </a:path>
            </a:pathLst>
          </a:custGeom>
          <a:blipFill>
            <a:blip r:embed="rId2"/>
            <a:stretch>
              <a:fillRect l="0" t="0" r="0" b="-14571"/>
            </a:stretch>
          </a:blipFill>
        </p:spPr>
      </p:sp>
      <p:sp>
        <p:nvSpPr>
          <p:cNvPr name="Freeform 3" id="3"/>
          <p:cNvSpPr/>
          <p:nvPr/>
        </p:nvSpPr>
        <p:spPr>
          <a:xfrm flipH="false" flipV="false" rot="0">
            <a:off x="9144000" y="5888402"/>
            <a:ext cx="2439111" cy="2619179"/>
          </a:xfrm>
          <a:custGeom>
            <a:avLst/>
            <a:gdLst/>
            <a:ahLst/>
            <a:cxnLst/>
            <a:rect r="r" b="b" t="t" l="l"/>
            <a:pathLst>
              <a:path h="2619179" w="2439111">
                <a:moveTo>
                  <a:pt x="0" y="0"/>
                </a:moveTo>
                <a:lnTo>
                  <a:pt x="2439111" y="0"/>
                </a:lnTo>
                <a:lnTo>
                  <a:pt x="2439111" y="2619179"/>
                </a:lnTo>
                <a:lnTo>
                  <a:pt x="0" y="26191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1210" y="623532"/>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5" id="5"/>
          <p:cNvSpPr txBox="true"/>
          <p:nvPr/>
        </p:nvSpPr>
        <p:spPr>
          <a:xfrm rot="0">
            <a:off x="9280584" y="3604985"/>
            <a:ext cx="7692523" cy="28488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5: test</a:t>
            </a:r>
          </a:p>
          <a:p>
            <a:pPr algn="l">
              <a:lnSpc>
                <a:spcPts val="11284"/>
              </a:lnSpc>
            </a:pPr>
          </a:p>
        </p:txBody>
      </p:sp>
      <p:sp>
        <p:nvSpPr>
          <p:cNvPr name="TextBox 6" id="6"/>
          <p:cNvSpPr txBox="true"/>
          <p:nvPr/>
        </p:nvSpPr>
        <p:spPr>
          <a:xfrm rot="0">
            <a:off x="12199146" y="6703376"/>
            <a:ext cx="5394046" cy="3127238"/>
          </a:xfrm>
          <a:prstGeom prst="rect">
            <a:avLst/>
          </a:prstGeom>
        </p:spPr>
        <p:txBody>
          <a:bodyPr anchor="t" rtlCol="false" tIns="0" lIns="0" bIns="0" rIns="0">
            <a:spAutoFit/>
          </a:bodyPr>
          <a:lstStyle/>
          <a:p>
            <a:pPr algn="l">
              <a:lnSpc>
                <a:spcPts val="8423"/>
              </a:lnSpc>
            </a:pPr>
            <a:r>
              <a:rPr lang="en-US" sz="4628">
                <a:solidFill>
                  <a:srgbClr val="FFFFFF"/>
                </a:solidFill>
                <a:latin typeface="Lazydog"/>
                <a:ea typeface="Lazydog"/>
                <a:cs typeface="Lazydog"/>
                <a:sym typeface="Lazydog"/>
              </a:rPr>
              <a:t>test ideas and gain user feedback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2946196" y="1211816"/>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Materials:</a:t>
            </a:r>
          </a:p>
        </p:txBody>
      </p:sp>
      <p:sp>
        <p:nvSpPr>
          <p:cNvPr name="Freeform 3" id="3"/>
          <p:cNvSpPr/>
          <p:nvPr/>
        </p:nvSpPr>
        <p:spPr>
          <a:xfrm flipH="false" flipV="false" rot="0">
            <a:off x="8533883" y="0"/>
            <a:ext cx="11764509" cy="7852810"/>
          </a:xfrm>
          <a:custGeom>
            <a:avLst/>
            <a:gdLst/>
            <a:ahLst/>
            <a:cxnLst/>
            <a:rect r="r" b="b" t="t" l="l"/>
            <a:pathLst>
              <a:path h="7852810" w="11764509">
                <a:moveTo>
                  <a:pt x="0" y="0"/>
                </a:moveTo>
                <a:lnTo>
                  <a:pt x="11764509" y="0"/>
                </a:lnTo>
                <a:lnTo>
                  <a:pt x="11764509" y="7852810"/>
                </a:lnTo>
                <a:lnTo>
                  <a:pt x="0" y="7852810"/>
                </a:lnTo>
                <a:lnTo>
                  <a:pt x="0" y="0"/>
                </a:lnTo>
                <a:close/>
              </a:path>
            </a:pathLst>
          </a:custGeom>
          <a:blipFill>
            <a:blip r:embed="rId2"/>
            <a:stretch>
              <a:fillRect l="0" t="0" r="0" b="0"/>
            </a:stretch>
          </a:blipFill>
        </p:spPr>
      </p:sp>
      <p:grpSp>
        <p:nvGrpSpPr>
          <p:cNvPr name="Group 4" id="4"/>
          <p:cNvGrpSpPr/>
          <p:nvPr/>
        </p:nvGrpSpPr>
        <p:grpSpPr>
          <a:xfrm rot="0">
            <a:off x="13519877" y="6066230"/>
            <a:ext cx="1322117" cy="1786580"/>
            <a:chOff x="0" y="0"/>
            <a:chExt cx="348212" cy="470540"/>
          </a:xfrm>
        </p:grpSpPr>
        <p:sp>
          <p:nvSpPr>
            <p:cNvPr name="Freeform 5" id="5"/>
            <p:cNvSpPr/>
            <p:nvPr/>
          </p:nvSpPr>
          <p:spPr>
            <a:xfrm flipH="false" flipV="false" rot="0">
              <a:off x="0" y="0"/>
              <a:ext cx="348212" cy="470540"/>
            </a:xfrm>
            <a:custGeom>
              <a:avLst/>
              <a:gdLst/>
              <a:ahLst/>
              <a:cxnLst/>
              <a:rect r="r" b="b" t="t" l="l"/>
              <a:pathLst>
                <a:path h="470540" w="348212">
                  <a:moveTo>
                    <a:pt x="174106" y="0"/>
                  </a:moveTo>
                  <a:lnTo>
                    <a:pt x="174106" y="0"/>
                  </a:lnTo>
                  <a:cubicBezTo>
                    <a:pt x="270262" y="0"/>
                    <a:pt x="348212" y="77950"/>
                    <a:pt x="348212" y="174106"/>
                  </a:cubicBezTo>
                  <a:lnTo>
                    <a:pt x="348212" y="296434"/>
                  </a:lnTo>
                  <a:cubicBezTo>
                    <a:pt x="348212" y="392590"/>
                    <a:pt x="270262" y="470540"/>
                    <a:pt x="174106" y="470540"/>
                  </a:cubicBezTo>
                  <a:lnTo>
                    <a:pt x="174106" y="470540"/>
                  </a:lnTo>
                  <a:cubicBezTo>
                    <a:pt x="77950" y="470540"/>
                    <a:pt x="0" y="392590"/>
                    <a:pt x="0" y="296434"/>
                  </a:cubicBezTo>
                  <a:lnTo>
                    <a:pt x="0" y="174106"/>
                  </a:lnTo>
                  <a:cubicBezTo>
                    <a:pt x="0" y="77950"/>
                    <a:pt x="77950" y="0"/>
                    <a:pt x="174106" y="0"/>
                  </a:cubicBezTo>
                  <a:close/>
                </a:path>
              </a:pathLst>
            </a:custGeom>
            <a:solidFill>
              <a:srgbClr val="AFE5E9"/>
            </a:solidFill>
          </p:spPr>
        </p:sp>
        <p:sp>
          <p:nvSpPr>
            <p:cNvPr name="TextBox 6" id="6"/>
            <p:cNvSpPr txBox="true"/>
            <p:nvPr/>
          </p:nvSpPr>
          <p:spPr>
            <a:xfrm>
              <a:off x="0" y="-38100"/>
              <a:ext cx="348212" cy="508640"/>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180935" y="6933008"/>
            <a:ext cx="1011013" cy="919802"/>
          </a:xfrm>
          <a:custGeom>
            <a:avLst/>
            <a:gdLst/>
            <a:ahLst/>
            <a:cxnLst/>
            <a:rect r="r" b="b" t="t" l="l"/>
            <a:pathLst>
              <a:path h="919802" w="1011013">
                <a:moveTo>
                  <a:pt x="0" y="0"/>
                </a:moveTo>
                <a:lnTo>
                  <a:pt x="1011013" y="0"/>
                </a:lnTo>
                <a:lnTo>
                  <a:pt x="1011013" y="919802"/>
                </a:lnTo>
                <a:lnTo>
                  <a:pt x="0" y="919802"/>
                </a:lnTo>
                <a:lnTo>
                  <a:pt x="0" y="0"/>
                </a:lnTo>
                <a:close/>
              </a:path>
            </a:pathLst>
          </a:custGeom>
          <a:blipFill>
            <a:blip r:embed="rId3"/>
            <a:stretch>
              <a:fillRect l="-510227" t="-674999" r="-553409" b="-78749"/>
            </a:stretch>
          </a:blipFill>
        </p:spPr>
      </p:sp>
      <p:sp>
        <p:nvSpPr>
          <p:cNvPr name="TextBox 8" id="8"/>
          <p:cNvSpPr txBox="true"/>
          <p:nvPr/>
        </p:nvSpPr>
        <p:spPr>
          <a:xfrm rot="0">
            <a:off x="1553386" y="3199335"/>
            <a:ext cx="7231435" cy="4783294"/>
          </a:xfrm>
          <a:prstGeom prst="rect">
            <a:avLst/>
          </a:prstGeom>
        </p:spPr>
        <p:txBody>
          <a:bodyPr anchor="t" rtlCol="false" tIns="0" lIns="0" bIns="0" rIns="0">
            <a:spAutoFit/>
          </a:bodyPr>
          <a:lstStyle/>
          <a:p>
            <a:pPr algn="l" marL="1144363" indent="-572181" lvl="1">
              <a:lnSpc>
                <a:spcPts val="9646"/>
              </a:lnSpc>
              <a:buAutoNum type="arabicPeriod" startAt="1"/>
            </a:pPr>
            <a:r>
              <a:rPr lang="en-US" sz="5300">
                <a:solidFill>
                  <a:srgbClr val="FFFFFF"/>
                </a:solidFill>
                <a:latin typeface="Lazydog"/>
                <a:ea typeface="Lazydog"/>
                <a:cs typeface="Lazydog"/>
                <a:sym typeface="Lazydog"/>
              </a:rPr>
              <a:t>cardboard</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makedo kit</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Anything else you can find! </a:t>
            </a:r>
          </a:p>
        </p:txBody>
      </p:sp>
      <p:sp>
        <p:nvSpPr>
          <p:cNvPr name="TextBox 9" id="9"/>
          <p:cNvSpPr txBox="true"/>
          <p:nvPr/>
        </p:nvSpPr>
        <p:spPr>
          <a:xfrm rot="0">
            <a:off x="1553386" y="9001125"/>
            <a:ext cx="16268753" cy="941035"/>
          </a:xfrm>
          <a:prstGeom prst="rect">
            <a:avLst/>
          </a:prstGeom>
        </p:spPr>
        <p:txBody>
          <a:bodyPr anchor="t" rtlCol="false" tIns="0" lIns="0" bIns="0" rIns="0">
            <a:spAutoFit/>
          </a:bodyPr>
          <a:lstStyle/>
          <a:p>
            <a:pPr algn="ctr">
              <a:lnSpc>
                <a:spcPts val="8190"/>
              </a:lnSpc>
              <a:spcBef>
                <a:spcPct val="0"/>
              </a:spcBef>
            </a:pPr>
            <a:r>
              <a:rPr lang="en-US" sz="4500" u="sng">
                <a:solidFill>
                  <a:srgbClr val="000000"/>
                </a:solidFill>
                <a:latin typeface="IBM Plex Sans"/>
                <a:ea typeface="IBM Plex Sans"/>
                <a:cs typeface="IBM Plex Sans"/>
                <a:sym typeface="IBM Plex Sans"/>
                <a:hlinkClick r:id="rId4" tooltip="https://hub.make.do/education/maker-tips/how-to-use-the-makedo-tools"/>
              </a:rPr>
              <a:t>Click here - </a:t>
            </a:r>
            <a:r>
              <a:rPr lang="en-US" sz="4500" u="sng">
                <a:solidFill>
                  <a:srgbClr val="000000"/>
                </a:solidFill>
                <a:latin typeface="IBM Plex Sans"/>
                <a:ea typeface="IBM Plex Sans"/>
                <a:cs typeface="IBM Plex Sans"/>
                <a:sym typeface="IBM Plex Sans"/>
                <a:hlinkClick r:id="rId5" tooltip="https://hub.make.do/education/maker-tips/how-to-use-the-makedo-tools"/>
              </a:rPr>
              <a:t>Using the Makedo Tools </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1028700" y="828675"/>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test </a:t>
            </a:r>
          </a:p>
        </p:txBody>
      </p:sp>
      <p:sp>
        <p:nvSpPr>
          <p:cNvPr name="TextBox 3" id="3"/>
          <p:cNvSpPr txBox="true"/>
          <p:nvPr/>
        </p:nvSpPr>
        <p:spPr>
          <a:xfrm rot="0">
            <a:off x="1124421" y="2730465"/>
            <a:ext cx="15244179" cy="8486738"/>
          </a:xfrm>
          <a:prstGeom prst="rect">
            <a:avLst/>
          </a:prstGeom>
        </p:spPr>
        <p:txBody>
          <a:bodyPr anchor="t" rtlCol="false" tIns="0" lIns="0" bIns="0" rIns="0">
            <a:spAutoFit/>
          </a:bodyPr>
          <a:lstStyle/>
          <a:p>
            <a:pPr algn="l">
              <a:lnSpc>
                <a:spcPts val="8736"/>
              </a:lnSpc>
            </a:pPr>
            <a:r>
              <a:rPr lang="en-US" sz="4800">
                <a:solidFill>
                  <a:srgbClr val="F6F5F5"/>
                </a:solidFill>
                <a:latin typeface="Lazydog"/>
                <a:ea typeface="Lazydog"/>
                <a:cs typeface="Lazydog"/>
                <a:sym typeface="Lazydog"/>
              </a:rPr>
              <a:t>Try your game and learn from feedback.</a:t>
            </a:r>
          </a:p>
          <a:p>
            <a:pPr algn="l">
              <a:lnSpc>
                <a:spcPts val="8736"/>
              </a:lnSpc>
              <a:spcBef>
                <a:spcPct val="0"/>
              </a:spcBef>
            </a:pPr>
            <a:r>
              <a:rPr lang="en-US" sz="4800">
                <a:solidFill>
                  <a:srgbClr val="F6F5F5"/>
                </a:solidFill>
                <a:latin typeface="Lazydog"/>
                <a:ea typeface="Lazydog"/>
                <a:cs typeface="Lazydog"/>
                <a:sym typeface="Lazydog"/>
              </a:rPr>
              <a:t>Questions:</a:t>
            </a:r>
          </a:p>
          <a:p>
            <a:pPr algn="l" marL="1036416" indent="-518208" lvl="1">
              <a:lnSpc>
                <a:spcPts val="8736"/>
              </a:lnSpc>
              <a:buAutoNum type="arabicPeriod" startAt="1"/>
            </a:pPr>
            <a:r>
              <a:rPr lang="en-US" sz="4800">
                <a:solidFill>
                  <a:srgbClr val="F6F5F5"/>
                </a:solidFill>
                <a:latin typeface="Lazydog"/>
                <a:ea typeface="Lazydog"/>
                <a:cs typeface="Lazydog"/>
                <a:sym typeface="Lazydog"/>
              </a:rPr>
              <a:t>What </a:t>
            </a:r>
            <a:r>
              <a:rPr lang="en-US" sz="4800">
                <a:solidFill>
                  <a:srgbClr val="F6F5F5"/>
                </a:solidFill>
                <a:latin typeface="Lazydog"/>
                <a:ea typeface="Lazydog"/>
                <a:cs typeface="Lazydog"/>
                <a:sym typeface="Lazydog"/>
              </a:rPr>
              <a:t>do pl</a:t>
            </a:r>
            <a:r>
              <a:rPr lang="en-US" sz="4800">
                <a:solidFill>
                  <a:srgbClr val="F6F5F5"/>
                </a:solidFill>
                <a:latin typeface="Lazydog"/>
                <a:ea typeface="Lazydog"/>
                <a:cs typeface="Lazydog"/>
                <a:sym typeface="Lazydog"/>
              </a:rPr>
              <a:t>a</a:t>
            </a:r>
            <a:r>
              <a:rPr lang="en-US" sz="4800">
                <a:solidFill>
                  <a:srgbClr val="F6F5F5"/>
                </a:solidFill>
                <a:latin typeface="Lazydog"/>
                <a:ea typeface="Lazydog"/>
                <a:cs typeface="Lazydog"/>
                <a:sym typeface="Lazydog"/>
              </a:rPr>
              <a:t>y</a:t>
            </a:r>
            <a:r>
              <a:rPr lang="en-US" sz="4800">
                <a:solidFill>
                  <a:srgbClr val="F6F5F5"/>
                </a:solidFill>
                <a:latin typeface="Lazydog"/>
                <a:ea typeface="Lazydog"/>
                <a:cs typeface="Lazydog"/>
                <a:sym typeface="Lazydog"/>
              </a:rPr>
              <a:t>ers </a:t>
            </a:r>
            <a:r>
              <a:rPr lang="en-US" sz="4800">
                <a:solidFill>
                  <a:srgbClr val="F6F5F5"/>
                </a:solidFill>
                <a:latin typeface="Lazydog"/>
                <a:ea typeface="Lazydog"/>
                <a:cs typeface="Lazydog"/>
                <a:sym typeface="Lazydog"/>
              </a:rPr>
              <a:t>like</a:t>
            </a:r>
            <a:r>
              <a:rPr lang="en-US" sz="4800">
                <a:solidFill>
                  <a:srgbClr val="F6F5F5"/>
                </a:solidFill>
                <a:latin typeface="Lazydog"/>
                <a:ea typeface="Lazydog"/>
                <a:cs typeface="Lazydog"/>
                <a:sym typeface="Lazydog"/>
              </a:rPr>
              <a:t> </a:t>
            </a:r>
            <a:r>
              <a:rPr lang="en-US" sz="4800">
                <a:solidFill>
                  <a:srgbClr val="F6F5F5"/>
                </a:solidFill>
                <a:latin typeface="Lazydog"/>
                <a:ea typeface="Lazydog"/>
                <a:cs typeface="Lazydog"/>
                <a:sym typeface="Lazydog"/>
              </a:rPr>
              <a:t>m</a:t>
            </a:r>
            <a:r>
              <a:rPr lang="en-US" sz="4800">
                <a:solidFill>
                  <a:srgbClr val="F6F5F5"/>
                </a:solidFill>
                <a:latin typeface="Lazydog"/>
                <a:ea typeface="Lazydog"/>
                <a:cs typeface="Lazydog"/>
                <a:sym typeface="Lazydog"/>
              </a:rPr>
              <a:t>ost </a:t>
            </a:r>
            <a:r>
              <a:rPr lang="en-US" sz="4800">
                <a:solidFill>
                  <a:srgbClr val="F6F5F5"/>
                </a:solidFill>
                <a:latin typeface="Lazydog"/>
                <a:ea typeface="Lazydog"/>
                <a:cs typeface="Lazydog"/>
                <a:sym typeface="Lazydog"/>
              </a:rPr>
              <a:t>a</a:t>
            </a:r>
            <a:r>
              <a:rPr lang="en-US" sz="4800">
                <a:solidFill>
                  <a:srgbClr val="F6F5F5"/>
                </a:solidFill>
                <a:latin typeface="Lazydog"/>
                <a:ea typeface="Lazydog"/>
                <a:cs typeface="Lazydog"/>
                <a:sym typeface="Lazydog"/>
              </a:rPr>
              <a:t>b</a:t>
            </a:r>
            <a:r>
              <a:rPr lang="en-US" sz="4800">
                <a:solidFill>
                  <a:srgbClr val="F6F5F5"/>
                </a:solidFill>
                <a:latin typeface="Lazydog"/>
                <a:ea typeface="Lazydog"/>
                <a:cs typeface="Lazydog"/>
                <a:sym typeface="Lazydog"/>
              </a:rPr>
              <a:t>o</a:t>
            </a:r>
            <a:r>
              <a:rPr lang="en-US" sz="4800">
                <a:solidFill>
                  <a:srgbClr val="F6F5F5"/>
                </a:solidFill>
                <a:latin typeface="Lazydog"/>
                <a:ea typeface="Lazydog"/>
                <a:cs typeface="Lazydog"/>
                <a:sym typeface="Lazydog"/>
              </a:rPr>
              <a:t>u</a:t>
            </a:r>
            <a:r>
              <a:rPr lang="en-US" sz="4800">
                <a:solidFill>
                  <a:srgbClr val="F6F5F5"/>
                </a:solidFill>
                <a:latin typeface="Lazydog"/>
                <a:ea typeface="Lazydog"/>
                <a:cs typeface="Lazydog"/>
                <a:sym typeface="Lazydog"/>
              </a:rPr>
              <a:t>t</a:t>
            </a:r>
            <a:r>
              <a:rPr lang="en-US" sz="4800">
                <a:solidFill>
                  <a:srgbClr val="F6F5F5"/>
                </a:solidFill>
                <a:latin typeface="Lazydog"/>
                <a:ea typeface="Lazydog"/>
                <a:cs typeface="Lazydog"/>
                <a:sym typeface="Lazydog"/>
              </a:rPr>
              <a:t> your game?</a:t>
            </a:r>
          </a:p>
          <a:p>
            <a:pPr algn="l" marL="1036416" indent="-518208" lvl="1">
              <a:lnSpc>
                <a:spcPts val="8736"/>
              </a:lnSpc>
              <a:buAutoNum type="arabicPeriod" startAt="1"/>
            </a:pPr>
            <a:r>
              <a:rPr lang="en-US" sz="4800">
                <a:solidFill>
                  <a:srgbClr val="F6F5F5"/>
                </a:solidFill>
                <a:latin typeface="Lazydog"/>
                <a:ea typeface="Lazydog"/>
                <a:cs typeface="Lazydog"/>
                <a:sym typeface="Lazydog"/>
              </a:rPr>
              <a:t>What</a:t>
            </a:r>
            <a:r>
              <a:rPr lang="en-US" sz="4800">
                <a:solidFill>
                  <a:srgbClr val="F6F5F5"/>
                </a:solidFill>
                <a:latin typeface="Lazydog"/>
                <a:ea typeface="Lazydog"/>
                <a:cs typeface="Lazydog"/>
                <a:sym typeface="Lazydog"/>
              </a:rPr>
              <a:t> </a:t>
            </a:r>
            <a:r>
              <a:rPr lang="en-US" sz="4800">
                <a:solidFill>
                  <a:srgbClr val="F6F5F5"/>
                </a:solidFill>
                <a:latin typeface="Lazydog"/>
                <a:ea typeface="Lazydog"/>
                <a:cs typeface="Lazydog"/>
                <a:sym typeface="Lazydog"/>
              </a:rPr>
              <a:t>c</a:t>
            </a:r>
            <a:r>
              <a:rPr lang="en-US" sz="4800">
                <a:solidFill>
                  <a:srgbClr val="F6F5F5"/>
                </a:solidFill>
                <a:latin typeface="Lazydog"/>
                <a:ea typeface="Lazydog"/>
                <a:cs typeface="Lazydog"/>
                <a:sym typeface="Lazydog"/>
              </a:rPr>
              <a:t>o</a:t>
            </a:r>
            <a:r>
              <a:rPr lang="en-US" sz="4800">
                <a:solidFill>
                  <a:srgbClr val="F6F5F5"/>
                </a:solidFill>
                <a:latin typeface="Lazydog"/>
                <a:ea typeface="Lazydog"/>
                <a:cs typeface="Lazydog"/>
                <a:sym typeface="Lazydog"/>
              </a:rPr>
              <a:t>nf</a:t>
            </a:r>
            <a:r>
              <a:rPr lang="en-US" sz="4800">
                <a:solidFill>
                  <a:srgbClr val="F6F5F5"/>
                </a:solidFill>
                <a:latin typeface="Lazydog"/>
                <a:ea typeface="Lazydog"/>
                <a:cs typeface="Lazydog"/>
                <a:sym typeface="Lazydog"/>
              </a:rPr>
              <a:t>use</a:t>
            </a:r>
            <a:r>
              <a:rPr lang="en-US" sz="4800">
                <a:solidFill>
                  <a:srgbClr val="F6F5F5"/>
                </a:solidFill>
                <a:latin typeface="Lazydog"/>
                <a:ea typeface="Lazydog"/>
                <a:cs typeface="Lazydog"/>
                <a:sym typeface="Lazydog"/>
              </a:rPr>
              <a:t>d</a:t>
            </a:r>
            <a:r>
              <a:rPr lang="en-US" sz="4800">
                <a:solidFill>
                  <a:srgbClr val="F6F5F5"/>
                </a:solidFill>
                <a:latin typeface="Lazydog"/>
                <a:ea typeface="Lazydog"/>
                <a:cs typeface="Lazydog"/>
                <a:sym typeface="Lazydog"/>
              </a:rPr>
              <a:t> </a:t>
            </a:r>
            <a:r>
              <a:rPr lang="en-US" sz="4800">
                <a:solidFill>
                  <a:srgbClr val="F6F5F5"/>
                </a:solidFill>
                <a:latin typeface="Lazydog"/>
                <a:ea typeface="Lazydog"/>
                <a:cs typeface="Lazydog"/>
                <a:sym typeface="Lazydog"/>
              </a:rPr>
              <a:t>or</a:t>
            </a:r>
            <a:r>
              <a:rPr lang="en-US" sz="4800">
                <a:solidFill>
                  <a:srgbClr val="F6F5F5"/>
                </a:solidFill>
                <a:latin typeface="Lazydog"/>
                <a:ea typeface="Lazydog"/>
                <a:cs typeface="Lazydog"/>
                <a:sym typeface="Lazydog"/>
              </a:rPr>
              <a:t> </a:t>
            </a:r>
            <a:r>
              <a:rPr lang="en-US" sz="4800">
                <a:solidFill>
                  <a:srgbClr val="F6F5F5"/>
                </a:solidFill>
                <a:latin typeface="Lazydog"/>
                <a:ea typeface="Lazydog"/>
                <a:cs typeface="Lazydog"/>
                <a:sym typeface="Lazydog"/>
              </a:rPr>
              <a:t>f</a:t>
            </a:r>
            <a:r>
              <a:rPr lang="en-US" sz="4800">
                <a:solidFill>
                  <a:srgbClr val="F6F5F5"/>
                </a:solidFill>
                <a:latin typeface="Lazydog"/>
                <a:ea typeface="Lazydog"/>
                <a:cs typeface="Lazydog"/>
                <a:sym typeface="Lazydog"/>
              </a:rPr>
              <a:t>r</a:t>
            </a:r>
            <a:r>
              <a:rPr lang="en-US" sz="4800">
                <a:solidFill>
                  <a:srgbClr val="F6F5F5"/>
                </a:solidFill>
                <a:latin typeface="Lazydog"/>
                <a:ea typeface="Lazydog"/>
                <a:cs typeface="Lazydog"/>
                <a:sym typeface="Lazydog"/>
              </a:rPr>
              <a:t>u</a:t>
            </a:r>
            <a:r>
              <a:rPr lang="en-US" sz="4800">
                <a:solidFill>
                  <a:srgbClr val="F6F5F5"/>
                </a:solidFill>
                <a:latin typeface="Lazydog"/>
                <a:ea typeface="Lazydog"/>
                <a:cs typeface="Lazydog"/>
                <a:sym typeface="Lazydog"/>
              </a:rPr>
              <a:t>st</a:t>
            </a:r>
            <a:r>
              <a:rPr lang="en-US" sz="4800">
                <a:solidFill>
                  <a:srgbClr val="F6F5F5"/>
                </a:solidFill>
                <a:latin typeface="Lazydog"/>
                <a:ea typeface="Lazydog"/>
                <a:cs typeface="Lazydog"/>
                <a:sym typeface="Lazydog"/>
              </a:rPr>
              <a:t>r</a:t>
            </a:r>
            <a:r>
              <a:rPr lang="en-US" sz="4800">
                <a:solidFill>
                  <a:srgbClr val="F6F5F5"/>
                </a:solidFill>
                <a:latin typeface="Lazydog"/>
                <a:ea typeface="Lazydog"/>
                <a:cs typeface="Lazydog"/>
                <a:sym typeface="Lazydog"/>
              </a:rPr>
              <a:t>a</a:t>
            </a:r>
            <a:r>
              <a:rPr lang="en-US" sz="4800">
                <a:solidFill>
                  <a:srgbClr val="F6F5F5"/>
                </a:solidFill>
                <a:latin typeface="Lazydog"/>
                <a:ea typeface="Lazydog"/>
                <a:cs typeface="Lazydog"/>
                <a:sym typeface="Lazydog"/>
              </a:rPr>
              <a:t>t</a:t>
            </a:r>
            <a:r>
              <a:rPr lang="en-US" sz="4800">
                <a:solidFill>
                  <a:srgbClr val="F6F5F5"/>
                </a:solidFill>
                <a:latin typeface="Lazydog"/>
                <a:ea typeface="Lazydog"/>
                <a:cs typeface="Lazydog"/>
                <a:sym typeface="Lazydog"/>
              </a:rPr>
              <a:t>e</a:t>
            </a:r>
            <a:r>
              <a:rPr lang="en-US" sz="4800">
                <a:solidFill>
                  <a:srgbClr val="F6F5F5"/>
                </a:solidFill>
                <a:latin typeface="Lazydog"/>
                <a:ea typeface="Lazydog"/>
                <a:cs typeface="Lazydog"/>
                <a:sym typeface="Lazydog"/>
              </a:rPr>
              <a:t>d</a:t>
            </a:r>
            <a:r>
              <a:rPr lang="en-US" sz="4800">
                <a:solidFill>
                  <a:srgbClr val="F6F5F5"/>
                </a:solidFill>
                <a:latin typeface="Lazydog"/>
                <a:ea typeface="Lazydog"/>
                <a:cs typeface="Lazydog"/>
                <a:sym typeface="Lazydog"/>
              </a:rPr>
              <a:t> p</a:t>
            </a:r>
            <a:r>
              <a:rPr lang="en-US" sz="4800">
                <a:solidFill>
                  <a:srgbClr val="F6F5F5"/>
                </a:solidFill>
                <a:latin typeface="Lazydog"/>
                <a:ea typeface="Lazydog"/>
                <a:cs typeface="Lazydog"/>
                <a:sym typeface="Lazydog"/>
              </a:rPr>
              <a:t>la</a:t>
            </a:r>
            <a:r>
              <a:rPr lang="en-US" sz="4800">
                <a:solidFill>
                  <a:srgbClr val="F6F5F5"/>
                </a:solidFill>
                <a:latin typeface="Lazydog"/>
                <a:ea typeface="Lazydog"/>
                <a:cs typeface="Lazydog"/>
                <a:sym typeface="Lazydog"/>
              </a:rPr>
              <a:t>ye</a:t>
            </a:r>
            <a:r>
              <a:rPr lang="en-US" sz="4800">
                <a:solidFill>
                  <a:srgbClr val="F6F5F5"/>
                </a:solidFill>
                <a:latin typeface="Lazydog"/>
                <a:ea typeface="Lazydog"/>
                <a:cs typeface="Lazydog"/>
                <a:sym typeface="Lazydog"/>
              </a:rPr>
              <a:t>rs</a:t>
            </a:r>
            <a:r>
              <a:rPr lang="en-US" sz="4800">
                <a:solidFill>
                  <a:srgbClr val="F6F5F5"/>
                </a:solidFill>
                <a:latin typeface="Lazydog"/>
                <a:ea typeface="Lazydog"/>
                <a:cs typeface="Lazydog"/>
                <a:sym typeface="Lazydog"/>
              </a:rPr>
              <a:t>?</a:t>
            </a:r>
          </a:p>
          <a:p>
            <a:pPr algn="l" marL="1036416" indent="-518208" lvl="1">
              <a:lnSpc>
                <a:spcPts val="8736"/>
              </a:lnSpc>
              <a:buAutoNum type="arabicPeriod" startAt="1"/>
            </a:pPr>
            <a:r>
              <a:rPr lang="en-US" sz="4800">
                <a:solidFill>
                  <a:srgbClr val="F6F5F5"/>
                </a:solidFill>
                <a:latin typeface="Lazydog"/>
                <a:ea typeface="Lazydog"/>
                <a:cs typeface="Lazydog"/>
                <a:sym typeface="Lazydog"/>
              </a:rPr>
              <a:t>What w</a:t>
            </a:r>
            <a:r>
              <a:rPr lang="en-US" sz="4800">
                <a:solidFill>
                  <a:srgbClr val="F6F5F5"/>
                </a:solidFill>
                <a:latin typeface="Lazydog"/>
                <a:ea typeface="Lazydog"/>
                <a:cs typeface="Lazydog"/>
                <a:sym typeface="Lazydog"/>
              </a:rPr>
              <a:t>ou</a:t>
            </a:r>
            <a:r>
              <a:rPr lang="en-US" sz="4800">
                <a:solidFill>
                  <a:srgbClr val="F6F5F5"/>
                </a:solidFill>
                <a:latin typeface="Lazydog"/>
                <a:ea typeface="Lazydog"/>
                <a:cs typeface="Lazydog"/>
                <a:sym typeface="Lazydog"/>
              </a:rPr>
              <a:t>ld you </a:t>
            </a:r>
            <a:r>
              <a:rPr lang="en-US" sz="4800">
                <a:solidFill>
                  <a:srgbClr val="F6F5F5"/>
                </a:solidFill>
                <a:latin typeface="Lazydog"/>
                <a:ea typeface="Lazydog"/>
                <a:cs typeface="Lazydog"/>
                <a:sym typeface="Lazydog"/>
              </a:rPr>
              <a:t>chang</a:t>
            </a:r>
            <a:r>
              <a:rPr lang="en-US" sz="4800">
                <a:solidFill>
                  <a:srgbClr val="F6F5F5"/>
                </a:solidFill>
                <a:latin typeface="Lazydog"/>
                <a:ea typeface="Lazydog"/>
                <a:cs typeface="Lazydog"/>
                <a:sym typeface="Lazydog"/>
              </a:rPr>
              <a:t>e </a:t>
            </a:r>
            <a:r>
              <a:rPr lang="en-US" sz="4800">
                <a:solidFill>
                  <a:srgbClr val="F6F5F5"/>
                </a:solidFill>
                <a:latin typeface="Lazydog"/>
                <a:ea typeface="Lazydog"/>
                <a:cs typeface="Lazydog"/>
                <a:sym typeface="Lazydog"/>
              </a:rPr>
              <a:t>t</a:t>
            </a:r>
            <a:r>
              <a:rPr lang="en-US" sz="4800">
                <a:solidFill>
                  <a:srgbClr val="F6F5F5"/>
                </a:solidFill>
                <a:latin typeface="Lazydog"/>
                <a:ea typeface="Lazydog"/>
                <a:cs typeface="Lazydog"/>
                <a:sym typeface="Lazydog"/>
              </a:rPr>
              <a:t>o </a:t>
            </a:r>
            <a:r>
              <a:rPr lang="en-US" sz="4800">
                <a:solidFill>
                  <a:srgbClr val="F6F5F5"/>
                </a:solidFill>
                <a:latin typeface="Lazydog"/>
                <a:ea typeface="Lazydog"/>
                <a:cs typeface="Lazydog"/>
                <a:sym typeface="Lazydog"/>
              </a:rPr>
              <a:t>m</a:t>
            </a:r>
            <a:r>
              <a:rPr lang="en-US" sz="4800">
                <a:solidFill>
                  <a:srgbClr val="F6F5F5"/>
                </a:solidFill>
                <a:latin typeface="Lazydog"/>
                <a:ea typeface="Lazydog"/>
                <a:cs typeface="Lazydog"/>
                <a:sym typeface="Lazydog"/>
              </a:rPr>
              <a:t>a</a:t>
            </a:r>
            <a:r>
              <a:rPr lang="en-US" sz="4800">
                <a:solidFill>
                  <a:srgbClr val="F6F5F5"/>
                </a:solidFill>
                <a:latin typeface="Lazydog"/>
                <a:ea typeface="Lazydog"/>
                <a:cs typeface="Lazydog"/>
                <a:sym typeface="Lazydog"/>
              </a:rPr>
              <a:t>ke</a:t>
            </a:r>
            <a:r>
              <a:rPr lang="en-US" sz="4800">
                <a:solidFill>
                  <a:srgbClr val="F6F5F5"/>
                </a:solidFill>
                <a:latin typeface="Lazydog"/>
                <a:ea typeface="Lazydog"/>
                <a:cs typeface="Lazydog"/>
                <a:sym typeface="Lazydog"/>
              </a:rPr>
              <a:t> you</a:t>
            </a:r>
            <a:r>
              <a:rPr lang="en-US" sz="4800">
                <a:solidFill>
                  <a:srgbClr val="F6F5F5"/>
                </a:solidFill>
                <a:latin typeface="Lazydog"/>
                <a:ea typeface="Lazydog"/>
                <a:cs typeface="Lazydog"/>
                <a:sym typeface="Lazydog"/>
              </a:rPr>
              <a:t>r</a:t>
            </a:r>
            <a:r>
              <a:rPr lang="en-US" sz="4800">
                <a:solidFill>
                  <a:srgbClr val="F6F5F5"/>
                </a:solidFill>
                <a:latin typeface="Lazydog"/>
                <a:ea typeface="Lazydog"/>
                <a:cs typeface="Lazydog"/>
                <a:sym typeface="Lazydog"/>
              </a:rPr>
              <a:t> </a:t>
            </a:r>
            <a:r>
              <a:rPr lang="en-US" sz="4800">
                <a:solidFill>
                  <a:srgbClr val="F6F5F5"/>
                </a:solidFill>
                <a:latin typeface="Lazydog"/>
                <a:ea typeface="Lazydog"/>
                <a:cs typeface="Lazydog"/>
                <a:sym typeface="Lazydog"/>
              </a:rPr>
              <a:t>g</a:t>
            </a:r>
            <a:r>
              <a:rPr lang="en-US" sz="4800">
                <a:solidFill>
                  <a:srgbClr val="F6F5F5"/>
                </a:solidFill>
                <a:latin typeface="Lazydog"/>
                <a:ea typeface="Lazydog"/>
                <a:cs typeface="Lazydog"/>
                <a:sym typeface="Lazydog"/>
              </a:rPr>
              <a:t>a</a:t>
            </a:r>
            <a:r>
              <a:rPr lang="en-US" sz="4800">
                <a:solidFill>
                  <a:srgbClr val="F6F5F5"/>
                </a:solidFill>
                <a:latin typeface="Lazydog"/>
                <a:ea typeface="Lazydog"/>
                <a:cs typeface="Lazydog"/>
                <a:sym typeface="Lazydog"/>
              </a:rPr>
              <a:t>m</a:t>
            </a:r>
            <a:r>
              <a:rPr lang="en-US" sz="4800">
                <a:solidFill>
                  <a:srgbClr val="F6F5F5"/>
                </a:solidFill>
                <a:latin typeface="Lazydog"/>
                <a:ea typeface="Lazydog"/>
                <a:cs typeface="Lazydog"/>
                <a:sym typeface="Lazydog"/>
              </a:rPr>
              <a:t>e </a:t>
            </a:r>
            <a:r>
              <a:rPr lang="en-US" sz="4800">
                <a:solidFill>
                  <a:srgbClr val="F6F5F5"/>
                </a:solidFill>
                <a:latin typeface="Lazydog"/>
                <a:ea typeface="Lazydog"/>
                <a:cs typeface="Lazydog"/>
                <a:sym typeface="Lazydog"/>
              </a:rPr>
              <a:t>b</a:t>
            </a:r>
            <a:r>
              <a:rPr lang="en-US" sz="4800">
                <a:solidFill>
                  <a:srgbClr val="F6F5F5"/>
                </a:solidFill>
                <a:latin typeface="Lazydog"/>
                <a:ea typeface="Lazydog"/>
                <a:cs typeface="Lazydog"/>
                <a:sym typeface="Lazydog"/>
              </a:rPr>
              <a:t>etter?</a:t>
            </a:r>
          </a:p>
          <a:p>
            <a:pPr algn="l">
              <a:lnSpc>
                <a:spcPts val="4914"/>
              </a:lnSpc>
              <a:spcBef>
                <a:spcPct val="0"/>
              </a:spcBef>
            </a:pPr>
          </a:p>
          <a:p>
            <a:pPr algn="l">
              <a:lnSpc>
                <a:spcPts val="4914"/>
              </a:lnSpc>
              <a:spcBef>
                <a:spcPct val="0"/>
              </a:spcBef>
            </a:pPr>
          </a:p>
          <a:p>
            <a:pPr algn="l">
              <a:lnSpc>
                <a:spcPts val="4914"/>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1028700" y="828675"/>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“play and swap”</a:t>
            </a:r>
          </a:p>
        </p:txBody>
      </p:sp>
      <p:sp>
        <p:nvSpPr>
          <p:cNvPr name="TextBox 3" id="3"/>
          <p:cNvSpPr txBox="true"/>
          <p:nvPr/>
        </p:nvSpPr>
        <p:spPr>
          <a:xfrm rot="0">
            <a:off x="1028700" y="2291730"/>
            <a:ext cx="9551846" cy="8170380"/>
          </a:xfrm>
          <a:prstGeom prst="rect">
            <a:avLst/>
          </a:prstGeom>
        </p:spPr>
        <p:txBody>
          <a:bodyPr anchor="t" rtlCol="false" tIns="0" lIns="0" bIns="0" rIns="0">
            <a:spAutoFit/>
          </a:bodyPr>
          <a:lstStyle/>
          <a:p>
            <a:pPr algn="l">
              <a:lnSpc>
                <a:spcPts val="7098"/>
              </a:lnSpc>
            </a:pPr>
          </a:p>
          <a:p>
            <a:pPr algn="l">
              <a:lnSpc>
                <a:spcPts val="7098"/>
              </a:lnSpc>
              <a:spcBef>
                <a:spcPct val="0"/>
              </a:spcBef>
            </a:pPr>
            <a:r>
              <a:rPr lang="en-US" sz="3900">
                <a:solidFill>
                  <a:srgbClr val="F6F5F5"/>
                </a:solidFill>
                <a:latin typeface="Lazydog"/>
                <a:ea typeface="Lazydog"/>
                <a:cs typeface="Lazydog"/>
                <a:sym typeface="Lazydog"/>
              </a:rPr>
              <a:t>"P</a:t>
            </a:r>
            <a:r>
              <a:rPr lang="en-US" sz="3900">
                <a:solidFill>
                  <a:srgbClr val="F6F5F5"/>
                </a:solidFill>
                <a:latin typeface="Lazydog"/>
                <a:ea typeface="Lazydog"/>
                <a:cs typeface="Lazydog"/>
                <a:sym typeface="Lazydog"/>
              </a:rPr>
              <a:t>la</a:t>
            </a:r>
            <a:r>
              <a:rPr lang="en-US" sz="3900">
                <a:solidFill>
                  <a:srgbClr val="F6F5F5"/>
                </a:solidFill>
                <a:latin typeface="Lazydog"/>
                <a:ea typeface="Lazydog"/>
                <a:cs typeface="Lazydog"/>
                <a:sym typeface="Lazydog"/>
              </a:rPr>
              <a:t>y a</a:t>
            </a:r>
            <a:r>
              <a:rPr lang="en-US" sz="3900">
                <a:solidFill>
                  <a:srgbClr val="F6F5F5"/>
                </a:solidFill>
                <a:latin typeface="Lazydog"/>
                <a:ea typeface="Lazydog"/>
                <a:cs typeface="Lazydog"/>
                <a:sym typeface="Lazydog"/>
              </a:rPr>
              <a:t>nd Swap</a:t>
            </a:r>
            <a:r>
              <a:rPr lang="en-US" sz="3900">
                <a:solidFill>
                  <a:srgbClr val="F6F5F5"/>
                </a:solidFill>
                <a:latin typeface="Lazydog"/>
                <a:ea typeface="Lazydog"/>
                <a:cs typeface="Lazydog"/>
                <a:sym typeface="Lazydog"/>
              </a:rPr>
              <a:t>" – </a:t>
            </a:r>
            <a:r>
              <a:rPr lang="en-US" sz="3900">
                <a:solidFill>
                  <a:srgbClr val="F6F5F5"/>
                </a:solidFill>
                <a:latin typeface="Lazydog"/>
                <a:ea typeface="Lazydog"/>
                <a:cs typeface="Lazydog"/>
                <a:sym typeface="Lazydog"/>
              </a:rPr>
              <a:t>H</a:t>
            </a:r>
            <a:r>
              <a:rPr lang="en-US" sz="3900">
                <a:solidFill>
                  <a:srgbClr val="F6F5F5"/>
                </a:solidFill>
                <a:latin typeface="Lazydog"/>
                <a:ea typeface="Lazydog"/>
                <a:cs typeface="Lazydog"/>
                <a:sym typeface="Lazydog"/>
              </a:rPr>
              <a:t>a</a:t>
            </a:r>
            <a:r>
              <a:rPr lang="en-US" sz="3900">
                <a:solidFill>
                  <a:srgbClr val="F6F5F5"/>
                </a:solidFill>
                <a:latin typeface="Lazydog"/>
                <a:ea typeface="Lazydog"/>
                <a:cs typeface="Lazydog"/>
                <a:sym typeface="Lazydog"/>
              </a:rPr>
              <a:t>lf</a:t>
            </a:r>
            <a:r>
              <a:rPr lang="en-US" sz="3900">
                <a:solidFill>
                  <a:srgbClr val="F6F5F5"/>
                </a:solidFill>
                <a:latin typeface="Lazydog"/>
                <a:ea typeface="Lazydog"/>
                <a:cs typeface="Lazydog"/>
                <a:sym typeface="Lazydog"/>
              </a:rPr>
              <a:t> t</a:t>
            </a:r>
            <a:r>
              <a:rPr lang="en-US" sz="3900">
                <a:solidFill>
                  <a:srgbClr val="F6F5F5"/>
                </a:solidFill>
                <a:latin typeface="Lazydog"/>
                <a:ea typeface="Lazydog"/>
                <a:cs typeface="Lazydog"/>
                <a:sym typeface="Lazydog"/>
              </a:rPr>
              <a:t>h</a:t>
            </a:r>
            <a:r>
              <a:rPr lang="en-US" sz="3900">
                <a:solidFill>
                  <a:srgbClr val="F6F5F5"/>
                </a:solidFill>
                <a:latin typeface="Lazydog"/>
                <a:ea typeface="Lazydog"/>
                <a:cs typeface="Lazydog"/>
                <a:sym typeface="Lazydog"/>
              </a:rPr>
              <a:t>e </a:t>
            </a:r>
            <a:r>
              <a:rPr lang="en-US" sz="3900">
                <a:solidFill>
                  <a:srgbClr val="F6F5F5"/>
                </a:solidFill>
                <a:latin typeface="Lazydog"/>
                <a:ea typeface="Lazydog"/>
                <a:cs typeface="Lazydog"/>
                <a:sym typeface="Lazydog"/>
              </a:rPr>
              <a:t>groups</a:t>
            </a:r>
            <a:r>
              <a:rPr lang="en-US" sz="3900">
                <a:solidFill>
                  <a:srgbClr val="F6F5F5"/>
                </a:solidFill>
                <a:latin typeface="Lazydog"/>
                <a:ea typeface="Lazydog"/>
                <a:cs typeface="Lazydog"/>
                <a:sym typeface="Lazydog"/>
              </a:rPr>
              <a:t> set </a:t>
            </a:r>
            <a:r>
              <a:rPr lang="en-US" sz="3900">
                <a:solidFill>
                  <a:srgbClr val="F6F5F5"/>
                </a:solidFill>
                <a:latin typeface="Lazydog"/>
                <a:ea typeface="Lazydog"/>
                <a:cs typeface="Lazydog"/>
                <a:sym typeface="Lazydog"/>
              </a:rPr>
              <a:t>up</a:t>
            </a:r>
            <a:r>
              <a:rPr lang="en-US" sz="3900">
                <a:solidFill>
                  <a:srgbClr val="F6F5F5"/>
                </a:solidFill>
                <a:latin typeface="Lazydog"/>
                <a:ea typeface="Lazydog"/>
                <a:cs typeface="Lazydog"/>
                <a:sym typeface="Lazydog"/>
              </a:rPr>
              <a:t> t</a:t>
            </a:r>
            <a:r>
              <a:rPr lang="en-US" sz="3900">
                <a:solidFill>
                  <a:srgbClr val="F6F5F5"/>
                </a:solidFill>
                <a:latin typeface="Lazydog"/>
                <a:ea typeface="Lazydog"/>
                <a:cs typeface="Lazydog"/>
                <a:sym typeface="Lazydog"/>
              </a:rPr>
              <a:t>h</a:t>
            </a:r>
            <a:r>
              <a:rPr lang="en-US" sz="3900">
                <a:solidFill>
                  <a:srgbClr val="F6F5F5"/>
                </a:solidFill>
                <a:latin typeface="Lazydog"/>
                <a:ea typeface="Lazydog"/>
                <a:cs typeface="Lazydog"/>
                <a:sym typeface="Lazydog"/>
              </a:rPr>
              <a:t>ei</a:t>
            </a:r>
            <a:r>
              <a:rPr lang="en-US" sz="3900">
                <a:solidFill>
                  <a:srgbClr val="F6F5F5"/>
                </a:solidFill>
                <a:latin typeface="Lazydog"/>
                <a:ea typeface="Lazydog"/>
                <a:cs typeface="Lazydog"/>
                <a:sym typeface="Lazydog"/>
              </a:rPr>
              <a:t>r</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p</a:t>
            </a:r>
            <a:r>
              <a:rPr lang="en-US" sz="3900">
                <a:solidFill>
                  <a:srgbClr val="F6F5F5"/>
                </a:solidFill>
                <a:latin typeface="Lazydog"/>
                <a:ea typeface="Lazydog"/>
                <a:cs typeface="Lazydog"/>
                <a:sym typeface="Lazydog"/>
              </a:rPr>
              <a:t>rot</a:t>
            </a:r>
            <a:r>
              <a:rPr lang="en-US" sz="3900">
                <a:solidFill>
                  <a:srgbClr val="F6F5F5"/>
                </a:solidFill>
                <a:latin typeface="Lazydog"/>
                <a:ea typeface="Lazydog"/>
                <a:cs typeface="Lazydog"/>
                <a:sym typeface="Lazydog"/>
              </a:rPr>
              <a:t>oty</a:t>
            </a:r>
            <a:r>
              <a:rPr lang="en-US" sz="3900">
                <a:solidFill>
                  <a:srgbClr val="F6F5F5"/>
                </a:solidFill>
                <a:latin typeface="Lazydog"/>
                <a:ea typeface="Lazydog"/>
                <a:cs typeface="Lazydog"/>
                <a:sym typeface="Lazydog"/>
              </a:rPr>
              <a:t>pe </a:t>
            </a:r>
            <a:r>
              <a:rPr lang="en-US" sz="3900">
                <a:solidFill>
                  <a:srgbClr val="F6F5F5"/>
                </a:solidFill>
                <a:latin typeface="Lazydog"/>
                <a:ea typeface="Lazydog"/>
                <a:cs typeface="Lazydog"/>
                <a:sym typeface="Lazydog"/>
              </a:rPr>
              <a:t>wh</a:t>
            </a:r>
            <a:r>
              <a:rPr lang="en-US" sz="3900">
                <a:solidFill>
                  <a:srgbClr val="F6F5F5"/>
                </a:solidFill>
                <a:latin typeface="Lazydog"/>
                <a:ea typeface="Lazydog"/>
                <a:cs typeface="Lazydog"/>
                <a:sym typeface="Lazydog"/>
              </a:rPr>
              <a:t>i</a:t>
            </a:r>
            <a:r>
              <a:rPr lang="en-US" sz="3900">
                <a:solidFill>
                  <a:srgbClr val="F6F5F5"/>
                </a:solidFill>
                <a:latin typeface="Lazydog"/>
                <a:ea typeface="Lazydog"/>
                <a:cs typeface="Lazydog"/>
                <a:sym typeface="Lazydog"/>
              </a:rPr>
              <a:t>l</a:t>
            </a:r>
            <a:r>
              <a:rPr lang="en-US" sz="3900">
                <a:solidFill>
                  <a:srgbClr val="F6F5F5"/>
                </a:solidFill>
                <a:latin typeface="Lazydog"/>
                <a:ea typeface="Lazydog"/>
                <a:cs typeface="Lazydog"/>
                <a:sym typeface="Lazydog"/>
              </a:rPr>
              <a:t>e t</a:t>
            </a:r>
            <a:r>
              <a:rPr lang="en-US" sz="3900">
                <a:solidFill>
                  <a:srgbClr val="F6F5F5"/>
                </a:solidFill>
                <a:latin typeface="Lazydog"/>
                <a:ea typeface="Lazydog"/>
                <a:cs typeface="Lazydog"/>
                <a:sym typeface="Lazydog"/>
              </a:rPr>
              <a:t>h</a:t>
            </a:r>
            <a:r>
              <a:rPr lang="en-US" sz="3900">
                <a:solidFill>
                  <a:srgbClr val="F6F5F5"/>
                </a:solidFill>
                <a:latin typeface="Lazydog"/>
                <a:ea typeface="Lazydog"/>
                <a:cs typeface="Lazydog"/>
                <a:sym typeface="Lazydog"/>
              </a:rPr>
              <a:t>e othe</a:t>
            </a:r>
            <a:r>
              <a:rPr lang="en-US" sz="3900">
                <a:solidFill>
                  <a:srgbClr val="F6F5F5"/>
                </a:solidFill>
                <a:latin typeface="Lazydog"/>
                <a:ea typeface="Lazydog"/>
                <a:cs typeface="Lazydog"/>
                <a:sym typeface="Lazydog"/>
              </a:rPr>
              <a:t>r</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half</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w</a:t>
            </a:r>
            <a:r>
              <a:rPr lang="en-US" sz="3900">
                <a:solidFill>
                  <a:srgbClr val="F6F5F5"/>
                </a:solidFill>
                <a:latin typeface="Lazydog"/>
                <a:ea typeface="Lazydog"/>
                <a:cs typeface="Lazydog"/>
                <a:sym typeface="Lazydog"/>
              </a:rPr>
              <a:t>a</a:t>
            </a:r>
            <a:r>
              <a:rPr lang="en-US" sz="3900">
                <a:solidFill>
                  <a:srgbClr val="F6F5F5"/>
                </a:solidFill>
                <a:latin typeface="Lazydog"/>
                <a:ea typeface="Lazydog"/>
                <a:cs typeface="Lazydog"/>
                <a:sym typeface="Lazydog"/>
              </a:rPr>
              <a:t>l</a:t>
            </a:r>
            <a:r>
              <a:rPr lang="en-US" sz="3900">
                <a:solidFill>
                  <a:srgbClr val="F6F5F5"/>
                </a:solidFill>
                <a:latin typeface="Lazydog"/>
                <a:ea typeface="Lazydog"/>
                <a:cs typeface="Lazydog"/>
                <a:sym typeface="Lazydog"/>
              </a:rPr>
              <a:t>k</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 a</a:t>
            </a:r>
            <a:r>
              <a:rPr lang="en-US" sz="3900">
                <a:solidFill>
                  <a:srgbClr val="F6F5F5"/>
                </a:solidFill>
                <a:latin typeface="Lazydog"/>
                <a:ea typeface="Lazydog"/>
                <a:cs typeface="Lazydog"/>
                <a:sym typeface="Lazydog"/>
              </a:rPr>
              <a:t>round</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to</a:t>
            </a:r>
            <a:r>
              <a:rPr lang="en-US" sz="3900">
                <a:solidFill>
                  <a:srgbClr val="F6F5F5"/>
                </a:solidFill>
                <a:latin typeface="Lazydog"/>
                <a:ea typeface="Lazydog"/>
                <a:cs typeface="Lazydog"/>
                <a:sym typeface="Lazydog"/>
              </a:rPr>
              <a:t> play</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a</a:t>
            </a:r>
            <a:r>
              <a:rPr lang="en-US" sz="3900">
                <a:solidFill>
                  <a:srgbClr val="F6F5F5"/>
                </a:solidFill>
                <a:latin typeface="Lazydog"/>
                <a:ea typeface="Lazydog"/>
                <a:cs typeface="Lazydog"/>
                <a:sym typeface="Lazydog"/>
              </a:rPr>
              <a:t>nd t</a:t>
            </a:r>
            <a:r>
              <a:rPr lang="en-US" sz="3900">
                <a:solidFill>
                  <a:srgbClr val="F6F5F5"/>
                </a:solidFill>
                <a:latin typeface="Lazydog"/>
                <a:ea typeface="Lazydog"/>
                <a:cs typeface="Lazydog"/>
                <a:sym typeface="Lazydog"/>
              </a:rPr>
              <a:t>e</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t</a:t>
            </a:r>
            <a:r>
              <a:rPr lang="en-US" sz="3900">
                <a:solidFill>
                  <a:srgbClr val="F6F5F5"/>
                </a:solidFill>
                <a:latin typeface="Lazydog"/>
                <a:ea typeface="Lazydog"/>
                <a:cs typeface="Lazydog"/>
                <a:sym typeface="Lazydog"/>
              </a:rPr>
              <a:t>.</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A</a:t>
            </a:r>
            <a:r>
              <a:rPr lang="en-US" sz="3900">
                <a:solidFill>
                  <a:srgbClr val="F6F5F5"/>
                </a:solidFill>
                <a:latin typeface="Lazydog"/>
                <a:ea typeface="Lazydog"/>
                <a:cs typeface="Lazydog"/>
                <a:sym typeface="Lazydog"/>
              </a:rPr>
              <a:t>fter </a:t>
            </a:r>
            <a:r>
              <a:rPr lang="en-US" sz="3900">
                <a:solidFill>
                  <a:srgbClr val="F6F5F5"/>
                </a:solidFill>
                <a:latin typeface="Lazydog"/>
                <a:ea typeface="Lazydog"/>
                <a:cs typeface="Lazydog"/>
                <a:sym typeface="Lazydog"/>
              </a:rPr>
              <a:t>10-15</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min</a:t>
            </a:r>
            <a:r>
              <a:rPr lang="en-US" sz="3900">
                <a:solidFill>
                  <a:srgbClr val="F6F5F5"/>
                </a:solidFill>
                <a:latin typeface="Lazydog"/>
                <a:ea typeface="Lazydog"/>
                <a:cs typeface="Lazydog"/>
                <a:sym typeface="Lazydog"/>
              </a:rPr>
              <a:t>ute</a:t>
            </a:r>
            <a:r>
              <a:rPr lang="en-US" sz="3900">
                <a:solidFill>
                  <a:srgbClr val="F6F5F5"/>
                </a:solidFill>
                <a:latin typeface="Lazydog"/>
                <a:ea typeface="Lazydog"/>
                <a:cs typeface="Lazydog"/>
                <a:sym typeface="Lazydog"/>
              </a:rPr>
              <a:t>s, t</a:t>
            </a:r>
            <a:r>
              <a:rPr lang="en-US" sz="3900">
                <a:solidFill>
                  <a:srgbClr val="F6F5F5"/>
                </a:solidFill>
                <a:latin typeface="Lazydog"/>
                <a:ea typeface="Lazydog"/>
                <a:cs typeface="Lazydog"/>
                <a:sym typeface="Lazydog"/>
              </a:rPr>
              <a:t>h</a:t>
            </a:r>
            <a:r>
              <a:rPr lang="en-US" sz="3900">
                <a:solidFill>
                  <a:srgbClr val="F6F5F5"/>
                </a:solidFill>
                <a:latin typeface="Lazydog"/>
                <a:ea typeface="Lazydog"/>
                <a:cs typeface="Lazydog"/>
                <a:sym typeface="Lazydog"/>
              </a:rPr>
              <a:t>ey swap</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r</a:t>
            </a:r>
            <a:r>
              <a:rPr lang="en-US" sz="3900">
                <a:solidFill>
                  <a:srgbClr val="F6F5F5"/>
                </a:solidFill>
                <a:latin typeface="Lazydog"/>
                <a:ea typeface="Lazydog"/>
                <a:cs typeface="Lazydog"/>
                <a:sym typeface="Lazydog"/>
              </a:rPr>
              <a:t>o</a:t>
            </a:r>
            <a:r>
              <a:rPr lang="en-US" sz="3900">
                <a:solidFill>
                  <a:srgbClr val="F6F5F5"/>
                </a:solidFill>
                <a:latin typeface="Lazydog"/>
                <a:ea typeface="Lazydog"/>
                <a:cs typeface="Lazydog"/>
                <a:sym typeface="Lazydog"/>
              </a:rPr>
              <a:t>les.</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Eve</a:t>
            </a:r>
            <a:r>
              <a:rPr lang="en-US" sz="3900">
                <a:solidFill>
                  <a:srgbClr val="F6F5F5"/>
                </a:solidFill>
                <a:latin typeface="Lazydog"/>
                <a:ea typeface="Lazydog"/>
                <a:cs typeface="Lazydog"/>
                <a:sym typeface="Lazydog"/>
              </a:rPr>
              <a:t>ry</a:t>
            </a:r>
            <a:r>
              <a:rPr lang="en-US" sz="3900">
                <a:solidFill>
                  <a:srgbClr val="F6F5F5"/>
                </a:solidFill>
                <a:latin typeface="Lazydog"/>
                <a:ea typeface="Lazydog"/>
                <a:cs typeface="Lazydog"/>
                <a:sym typeface="Lazydog"/>
              </a:rPr>
              <a:t>one</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wr</a:t>
            </a:r>
            <a:r>
              <a:rPr lang="en-US" sz="3900">
                <a:solidFill>
                  <a:srgbClr val="F6F5F5"/>
                </a:solidFill>
                <a:latin typeface="Lazydog"/>
                <a:ea typeface="Lazydog"/>
                <a:cs typeface="Lazydog"/>
                <a:sym typeface="Lazydog"/>
              </a:rPr>
              <a:t>it</a:t>
            </a:r>
            <a:r>
              <a:rPr lang="en-US" sz="3900">
                <a:solidFill>
                  <a:srgbClr val="F6F5F5"/>
                </a:solidFill>
                <a:latin typeface="Lazydog"/>
                <a:ea typeface="Lazydog"/>
                <a:cs typeface="Lazydog"/>
                <a:sym typeface="Lazydog"/>
              </a:rPr>
              <a:t>es</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q</a:t>
            </a:r>
            <a:r>
              <a:rPr lang="en-US" sz="3900">
                <a:solidFill>
                  <a:srgbClr val="F6F5F5"/>
                </a:solidFill>
                <a:latin typeface="Lazydog"/>
                <a:ea typeface="Lazydog"/>
                <a:cs typeface="Lazydog"/>
                <a:sym typeface="Lazydog"/>
              </a:rPr>
              <a:t>u</a:t>
            </a:r>
            <a:r>
              <a:rPr lang="en-US" sz="3900">
                <a:solidFill>
                  <a:srgbClr val="F6F5F5"/>
                </a:solidFill>
                <a:latin typeface="Lazydog"/>
                <a:ea typeface="Lazydog"/>
                <a:cs typeface="Lazydog"/>
                <a:sym typeface="Lazydog"/>
              </a:rPr>
              <a:t>i</a:t>
            </a:r>
            <a:r>
              <a:rPr lang="en-US" sz="3900">
                <a:solidFill>
                  <a:srgbClr val="F6F5F5"/>
                </a:solidFill>
                <a:latin typeface="Lazydog"/>
                <a:ea typeface="Lazydog"/>
                <a:cs typeface="Lazydog"/>
                <a:sym typeface="Lazydog"/>
              </a:rPr>
              <a:t>c</a:t>
            </a:r>
            <a:r>
              <a:rPr lang="en-US" sz="3900">
                <a:solidFill>
                  <a:srgbClr val="F6F5F5"/>
                </a:solidFill>
                <a:latin typeface="Lazydog"/>
                <a:ea typeface="Lazydog"/>
                <a:cs typeface="Lazydog"/>
                <a:sym typeface="Lazydog"/>
              </a:rPr>
              <a:t>k f</a:t>
            </a:r>
            <a:r>
              <a:rPr lang="en-US" sz="3900">
                <a:solidFill>
                  <a:srgbClr val="F6F5F5"/>
                </a:solidFill>
                <a:latin typeface="Lazydog"/>
                <a:ea typeface="Lazydog"/>
                <a:cs typeface="Lazydog"/>
                <a:sym typeface="Lazydog"/>
              </a:rPr>
              <a:t>e</a:t>
            </a:r>
            <a:r>
              <a:rPr lang="en-US" sz="3900">
                <a:solidFill>
                  <a:srgbClr val="F6F5F5"/>
                </a:solidFill>
                <a:latin typeface="Lazydog"/>
                <a:ea typeface="Lazydog"/>
                <a:cs typeface="Lazydog"/>
                <a:sym typeface="Lazydog"/>
              </a:rPr>
              <a:t>edback</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no</a:t>
            </a:r>
            <a:r>
              <a:rPr lang="en-US" sz="3900">
                <a:solidFill>
                  <a:srgbClr val="F6F5F5"/>
                </a:solidFill>
                <a:latin typeface="Lazydog"/>
                <a:ea typeface="Lazydog"/>
                <a:cs typeface="Lazydog"/>
                <a:sym typeface="Lazydog"/>
              </a:rPr>
              <a:t>te</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 o</a:t>
            </a:r>
            <a:r>
              <a:rPr lang="en-US" sz="3900">
                <a:solidFill>
                  <a:srgbClr val="F6F5F5"/>
                </a:solidFill>
                <a:latin typeface="Lazydog"/>
                <a:ea typeface="Lazydog"/>
                <a:cs typeface="Lazydog"/>
                <a:sym typeface="Lazydog"/>
              </a:rPr>
              <a:t>n</a:t>
            </a:r>
            <a:r>
              <a:rPr lang="en-US" sz="3900">
                <a:solidFill>
                  <a:srgbClr val="F6F5F5"/>
                </a:solidFill>
                <a:latin typeface="Lazydog"/>
                <a:ea typeface="Lazydog"/>
                <a:cs typeface="Lazydog"/>
                <a:sym typeface="Lazydog"/>
              </a:rPr>
              <a:t> st</a:t>
            </a:r>
            <a:r>
              <a:rPr lang="en-US" sz="3900">
                <a:solidFill>
                  <a:srgbClr val="F6F5F5"/>
                </a:solidFill>
                <a:latin typeface="Lazydog"/>
                <a:ea typeface="Lazydog"/>
                <a:cs typeface="Lazydog"/>
                <a:sym typeface="Lazydog"/>
              </a:rPr>
              <a:t>icky</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n</a:t>
            </a:r>
            <a:r>
              <a:rPr lang="en-US" sz="3900">
                <a:solidFill>
                  <a:srgbClr val="F6F5F5"/>
                </a:solidFill>
                <a:latin typeface="Lazydog"/>
                <a:ea typeface="Lazydog"/>
                <a:cs typeface="Lazydog"/>
                <a:sym typeface="Lazydog"/>
              </a:rPr>
              <a:t>o</a:t>
            </a:r>
            <a:r>
              <a:rPr lang="en-US" sz="3900">
                <a:solidFill>
                  <a:srgbClr val="F6F5F5"/>
                </a:solidFill>
                <a:latin typeface="Lazydog"/>
                <a:ea typeface="Lazydog"/>
                <a:cs typeface="Lazydog"/>
                <a:sym typeface="Lazydog"/>
              </a:rPr>
              <a:t>t</a:t>
            </a:r>
            <a:r>
              <a:rPr lang="en-US" sz="3900">
                <a:solidFill>
                  <a:srgbClr val="F6F5F5"/>
                </a:solidFill>
                <a:latin typeface="Lazydog"/>
                <a:ea typeface="Lazydog"/>
                <a:cs typeface="Lazydog"/>
                <a:sym typeface="Lazydog"/>
              </a:rPr>
              <a:t>e</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 and </a:t>
            </a:r>
            <a:r>
              <a:rPr lang="en-US" sz="3900">
                <a:solidFill>
                  <a:srgbClr val="F6F5F5"/>
                </a:solidFill>
                <a:latin typeface="Lazydog"/>
                <a:ea typeface="Lazydog"/>
                <a:cs typeface="Lazydog"/>
                <a:sym typeface="Lazydog"/>
              </a:rPr>
              <a:t>leav</a:t>
            </a:r>
            <a:r>
              <a:rPr lang="en-US" sz="3900">
                <a:solidFill>
                  <a:srgbClr val="F6F5F5"/>
                </a:solidFill>
                <a:latin typeface="Lazydog"/>
                <a:ea typeface="Lazydog"/>
                <a:cs typeface="Lazydog"/>
                <a:sym typeface="Lazydog"/>
              </a:rPr>
              <a:t>e</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 them a</a:t>
            </a:r>
            <a:r>
              <a:rPr lang="en-US" sz="3900">
                <a:solidFill>
                  <a:srgbClr val="F6F5F5"/>
                </a:solidFill>
                <a:latin typeface="Lazydog"/>
                <a:ea typeface="Lazydog"/>
                <a:cs typeface="Lazydog"/>
                <a:sym typeface="Lazydog"/>
              </a:rPr>
              <a:t>t</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e</a:t>
            </a:r>
            <a:r>
              <a:rPr lang="en-US" sz="3900">
                <a:solidFill>
                  <a:srgbClr val="F6F5F5"/>
                </a:solidFill>
                <a:latin typeface="Lazydog"/>
                <a:ea typeface="Lazydog"/>
                <a:cs typeface="Lazydog"/>
                <a:sym typeface="Lazydog"/>
              </a:rPr>
              <a:t>a</a:t>
            </a:r>
            <a:r>
              <a:rPr lang="en-US" sz="3900">
                <a:solidFill>
                  <a:srgbClr val="F6F5F5"/>
                </a:solidFill>
                <a:latin typeface="Lazydog"/>
                <a:ea typeface="Lazydog"/>
                <a:cs typeface="Lazydog"/>
                <a:sym typeface="Lazydog"/>
              </a:rPr>
              <a:t>ch</a:t>
            </a:r>
            <a:r>
              <a:rPr lang="en-US" sz="3900">
                <a:solidFill>
                  <a:srgbClr val="F6F5F5"/>
                </a:solidFill>
                <a:latin typeface="Lazydog"/>
                <a:ea typeface="Lazydog"/>
                <a:cs typeface="Lazydog"/>
                <a:sym typeface="Lazydog"/>
              </a:rPr>
              <a:t> </a:t>
            </a:r>
            <a:r>
              <a:rPr lang="en-US" sz="3900">
                <a:solidFill>
                  <a:srgbClr val="F6F5F5"/>
                </a:solidFill>
                <a:latin typeface="Lazydog"/>
                <a:ea typeface="Lazydog"/>
                <a:cs typeface="Lazydog"/>
                <a:sym typeface="Lazydog"/>
              </a:rPr>
              <a:t>game </a:t>
            </a:r>
            <a:r>
              <a:rPr lang="en-US" sz="3900">
                <a:solidFill>
                  <a:srgbClr val="F6F5F5"/>
                </a:solidFill>
                <a:latin typeface="Lazydog"/>
                <a:ea typeface="Lazydog"/>
                <a:cs typeface="Lazydog"/>
                <a:sym typeface="Lazydog"/>
              </a:rPr>
              <a:t>s</a:t>
            </a:r>
            <a:r>
              <a:rPr lang="en-US" sz="3900">
                <a:solidFill>
                  <a:srgbClr val="F6F5F5"/>
                </a:solidFill>
                <a:latin typeface="Lazydog"/>
                <a:ea typeface="Lazydog"/>
                <a:cs typeface="Lazydog"/>
                <a:sym typeface="Lazydog"/>
              </a:rPr>
              <a:t>tati</a:t>
            </a:r>
            <a:r>
              <a:rPr lang="en-US" sz="3900">
                <a:solidFill>
                  <a:srgbClr val="F6F5F5"/>
                </a:solidFill>
                <a:latin typeface="Lazydog"/>
                <a:ea typeface="Lazydog"/>
                <a:cs typeface="Lazydog"/>
                <a:sym typeface="Lazydog"/>
              </a:rPr>
              <a:t>o</a:t>
            </a:r>
            <a:r>
              <a:rPr lang="en-US" sz="3900">
                <a:solidFill>
                  <a:srgbClr val="F6F5F5"/>
                </a:solidFill>
                <a:latin typeface="Lazydog"/>
                <a:ea typeface="Lazydog"/>
                <a:cs typeface="Lazydog"/>
                <a:sym typeface="Lazydog"/>
              </a:rPr>
              <a:t>n</a:t>
            </a:r>
            <a:r>
              <a:rPr lang="en-US" sz="3900">
                <a:solidFill>
                  <a:srgbClr val="F6F5F5"/>
                </a:solidFill>
                <a:latin typeface="Lazydog"/>
                <a:ea typeface="Lazydog"/>
                <a:cs typeface="Lazydog"/>
                <a:sym typeface="Lazydog"/>
              </a:rPr>
              <a:t>.</a:t>
            </a:r>
          </a:p>
          <a:p>
            <a:pPr algn="l">
              <a:lnSpc>
                <a:spcPts val="4004"/>
              </a:lnSpc>
              <a:spcBef>
                <a:spcPct val="0"/>
              </a:spcBef>
            </a:pPr>
          </a:p>
          <a:p>
            <a:pPr algn="l">
              <a:lnSpc>
                <a:spcPts val="4004"/>
              </a:lnSpc>
              <a:spcBef>
                <a:spcPct val="0"/>
              </a:spcBef>
            </a:pPr>
          </a:p>
        </p:txBody>
      </p:sp>
      <p:sp>
        <p:nvSpPr>
          <p:cNvPr name="Freeform 4" id="4"/>
          <p:cNvSpPr/>
          <p:nvPr/>
        </p:nvSpPr>
        <p:spPr>
          <a:xfrm flipH="false" flipV="false" rot="0">
            <a:off x="11203490" y="3502019"/>
            <a:ext cx="6055810" cy="5510787"/>
          </a:xfrm>
          <a:custGeom>
            <a:avLst/>
            <a:gdLst/>
            <a:ahLst/>
            <a:cxnLst/>
            <a:rect r="r" b="b" t="t" l="l"/>
            <a:pathLst>
              <a:path h="5510787" w="6055810">
                <a:moveTo>
                  <a:pt x="0" y="0"/>
                </a:moveTo>
                <a:lnTo>
                  <a:pt x="6055810" y="0"/>
                </a:lnTo>
                <a:lnTo>
                  <a:pt x="6055810" y="5510787"/>
                </a:lnTo>
                <a:lnTo>
                  <a:pt x="0" y="55107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631210" y="623532"/>
            <a:ext cx="1662809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3" id="3"/>
          <p:cNvSpPr txBox="true"/>
          <p:nvPr/>
        </p:nvSpPr>
        <p:spPr>
          <a:xfrm rot="0">
            <a:off x="1388103" y="3165863"/>
            <a:ext cx="15511793" cy="68112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6: Revise</a:t>
            </a:r>
          </a:p>
          <a:p>
            <a:pPr algn="l">
              <a:lnSpc>
                <a:spcPts val="14378"/>
              </a:lnSpc>
            </a:pPr>
          </a:p>
          <a:p>
            <a:pPr algn="l">
              <a:lnSpc>
                <a:spcPts val="4914"/>
              </a:lnSpc>
            </a:pPr>
          </a:p>
          <a:p>
            <a:pPr algn="l">
              <a:lnSpc>
                <a:spcPts val="12012"/>
              </a:lnSpc>
            </a:pPr>
            <a:r>
              <a:rPr lang="en-US" sz="6600">
                <a:solidFill>
                  <a:srgbClr val="FFFFFF"/>
                </a:solidFill>
                <a:latin typeface="Lazydog"/>
                <a:ea typeface="Lazydog"/>
                <a:cs typeface="Lazydog"/>
                <a:sym typeface="Lazydog"/>
              </a:rPr>
              <a:t>                               </a:t>
            </a:r>
            <a:r>
              <a:rPr lang="en-US" sz="6600">
                <a:solidFill>
                  <a:srgbClr val="FFFFFF"/>
                </a:solidFill>
                <a:latin typeface="Lazydog"/>
                <a:ea typeface="Lazydog"/>
                <a:cs typeface="Lazydog"/>
                <a:sym typeface="Lazydog"/>
              </a:rPr>
              <a:t> </a:t>
            </a:r>
          </a:p>
          <a:p>
            <a:pPr algn="l">
              <a:lnSpc>
                <a:spcPts val="11284"/>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1028700" y="3797620"/>
            <a:ext cx="10706478" cy="4752975"/>
          </a:xfrm>
          <a:prstGeom prst="rect">
            <a:avLst/>
          </a:prstGeom>
        </p:spPr>
        <p:txBody>
          <a:bodyPr anchor="t" rtlCol="false" tIns="0" lIns="0" bIns="0" rIns="0">
            <a:spAutoFit/>
          </a:bodyPr>
          <a:lstStyle/>
          <a:p>
            <a:pPr algn="l">
              <a:lnSpc>
                <a:spcPts val="12599"/>
              </a:lnSpc>
            </a:pPr>
            <a:r>
              <a:rPr lang="en-US" sz="9000">
                <a:solidFill>
                  <a:srgbClr val="FFFFFF"/>
                </a:solidFill>
                <a:latin typeface="Lazydog"/>
                <a:ea typeface="Lazydog"/>
                <a:cs typeface="Lazydog"/>
                <a:sym typeface="Lazydog"/>
              </a:rPr>
              <a:t>here are some more challenges to try...</a:t>
            </a:r>
          </a:p>
        </p:txBody>
      </p:sp>
      <p:sp>
        <p:nvSpPr>
          <p:cNvPr name="Freeform 3" id="3"/>
          <p:cNvSpPr/>
          <p:nvPr/>
        </p:nvSpPr>
        <p:spPr>
          <a:xfrm flipH="false" flipV="false" rot="831626">
            <a:off x="13564811" y="3199786"/>
            <a:ext cx="3276559" cy="6129617"/>
          </a:xfrm>
          <a:custGeom>
            <a:avLst/>
            <a:gdLst/>
            <a:ahLst/>
            <a:cxnLst/>
            <a:rect r="r" b="b" t="t" l="l"/>
            <a:pathLst>
              <a:path h="6129617" w="3276559">
                <a:moveTo>
                  <a:pt x="0" y="0"/>
                </a:moveTo>
                <a:lnTo>
                  <a:pt x="3276559" y="0"/>
                </a:lnTo>
                <a:lnTo>
                  <a:pt x="3276559" y="6129617"/>
                </a:lnTo>
                <a:lnTo>
                  <a:pt x="0" y="61296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47725"/>
            <a:ext cx="14174391" cy="1552575"/>
          </a:xfrm>
          <a:prstGeom prst="rect">
            <a:avLst/>
          </a:prstGeom>
        </p:spPr>
        <p:txBody>
          <a:bodyPr anchor="t" rtlCol="false" tIns="0" lIns="0" bIns="0" rIns="0">
            <a:spAutoFit/>
          </a:bodyPr>
          <a:lstStyle/>
          <a:p>
            <a:pPr algn="ctr">
              <a:lnSpc>
                <a:spcPts val="12599"/>
              </a:lnSpc>
              <a:spcBef>
                <a:spcPct val="0"/>
              </a:spcBef>
            </a:pPr>
            <a:r>
              <a:rPr lang="en-US" sz="9000">
                <a:solidFill>
                  <a:srgbClr val="FFFFFF"/>
                </a:solidFill>
                <a:latin typeface="Lazydog"/>
                <a:ea typeface="Lazydog"/>
                <a:cs typeface="Lazydog"/>
                <a:sym typeface="Lazydog"/>
              </a:rPr>
              <a:t>Want to keep learning?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10487025" y="-364355"/>
            <a:ext cx="7315200" cy="2748009"/>
          </a:xfrm>
          <a:custGeom>
            <a:avLst/>
            <a:gdLst/>
            <a:ahLst/>
            <a:cxnLst/>
            <a:rect r="r" b="b" t="t" l="l"/>
            <a:pathLst>
              <a:path h="2748009" w="7315200">
                <a:moveTo>
                  <a:pt x="0" y="0"/>
                </a:moveTo>
                <a:lnTo>
                  <a:pt x="7315200" y="0"/>
                </a:lnTo>
                <a:lnTo>
                  <a:pt x="7315200" y="2748010"/>
                </a:lnTo>
                <a:lnTo>
                  <a:pt x="0" y="274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629363" y="2780371"/>
            <a:ext cx="4184131" cy="7645421"/>
          </a:xfrm>
          <a:custGeom>
            <a:avLst/>
            <a:gdLst/>
            <a:ahLst/>
            <a:cxnLst/>
            <a:rect r="r" b="b" t="t" l="l"/>
            <a:pathLst>
              <a:path h="7645421" w="4184131">
                <a:moveTo>
                  <a:pt x="4184130" y="0"/>
                </a:moveTo>
                <a:lnTo>
                  <a:pt x="0" y="0"/>
                </a:lnTo>
                <a:lnTo>
                  <a:pt x="0" y="7645422"/>
                </a:lnTo>
                <a:lnTo>
                  <a:pt x="4184130" y="7645422"/>
                </a:lnTo>
                <a:lnTo>
                  <a:pt x="418413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372442" y="1067454"/>
            <a:ext cx="5544366" cy="863601"/>
          </a:xfrm>
          <a:prstGeom prst="rect">
            <a:avLst/>
          </a:prstGeom>
        </p:spPr>
        <p:txBody>
          <a:bodyPr anchor="t" rtlCol="false" tIns="0" lIns="0" bIns="0" rIns="0">
            <a:spAutoFit/>
          </a:bodyPr>
          <a:lstStyle/>
          <a:p>
            <a:pPr algn="ctr">
              <a:lnSpc>
                <a:spcPts val="6999"/>
              </a:lnSpc>
            </a:pPr>
            <a:r>
              <a:rPr lang="en-US" sz="4999" spc="1294">
                <a:solidFill>
                  <a:srgbClr val="A59153"/>
                </a:solidFill>
                <a:latin typeface="Lazydog"/>
                <a:ea typeface="Lazydog"/>
                <a:cs typeface="Lazydog"/>
                <a:sym typeface="Lazydog"/>
              </a:rPr>
              <a:t>Challenge</a:t>
            </a:r>
          </a:p>
        </p:txBody>
      </p:sp>
      <p:sp>
        <p:nvSpPr>
          <p:cNvPr name="TextBox 5" id="5"/>
          <p:cNvSpPr txBox="true"/>
          <p:nvPr/>
        </p:nvSpPr>
        <p:spPr>
          <a:xfrm rot="0">
            <a:off x="2085567" y="5047724"/>
            <a:ext cx="14116866" cy="1552575"/>
          </a:xfrm>
          <a:prstGeom prst="rect">
            <a:avLst/>
          </a:prstGeom>
        </p:spPr>
        <p:txBody>
          <a:bodyPr anchor="t" rtlCol="false" tIns="0" lIns="0" bIns="0" rIns="0">
            <a:spAutoFit/>
          </a:bodyPr>
          <a:lstStyle/>
          <a:p>
            <a:pPr algn="ctr">
              <a:lnSpc>
                <a:spcPts val="12599"/>
              </a:lnSpc>
            </a:pPr>
            <a:r>
              <a:rPr lang="en-US" sz="9000">
                <a:solidFill>
                  <a:srgbClr val="FFFFFF"/>
                </a:solidFill>
                <a:latin typeface="Lazydog"/>
                <a:ea typeface="Lazydog"/>
                <a:cs typeface="Lazydog"/>
                <a:sym typeface="Lazydog"/>
              </a:rPr>
              <a:t>Helps an animal</a:t>
            </a:r>
          </a:p>
        </p:txBody>
      </p:sp>
      <p:sp>
        <p:nvSpPr>
          <p:cNvPr name="TextBox 6" id="6"/>
          <p:cNvSpPr txBox="true"/>
          <p:nvPr/>
        </p:nvSpPr>
        <p:spPr>
          <a:xfrm rot="0">
            <a:off x="2085567" y="4332441"/>
            <a:ext cx="14116866" cy="748029"/>
          </a:xfrm>
          <a:prstGeom prst="rect">
            <a:avLst/>
          </a:prstGeom>
        </p:spPr>
        <p:txBody>
          <a:bodyPr anchor="t" rtlCol="false" tIns="0" lIns="0" bIns="0" rIns="0">
            <a:spAutoFit/>
          </a:bodyPr>
          <a:lstStyle/>
          <a:p>
            <a:pPr algn="ctr">
              <a:lnSpc>
                <a:spcPts val="6020"/>
              </a:lnSpc>
            </a:pPr>
            <a:r>
              <a:rPr lang="en-US" sz="4300">
                <a:solidFill>
                  <a:srgbClr val="FFFFFF"/>
                </a:solidFill>
                <a:latin typeface="Quicksand"/>
                <a:ea typeface="Quicksand"/>
                <a:cs typeface="Quicksand"/>
                <a:sym typeface="Quicksand"/>
              </a:rPr>
              <a:t>Design a prototype that...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10487025" y="-364355"/>
            <a:ext cx="7315200" cy="2748009"/>
          </a:xfrm>
          <a:custGeom>
            <a:avLst/>
            <a:gdLst/>
            <a:ahLst/>
            <a:cxnLst/>
            <a:rect r="r" b="b" t="t" l="l"/>
            <a:pathLst>
              <a:path h="2748009" w="7315200">
                <a:moveTo>
                  <a:pt x="0" y="0"/>
                </a:moveTo>
                <a:lnTo>
                  <a:pt x="7315200" y="0"/>
                </a:lnTo>
                <a:lnTo>
                  <a:pt x="7315200" y="2748010"/>
                </a:lnTo>
                <a:lnTo>
                  <a:pt x="0" y="274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3504" y="7606475"/>
            <a:ext cx="2428483" cy="2272310"/>
          </a:xfrm>
          <a:custGeom>
            <a:avLst/>
            <a:gdLst/>
            <a:ahLst/>
            <a:cxnLst/>
            <a:rect r="r" b="b" t="t" l="l"/>
            <a:pathLst>
              <a:path h="2272310" w="2428483">
                <a:moveTo>
                  <a:pt x="0" y="0"/>
                </a:moveTo>
                <a:lnTo>
                  <a:pt x="2428482" y="0"/>
                </a:lnTo>
                <a:lnTo>
                  <a:pt x="2428482" y="2272311"/>
                </a:lnTo>
                <a:lnTo>
                  <a:pt x="0" y="22723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372442" y="1067454"/>
            <a:ext cx="5544366" cy="863601"/>
          </a:xfrm>
          <a:prstGeom prst="rect">
            <a:avLst/>
          </a:prstGeom>
        </p:spPr>
        <p:txBody>
          <a:bodyPr anchor="t" rtlCol="false" tIns="0" lIns="0" bIns="0" rIns="0">
            <a:spAutoFit/>
          </a:bodyPr>
          <a:lstStyle/>
          <a:p>
            <a:pPr algn="ctr">
              <a:lnSpc>
                <a:spcPts val="6999"/>
              </a:lnSpc>
            </a:pPr>
            <a:r>
              <a:rPr lang="en-US" sz="4999" spc="1294">
                <a:solidFill>
                  <a:srgbClr val="A59153"/>
                </a:solidFill>
                <a:latin typeface="Lazydog"/>
                <a:ea typeface="Lazydog"/>
                <a:cs typeface="Lazydog"/>
                <a:sym typeface="Lazydog"/>
              </a:rPr>
              <a:t>Challenge</a:t>
            </a:r>
          </a:p>
        </p:txBody>
      </p:sp>
      <p:sp>
        <p:nvSpPr>
          <p:cNvPr name="TextBox 5" id="5"/>
          <p:cNvSpPr txBox="true"/>
          <p:nvPr/>
        </p:nvSpPr>
        <p:spPr>
          <a:xfrm rot="0">
            <a:off x="2085567" y="4453700"/>
            <a:ext cx="14116866" cy="3152775"/>
          </a:xfrm>
          <a:prstGeom prst="rect">
            <a:avLst/>
          </a:prstGeom>
        </p:spPr>
        <p:txBody>
          <a:bodyPr anchor="t" rtlCol="false" tIns="0" lIns="0" bIns="0" rIns="0">
            <a:spAutoFit/>
          </a:bodyPr>
          <a:lstStyle/>
          <a:p>
            <a:pPr algn="ctr">
              <a:lnSpc>
                <a:spcPts val="12599"/>
              </a:lnSpc>
            </a:pPr>
            <a:r>
              <a:rPr lang="en-US" sz="9000">
                <a:solidFill>
                  <a:srgbClr val="FFFFFF"/>
                </a:solidFill>
                <a:latin typeface="Lazydog"/>
                <a:ea typeface="Lazydog"/>
                <a:cs typeface="Lazydog"/>
                <a:sym typeface="Lazydog"/>
              </a:rPr>
              <a:t>helps people </a:t>
            </a:r>
          </a:p>
          <a:p>
            <a:pPr algn="ctr">
              <a:lnSpc>
                <a:spcPts val="12599"/>
              </a:lnSpc>
            </a:pPr>
            <a:r>
              <a:rPr lang="en-US" sz="9000">
                <a:solidFill>
                  <a:srgbClr val="FFFFFF"/>
                </a:solidFill>
                <a:latin typeface="Lazydog"/>
                <a:ea typeface="Lazydog"/>
                <a:cs typeface="Lazydog"/>
                <a:sym typeface="Lazydog"/>
              </a:rPr>
              <a:t>who are unhoused</a:t>
            </a:r>
          </a:p>
        </p:txBody>
      </p:sp>
      <p:sp>
        <p:nvSpPr>
          <p:cNvPr name="TextBox 6" id="6"/>
          <p:cNvSpPr txBox="true"/>
          <p:nvPr/>
        </p:nvSpPr>
        <p:spPr>
          <a:xfrm rot="0">
            <a:off x="2085567" y="3738417"/>
            <a:ext cx="14116866" cy="748029"/>
          </a:xfrm>
          <a:prstGeom prst="rect">
            <a:avLst/>
          </a:prstGeom>
        </p:spPr>
        <p:txBody>
          <a:bodyPr anchor="t" rtlCol="false" tIns="0" lIns="0" bIns="0" rIns="0">
            <a:spAutoFit/>
          </a:bodyPr>
          <a:lstStyle/>
          <a:p>
            <a:pPr algn="ctr">
              <a:lnSpc>
                <a:spcPts val="6020"/>
              </a:lnSpc>
            </a:pPr>
            <a:r>
              <a:rPr lang="en-US" sz="4300">
                <a:solidFill>
                  <a:srgbClr val="FFFFFF"/>
                </a:solidFill>
                <a:latin typeface="Quicksand"/>
                <a:ea typeface="Quicksand"/>
                <a:cs typeface="Quicksand"/>
                <a:sym typeface="Quicksand"/>
              </a:rPr>
              <a:t>Design a prototype that...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10487025" y="-364355"/>
            <a:ext cx="7315200" cy="2748009"/>
          </a:xfrm>
          <a:custGeom>
            <a:avLst/>
            <a:gdLst/>
            <a:ahLst/>
            <a:cxnLst/>
            <a:rect r="r" b="b" t="t" l="l"/>
            <a:pathLst>
              <a:path h="2748009" w="7315200">
                <a:moveTo>
                  <a:pt x="0" y="0"/>
                </a:moveTo>
                <a:lnTo>
                  <a:pt x="7315200" y="0"/>
                </a:lnTo>
                <a:lnTo>
                  <a:pt x="7315200" y="2748010"/>
                </a:lnTo>
                <a:lnTo>
                  <a:pt x="0" y="274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33061">
            <a:off x="7954055" y="7254777"/>
            <a:ext cx="2379889" cy="2379889"/>
          </a:xfrm>
          <a:custGeom>
            <a:avLst/>
            <a:gdLst/>
            <a:ahLst/>
            <a:cxnLst/>
            <a:rect r="r" b="b" t="t" l="l"/>
            <a:pathLst>
              <a:path h="2379889" w="2379889">
                <a:moveTo>
                  <a:pt x="0" y="0"/>
                </a:moveTo>
                <a:lnTo>
                  <a:pt x="2379890" y="0"/>
                </a:lnTo>
                <a:lnTo>
                  <a:pt x="2379890" y="2379889"/>
                </a:lnTo>
                <a:lnTo>
                  <a:pt x="0" y="23798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372442" y="1067454"/>
            <a:ext cx="5544366" cy="863601"/>
          </a:xfrm>
          <a:prstGeom prst="rect">
            <a:avLst/>
          </a:prstGeom>
        </p:spPr>
        <p:txBody>
          <a:bodyPr anchor="t" rtlCol="false" tIns="0" lIns="0" bIns="0" rIns="0">
            <a:spAutoFit/>
          </a:bodyPr>
          <a:lstStyle/>
          <a:p>
            <a:pPr algn="ctr">
              <a:lnSpc>
                <a:spcPts val="6999"/>
              </a:lnSpc>
            </a:pPr>
            <a:r>
              <a:rPr lang="en-US" sz="4999" spc="1294">
                <a:solidFill>
                  <a:srgbClr val="A59153"/>
                </a:solidFill>
                <a:latin typeface="Lazydog"/>
                <a:ea typeface="Lazydog"/>
                <a:cs typeface="Lazydog"/>
                <a:sym typeface="Lazydog"/>
              </a:rPr>
              <a:t>Challenge</a:t>
            </a:r>
          </a:p>
        </p:txBody>
      </p:sp>
      <p:sp>
        <p:nvSpPr>
          <p:cNvPr name="TextBox 5" id="5"/>
          <p:cNvSpPr txBox="true"/>
          <p:nvPr/>
        </p:nvSpPr>
        <p:spPr>
          <a:xfrm rot="0">
            <a:off x="2085567" y="3877129"/>
            <a:ext cx="14116866" cy="3152775"/>
          </a:xfrm>
          <a:prstGeom prst="rect">
            <a:avLst/>
          </a:prstGeom>
        </p:spPr>
        <p:txBody>
          <a:bodyPr anchor="t" rtlCol="false" tIns="0" lIns="0" bIns="0" rIns="0">
            <a:spAutoFit/>
          </a:bodyPr>
          <a:lstStyle/>
          <a:p>
            <a:pPr algn="ctr">
              <a:lnSpc>
                <a:spcPts val="12599"/>
              </a:lnSpc>
            </a:pPr>
            <a:r>
              <a:rPr lang="en-US" sz="9000">
                <a:solidFill>
                  <a:srgbClr val="FFFFFF"/>
                </a:solidFill>
                <a:latin typeface="Lazydog"/>
                <a:ea typeface="Lazydog"/>
                <a:cs typeface="Lazydog"/>
                <a:sym typeface="Lazydog"/>
              </a:rPr>
              <a:t>Makes old </a:t>
            </a:r>
          </a:p>
          <a:p>
            <a:pPr algn="ctr">
              <a:lnSpc>
                <a:spcPts val="12599"/>
              </a:lnSpc>
            </a:pPr>
            <a:r>
              <a:rPr lang="en-US" sz="9000">
                <a:solidFill>
                  <a:srgbClr val="FFFFFF"/>
                </a:solidFill>
                <a:latin typeface="Lazydog"/>
                <a:ea typeface="Lazydog"/>
                <a:cs typeface="Lazydog"/>
                <a:sym typeface="Lazydog"/>
              </a:rPr>
              <a:t>technology new</a:t>
            </a:r>
          </a:p>
        </p:txBody>
      </p:sp>
      <p:sp>
        <p:nvSpPr>
          <p:cNvPr name="TextBox 6" id="6"/>
          <p:cNvSpPr txBox="true"/>
          <p:nvPr/>
        </p:nvSpPr>
        <p:spPr>
          <a:xfrm rot="0">
            <a:off x="2085567" y="3161846"/>
            <a:ext cx="14116866" cy="748029"/>
          </a:xfrm>
          <a:prstGeom prst="rect">
            <a:avLst/>
          </a:prstGeom>
        </p:spPr>
        <p:txBody>
          <a:bodyPr anchor="t" rtlCol="false" tIns="0" lIns="0" bIns="0" rIns="0">
            <a:spAutoFit/>
          </a:bodyPr>
          <a:lstStyle/>
          <a:p>
            <a:pPr algn="ctr">
              <a:lnSpc>
                <a:spcPts val="6020"/>
              </a:lnSpc>
            </a:pPr>
            <a:r>
              <a:rPr lang="en-US" sz="4300">
                <a:solidFill>
                  <a:srgbClr val="FFFFFF"/>
                </a:solidFill>
                <a:latin typeface="Quicksand"/>
                <a:ea typeface="Quicksand"/>
                <a:cs typeface="Quicksand"/>
                <a:sym typeface="Quicksand"/>
              </a:rPr>
              <a:t>Design a prototype that...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10487025" y="-364355"/>
            <a:ext cx="7315200" cy="2748009"/>
          </a:xfrm>
          <a:custGeom>
            <a:avLst/>
            <a:gdLst/>
            <a:ahLst/>
            <a:cxnLst/>
            <a:rect r="r" b="b" t="t" l="l"/>
            <a:pathLst>
              <a:path h="2748009" w="7315200">
                <a:moveTo>
                  <a:pt x="0" y="0"/>
                </a:moveTo>
                <a:lnTo>
                  <a:pt x="7315200" y="0"/>
                </a:lnTo>
                <a:lnTo>
                  <a:pt x="7315200" y="2748010"/>
                </a:lnTo>
                <a:lnTo>
                  <a:pt x="0" y="274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0"/>
            <a:ext cx="2917767" cy="5143500"/>
          </a:xfrm>
          <a:custGeom>
            <a:avLst/>
            <a:gdLst/>
            <a:ahLst/>
            <a:cxnLst/>
            <a:rect r="r" b="b" t="t" l="l"/>
            <a:pathLst>
              <a:path h="5143500" w="2917767">
                <a:moveTo>
                  <a:pt x="0" y="0"/>
                </a:moveTo>
                <a:lnTo>
                  <a:pt x="2917767" y="0"/>
                </a:lnTo>
                <a:lnTo>
                  <a:pt x="2917767" y="5143500"/>
                </a:lnTo>
                <a:lnTo>
                  <a:pt x="0" y="51435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372442" y="1067454"/>
            <a:ext cx="5544366" cy="863601"/>
          </a:xfrm>
          <a:prstGeom prst="rect">
            <a:avLst/>
          </a:prstGeom>
        </p:spPr>
        <p:txBody>
          <a:bodyPr anchor="t" rtlCol="false" tIns="0" lIns="0" bIns="0" rIns="0">
            <a:spAutoFit/>
          </a:bodyPr>
          <a:lstStyle/>
          <a:p>
            <a:pPr algn="ctr">
              <a:lnSpc>
                <a:spcPts val="6999"/>
              </a:lnSpc>
            </a:pPr>
            <a:r>
              <a:rPr lang="en-US" sz="4999" spc="1294">
                <a:solidFill>
                  <a:srgbClr val="A59153"/>
                </a:solidFill>
                <a:latin typeface="Lazydog"/>
                <a:ea typeface="Lazydog"/>
                <a:cs typeface="Lazydog"/>
                <a:sym typeface="Lazydog"/>
              </a:rPr>
              <a:t>Challenge</a:t>
            </a:r>
          </a:p>
        </p:txBody>
      </p:sp>
      <p:sp>
        <p:nvSpPr>
          <p:cNvPr name="TextBox 5" id="5"/>
          <p:cNvSpPr txBox="true"/>
          <p:nvPr/>
        </p:nvSpPr>
        <p:spPr>
          <a:xfrm rot="0">
            <a:off x="1974270" y="6514251"/>
            <a:ext cx="14116866" cy="1552575"/>
          </a:xfrm>
          <a:prstGeom prst="rect">
            <a:avLst/>
          </a:prstGeom>
        </p:spPr>
        <p:txBody>
          <a:bodyPr anchor="t" rtlCol="false" tIns="0" lIns="0" bIns="0" rIns="0">
            <a:spAutoFit/>
          </a:bodyPr>
          <a:lstStyle/>
          <a:p>
            <a:pPr algn="ctr">
              <a:lnSpc>
                <a:spcPts val="12599"/>
              </a:lnSpc>
            </a:pPr>
            <a:r>
              <a:rPr lang="en-US" sz="9000">
                <a:solidFill>
                  <a:srgbClr val="FFFFFF"/>
                </a:solidFill>
                <a:latin typeface="Lazydog"/>
                <a:ea typeface="Lazydog"/>
                <a:cs typeface="Lazydog"/>
                <a:sym typeface="Lazydog"/>
              </a:rPr>
              <a:t>self waters a plant</a:t>
            </a:r>
          </a:p>
        </p:txBody>
      </p:sp>
      <p:sp>
        <p:nvSpPr>
          <p:cNvPr name="TextBox 6" id="6"/>
          <p:cNvSpPr txBox="true"/>
          <p:nvPr/>
        </p:nvSpPr>
        <p:spPr>
          <a:xfrm rot="0">
            <a:off x="2085567" y="5814867"/>
            <a:ext cx="14116866" cy="748029"/>
          </a:xfrm>
          <a:prstGeom prst="rect">
            <a:avLst/>
          </a:prstGeom>
        </p:spPr>
        <p:txBody>
          <a:bodyPr anchor="t" rtlCol="false" tIns="0" lIns="0" bIns="0" rIns="0">
            <a:spAutoFit/>
          </a:bodyPr>
          <a:lstStyle/>
          <a:p>
            <a:pPr algn="ctr">
              <a:lnSpc>
                <a:spcPts val="6020"/>
              </a:lnSpc>
            </a:pPr>
            <a:r>
              <a:rPr lang="en-US" sz="4300">
                <a:solidFill>
                  <a:srgbClr val="FFFFFF"/>
                </a:solidFill>
                <a:latin typeface="Quicksand"/>
                <a:ea typeface="Quicksand"/>
                <a:cs typeface="Quicksand"/>
                <a:sym typeface="Quicksand"/>
              </a:rPr>
              <a:t>Design a prototype that...</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2357911" y="496335"/>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vocabulary:</a:t>
            </a:r>
          </a:p>
        </p:txBody>
      </p:sp>
      <p:sp>
        <p:nvSpPr>
          <p:cNvPr name="TextBox 3" id="3"/>
          <p:cNvSpPr txBox="true"/>
          <p:nvPr/>
        </p:nvSpPr>
        <p:spPr>
          <a:xfrm rot="0">
            <a:off x="1569286" y="2706226"/>
            <a:ext cx="14672441" cy="6982064"/>
          </a:xfrm>
          <a:prstGeom prst="rect">
            <a:avLst/>
          </a:prstGeom>
        </p:spPr>
        <p:txBody>
          <a:bodyPr anchor="t" rtlCol="false" tIns="0" lIns="0" bIns="0" rIns="0">
            <a:spAutoFit/>
          </a:bodyPr>
          <a:lstStyle/>
          <a:p>
            <a:pPr algn="l">
              <a:lnSpc>
                <a:spcPts val="9238"/>
              </a:lnSpc>
            </a:pPr>
            <a:r>
              <a:rPr lang="en-US" sz="6200">
                <a:solidFill>
                  <a:srgbClr val="FFFFFF"/>
                </a:solidFill>
                <a:latin typeface="Lazydog"/>
                <a:ea typeface="Lazydog"/>
                <a:cs typeface="Lazydog"/>
                <a:sym typeface="Lazydog"/>
              </a:rPr>
              <a:t>Empathise</a:t>
            </a:r>
          </a:p>
          <a:p>
            <a:pPr algn="l">
              <a:lnSpc>
                <a:spcPts val="9238"/>
              </a:lnSpc>
            </a:pPr>
            <a:r>
              <a:rPr lang="en-US" sz="6200">
                <a:solidFill>
                  <a:srgbClr val="FFFFFF"/>
                </a:solidFill>
                <a:latin typeface="Lazydog"/>
                <a:ea typeface="Lazydog"/>
                <a:cs typeface="Lazydog"/>
                <a:sym typeface="Lazydog"/>
              </a:rPr>
              <a:t>define</a:t>
            </a:r>
          </a:p>
          <a:p>
            <a:pPr algn="l">
              <a:lnSpc>
                <a:spcPts val="9238"/>
              </a:lnSpc>
            </a:pPr>
            <a:r>
              <a:rPr lang="en-US" sz="6200">
                <a:solidFill>
                  <a:srgbClr val="FFFFFF"/>
                </a:solidFill>
                <a:latin typeface="Lazydog"/>
                <a:ea typeface="Lazydog"/>
                <a:cs typeface="Lazydog"/>
                <a:sym typeface="Lazydog"/>
              </a:rPr>
              <a:t>ideate</a:t>
            </a:r>
          </a:p>
          <a:p>
            <a:pPr algn="l">
              <a:lnSpc>
                <a:spcPts val="9238"/>
              </a:lnSpc>
            </a:pPr>
            <a:r>
              <a:rPr lang="en-US" sz="6200">
                <a:solidFill>
                  <a:srgbClr val="FFFFFF"/>
                </a:solidFill>
                <a:latin typeface="Lazydog"/>
                <a:ea typeface="Lazydog"/>
                <a:cs typeface="Lazydog"/>
                <a:sym typeface="Lazydog"/>
              </a:rPr>
              <a:t>prototype</a:t>
            </a:r>
          </a:p>
          <a:p>
            <a:pPr algn="l">
              <a:lnSpc>
                <a:spcPts val="9238"/>
              </a:lnSpc>
            </a:pPr>
            <a:r>
              <a:rPr lang="en-US" sz="6200">
                <a:solidFill>
                  <a:srgbClr val="FFFFFF"/>
                </a:solidFill>
                <a:latin typeface="Lazydog"/>
                <a:ea typeface="Lazydog"/>
                <a:cs typeface="Lazydog"/>
                <a:sym typeface="Lazydog"/>
              </a:rPr>
              <a:t>tes</a:t>
            </a:r>
            <a:r>
              <a:rPr lang="en-US" sz="6200">
                <a:solidFill>
                  <a:srgbClr val="FFFFFF"/>
                </a:solidFill>
                <a:latin typeface="Lazydog"/>
                <a:ea typeface="Lazydog"/>
                <a:cs typeface="Lazydog"/>
                <a:sym typeface="Lazydog"/>
              </a:rPr>
              <a:t>t</a:t>
            </a:r>
          </a:p>
          <a:p>
            <a:pPr algn="l">
              <a:lnSpc>
                <a:spcPts val="9238"/>
              </a:lnSpc>
            </a:pPr>
            <a:r>
              <a:rPr lang="en-US" sz="6200">
                <a:solidFill>
                  <a:srgbClr val="FFFFFF"/>
                </a:solidFill>
                <a:latin typeface="Lazydog"/>
                <a:ea typeface="Lazydog"/>
                <a:cs typeface="Lazydog"/>
                <a:sym typeface="Lazydog"/>
              </a:rPr>
              <a:t>Feedback</a:t>
            </a:r>
          </a:p>
        </p:txBody>
      </p:sp>
      <p:sp>
        <p:nvSpPr>
          <p:cNvPr name="TextBox 4" id="4"/>
          <p:cNvSpPr txBox="true"/>
          <p:nvPr/>
        </p:nvSpPr>
        <p:spPr>
          <a:xfrm rot="0">
            <a:off x="10530056" y="2438430"/>
            <a:ext cx="14672441" cy="6982064"/>
          </a:xfrm>
          <a:prstGeom prst="rect">
            <a:avLst/>
          </a:prstGeom>
        </p:spPr>
        <p:txBody>
          <a:bodyPr anchor="t" rtlCol="false" tIns="0" lIns="0" bIns="0" rIns="0">
            <a:spAutoFit/>
          </a:bodyPr>
          <a:lstStyle/>
          <a:p>
            <a:pPr algn="just">
              <a:lnSpc>
                <a:spcPts val="9238"/>
              </a:lnSpc>
            </a:pPr>
          </a:p>
          <a:p>
            <a:pPr algn="just">
              <a:lnSpc>
                <a:spcPts val="9238"/>
              </a:lnSpc>
            </a:pPr>
            <a:r>
              <a:rPr lang="en-US" sz="6200">
                <a:solidFill>
                  <a:srgbClr val="FFFFFF"/>
                </a:solidFill>
                <a:latin typeface="Lazydog"/>
                <a:ea typeface="Lazydog"/>
                <a:cs typeface="Lazydog"/>
                <a:sym typeface="Lazydog"/>
              </a:rPr>
              <a:t>design</a:t>
            </a:r>
          </a:p>
          <a:p>
            <a:pPr algn="just">
              <a:lnSpc>
                <a:spcPts val="9238"/>
              </a:lnSpc>
            </a:pPr>
            <a:r>
              <a:rPr lang="en-US" sz="6200">
                <a:solidFill>
                  <a:srgbClr val="FFFFFF"/>
                </a:solidFill>
                <a:latin typeface="Lazydog"/>
                <a:ea typeface="Lazydog"/>
                <a:cs typeface="Lazydog"/>
                <a:sym typeface="Lazydog"/>
              </a:rPr>
              <a:t>arcade</a:t>
            </a:r>
          </a:p>
          <a:p>
            <a:pPr algn="just">
              <a:lnSpc>
                <a:spcPts val="9238"/>
              </a:lnSpc>
            </a:pPr>
            <a:r>
              <a:rPr lang="en-US" sz="6200">
                <a:solidFill>
                  <a:srgbClr val="FFFFFF"/>
                </a:solidFill>
                <a:latin typeface="Lazydog"/>
                <a:ea typeface="Lazydog"/>
                <a:cs typeface="Lazydog"/>
                <a:sym typeface="Lazydog"/>
              </a:rPr>
              <a:t>mechanism</a:t>
            </a:r>
          </a:p>
          <a:p>
            <a:pPr algn="just">
              <a:lnSpc>
                <a:spcPts val="9238"/>
              </a:lnSpc>
            </a:pPr>
            <a:r>
              <a:rPr lang="en-US" sz="6200">
                <a:solidFill>
                  <a:srgbClr val="FFFFFF"/>
                </a:solidFill>
                <a:latin typeface="Lazydog"/>
                <a:ea typeface="Lazydog"/>
                <a:cs typeface="Lazydog"/>
                <a:sym typeface="Lazydog"/>
              </a:rPr>
              <a:t>force</a:t>
            </a:r>
          </a:p>
          <a:p>
            <a:pPr algn="just">
              <a:lnSpc>
                <a:spcPts val="9238"/>
              </a:lnSpc>
            </a:pPr>
            <a:r>
              <a:rPr lang="en-US" sz="6200">
                <a:solidFill>
                  <a:srgbClr val="FFFFFF"/>
                </a:solidFill>
                <a:latin typeface="Lazydog"/>
                <a:ea typeface="Lazydog"/>
                <a:cs typeface="Lazydog"/>
                <a:sym typeface="Lazydog"/>
              </a:rPr>
              <a:t>motion</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C704C"/>
        </a:solidFill>
      </p:bgPr>
    </p:bg>
    <p:spTree>
      <p:nvGrpSpPr>
        <p:cNvPr id="1" name=""/>
        <p:cNvGrpSpPr/>
        <p:nvPr/>
      </p:nvGrpSpPr>
      <p:grpSpPr>
        <a:xfrm>
          <a:off x="0" y="0"/>
          <a:ext cx="0" cy="0"/>
          <a:chOff x="0" y="0"/>
          <a:chExt cx="0" cy="0"/>
        </a:xfrm>
      </p:grpSpPr>
      <p:sp>
        <p:nvSpPr>
          <p:cNvPr name="Freeform 2" id="2"/>
          <p:cNvSpPr/>
          <p:nvPr/>
        </p:nvSpPr>
        <p:spPr>
          <a:xfrm flipH="false" flipV="false" rot="0">
            <a:off x="4148392" y="2450168"/>
            <a:ext cx="2114719" cy="2408065"/>
          </a:xfrm>
          <a:custGeom>
            <a:avLst/>
            <a:gdLst/>
            <a:ahLst/>
            <a:cxnLst/>
            <a:rect r="r" b="b" t="t" l="l"/>
            <a:pathLst>
              <a:path h="2408065" w="2114719">
                <a:moveTo>
                  <a:pt x="0" y="0"/>
                </a:moveTo>
                <a:lnTo>
                  <a:pt x="2114719" y="0"/>
                </a:lnTo>
                <a:lnTo>
                  <a:pt x="2114719" y="2408064"/>
                </a:lnTo>
                <a:lnTo>
                  <a:pt x="0" y="24080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83667" y="3520850"/>
            <a:ext cx="15120665" cy="1552575"/>
          </a:xfrm>
          <a:prstGeom prst="rect">
            <a:avLst/>
          </a:prstGeom>
        </p:spPr>
        <p:txBody>
          <a:bodyPr anchor="t" rtlCol="false" tIns="0" lIns="0" bIns="0" rIns="0">
            <a:spAutoFit/>
          </a:bodyPr>
          <a:lstStyle/>
          <a:p>
            <a:pPr algn="ctr">
              <a:lnSpc>
                <a:spcPts val="12599"/>
              </a:lnSpc>
            </a:pPr>
            <a:r>
              <a:rPr lang="en-US" sz="9000">
                <a:solidFill>
                  <a:srgbClr val="FFFFFF"/>
                </a:solidFill>
                <a:latin typeface="Lazydog"/>
                <a:ea typeface="Lazydog"/>
                <a:cs typeface="Lazydog"/>
                <a:sym typeface="Lazydog"/>
              </a:rPr>
              <a:t>Congrats!</a:t>
            </a:r>
          </a:p>
        </p:txBody>
      </p:sp>
      <p:sp>
        <p:nvSpPr>
          <p:cNvPr name="TextBox 4" id="4"/>
          <p:cNvSpPr txBox="true"/>
          <p:nvPr/>
        </p:nvSpPr>
        <p:spPr>
          <a:xfrm rot="0">
            <a:off x="2085567" y="5313904"/>
            <a:ext cx="14116866" cy="2326640"/>
          </a:xfrm>
          <a:prstGeom prst="rect">
            <a:avLst/>
          </a:prstGeom>
        </p:spPr>
        <p:txBody>
          <a:bodyPr anchor="t" rtlCol="false" tIns="0" lIns="0" bIns="0" rIns="0">
            <a:spAutoFit/>
          </a:bodyPr>
          <a:lstStyle/>
          <a:p>
            <a:pPr algn="ctr">
              <a:lnSpc>
                <a:spcPts val="6160"/>
              </a:lnSpc>
            </a:pPr>
            <a:r>
              <a:rPr lang="en-US" b="true" sz="4400">
                <a:solidFill>
                  <a:srgbClr val="FFFFFF"/>
                </a:solidFill>
                <a:latin typeface="Quicksand Medium"/>
                <a:ea typeface="Quicksand Medium"/>
                <a:cs typeface="Quicksand Medium"/>
                <a:sym typeface="Quicksand Medium"/>
              </a:rPr>
              <a:t>Please share pictures of your creations to COE@gnb.ca and complete this survey to be entered in a prize draw! </a:t>
            </a:r>
          </a:p>
        </p:txBody>
      </p:sp>
      <p:sp>
        <p:nvSpPr>
          <p:cNvPr name="Freeform 5" id="5"/>
          <p:cNvSpPr/>
          <p:nvPr/>
        </p:nvSpPr>
        <p:spPr>
          <a:xfrm flipH="false" flipV="false" rot="0">
            <a:off x="3025474" y="2260150"/>
            <a:ext cx="1122918" cy="1278685"/>
          </a:xfrm>
          <a:custGeom>
            <a:avLst/>
            <a:gdLst/>
            <a:ahLst/>
            <a:cxnLst/>
            <a:rect r="r" b="b" t="t" l="l"/>
            <a:pathLst>
              <a:path h="1278685" w="1122918">
                <a:moveTo>
                  <a:pt x="0" y="0"/>
                </a:moveTo>
                <a:lnTo>
                  <a:pt x="1122918" y="0"/>
                </a:lnTo>
                <a:lnTo>
                  <a:pt x="1122918" y="1278685"/>
                </a:lnTo>
                <a:lnTo>
                  <a:pt x="0" y="12786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10477">
            <a:off x="12376303" y="3701825"/>
            <a:ext cx="1122918" cy="1278685"/>
          </a:xfrm>
          <a:custGeom>
            <a:avLst/>
            <a:gdLst/>
            <a:ahLst/>
            <a:cxnLst/>
            <a:rect r="r" b="b" t="t" l="l"/>
            <a:pathLst>
              <a:path h="1278685" w="1122918">
                <a:moveTo>
                  <a:pt x="0" y="0"/>
                </a:moveTo>
                <a:lnTo>
                  <a:pt x="1122918" y="0"/>
                </a:lnTo>
                <a:lnTo>
                  <a:pt x="1122918" y="1278685"/>
                </a:lnTo>
                <a:lnTo>
                  <a:pt x="0" y="12786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grpSp>
        <p:nvGrpSpPr>
          <p:cNvPr name="Group 2" id="2"/>
          <p:cNvGrpSpPr/>
          <p:nvPr/>
        </p:nvGrpSpPr>
        <p:grpSpPr>
          <a:xfrm rot="0">
            <a:off x="13519877" y="6066230"/>
            <a:ext cx="1322117" cy="1786580"/>
            <a:chOff x="0" y="0"/>
            <a:chExt cx="348212" cy="470540"/>
          </a:xfrm>
        </p:grpSpPr>
        <p:sp>
          <p:nvSpPr>
            <p:cNvPr name="Freeform 3" id="3"/>
            <p:cNvSpPr/>
            <p:nvPr/>
          </p:nvSpPr>
          <p:spPr>
            <a:xfrm flipH="false" flipV="false" rot="0">
              <a:off x="0" y="0"/>
              <a:ext cx="348212" cy="470540"/>
            </a:xfrm>
            <a:custGeom>
              <a:avLst/>
              <a:gdLst/>
              <a:ahLst/>
              <a:cxnLst/>
              <a:rect r="r" b="b" t="t" l="l"/>
              <a:pathLst>
                <a:path h="470540" w="348212">
                  <a:moveTo>
                    <a:pt x="174106" y="0"/>
                  </a:moveTo>
                  <a:lnTo>
                    <a:pt x="174106" y="0"/>
                  </a:lnTo>
                  <a:cubicBezTo>
                    <a:pt x="270262" y="0"/>
                    <a:pt x="348212" y="77950"/>
                    <a:pt x="348212" y="174106"/>
                  </a:cubicBezTo>
                  <a:lnTo>
                    <a:pt x="348212" y="296434"/>
                  </a:lnTo>
                  <a:cubicBezTo>
                    <a:pt x="348212" y="392590"/>
                    <a:pt x="270262" y="470540"/>
                    <a:pt x="174106" y="470540"/>
                  </a:cubicBezTo>
                  <a:lnTo>
                    <a:pt x="174106" y="470540"/>
                  </a:lnTo>
                  <a:cubicBezTo>
                    <a:pt x="77950" y="470540"/>
                    <a:pt x="0" y="392590"/>
                    <a:pt x="0" y="296434"/>
                  </a:cubicBezTo>
                  <a:lnTo>
                    <a:pt x="0" y="174106"/>
                  </a:lnTo>
                  <a:cubicBezTo>
                    <a:pt x="0" y="77950"/>
                    <a:pt x="77950" y="0"/>
                    <a:pt x="174106" y="0"/>
                  </a:cubicBezTo>
                  <a:close/>
                </a:path>
              </a:pathLst>
            </a:custGeom>
            <a:solidFill>
              <a:srgbClr val="AFE5E9"/>
            </a:solidFill>
          </p:spPr>
        </p:sp>
        <p:sp>
          <p:nvSpPr>
            <p:cNvPr name="TextBox 4" id="4"/>
            <p:cNvSpPr txBox="true"/>
            <p:nvPr/>
          </p:nvSpPr>
          <p:spPr>
            <a:xfrm>
              <a:off x="0" y="-38100"/>
              <a:ext cx="348212" cy="50864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9370565" y="-412751"/>
            <a:ext cx="8298623" cy="5375414"/>
          </a:xfrm>
          <a:custGeom>
            <a:avLst/>
            <a:gdLst/>
            <a:ahLst/>
            <a:cxnLst/>
            <a:rect r="r" b="b" t="t" l="l"/>
            <a:pathLst>
              <a:path h="5375414" w="8298623">
                <a:moveTo>
                  <a:pt x="0" y="0"/>
                </a:moveTo>
                <a:lnTo>
                  <a:pt x="8298623" y="0"/>
                </a:lnTo>
                <a:lnTo>
                  <a:pt x="8298623" y="5375414"/>
                </a:lnTo>
                <a:lnTo>
                  <a:pt x="0" y="5375414"/>
                </a:lnTo>
                <a:lnTo>
                  <a:pt x="0" y="0"/>
                </a:lnTo>
                <a:close/>
              </a:path>
            </a:pathLst>
          </a:custGeom>
          <a:blipFill>
            <a:blip r:embed="rId2"/>
            <a:stretch>
              <a:fillRect l="0" t="0" r="0" b="-2277"/>
            </a:stretch>
          </a:blipFill>
        </p:spPr>
      </p:sp>
      <p:sp>
        <p:nvSpPr>
          <p:cNvPr name="Freeform 6" id="6"/>
          <p:cNvSpPr/>
          <p:nvPr/>
        </p:nvSpPr>
        <p:spPr>
          <a:xfrm flipH="false" flipV="false" rot="4264171">
            <a:off x="9630280" y="4287420"/>
            <a:ext cx="3597632" cy="3597632"/>
          </a:xfrm>
          <a:custGeom>
            <a:avLst/>
            <a:gdLst/>
            <a:ahLst/>
            <a:cxnLst/>
            <a:rect r="r" b="b" t="t" l="l"/>
            <a:pathLst>
              <a:path h="3597632" w="3597632">
                <a:moveTo>
                  <a:pt x="0" y="0"/>
                </a:moveTo>
                <a:lnTo>
                  <a:pt x="3597633" y="0"/>
                </a:lnTo>
                <a:lnTo>
                  <a:pt x="3597633" y="3597632"/>
                </a:lnTo>
                <a:lnTo>
                  <a:pt x="0" y="3597632"/>
                </a:lnTo>
                <a:lnTo>
                  <a:pt x="0" y="0"/>
                </a:lnTo>
                <a:close/>
              </a:path>
            </a:pathLst>
          </a:custGeom>
          <a:blipFill>
            <a:blip r:embed="rId3"/>
            <a:stretch>
              <a:fillRect l="0" t="0" r="0" b="0"/>
            </a:stretch>
          </a:blipFill>
        </p:spPr>
      </p:sp>
      <p:sp>
        <p:nvSpPr>
          <p:cNvPr name="Freeform 7" id="7"/>
          <p:cNvSpPr/>
          <p:nvPr/>
        </p:nvSpPr>
        <p:spPr>
          <a:xfrm flipH="false" flipV="false" rot="0">
            <a:off x="10428162" y="7686443"/>
            <a:ext cx="3286031" cy="1926294"/>
          </a:xfrm>
          <a:custGeom>
            <a:avLst/>
            <a:gdLst/>
            <a:ahLst/>
            <a:cxnLst/>
            <a:rect r="r" b="b" t="t" l="l"/>
            <a:pathLst>
              <a:path h="1926294" w="3286031">
                <a:moveTo>
                  <a:pt x="0" y="0"/>
                </a:moveTo>
                <a:lnTo>
                  <a:pt x="3286031" y="0"/>
                </a:lnTo>
                <a:lnTo>
                  <a:pt x="3286031" y="1926294"/>
                </a:lnTo>
                <a:lnTo>
                  <a:pt x="0" y="1926294"/>
                </a:lnTo>
                <a:lnTo>
                  <a:pt x="0" y="0"/>
                </a:lnTo>
                <a:close/>
              </a:path>
            </a:pathLst>
          </a:custGeom>
          <a:blipFill>
            <a:blip r:embed="rId4"/>
            <a:stretch>
              <a:fillRect l="0" t="0" r="0" b="0"/>
            </a:stretch>
          </a:blipFill>
        </p:spPr>
      </p:sp>
      <p:sp>
        <p:nvSpPr>
          <p:cNvPr name="Freeform 8" id="8"/>
          <p:cNvSpPr/>
          <p:nvPr/>
        </p:nvSpPr>
        <p:spPr>
          <a:xfrm flipH="false" flipV="false" rot="-2539197">
            <a:off x="14156362" y="4294975"/>
            <a:ext cx="3264497" cy="3154320"/>
          </a:xfrm>
          <a:custGeom>
            <a:avLst/>
            <a:gdLst/>
            <a:ahLst/>
            <a:cxnLst/>
            <a:rect r="r" b="b" t="t" l="l"/>
            <a:pathLst>
              <a:path h="3154320" w="3264497">
                <a:moveTo>
                  <a:pt x="0" y="0"/>
                </a:moveTo>
                <a:lnTo>
                  <a:pt x="3264497" y="0"/>
                </a:lnTo>
                <a:lnTo>
                  <a:pt x="3264497" y="3154320"/>
                </a:lnTo>
                <a:lnTo>
                  <a:pt x="0" y="3154320"/>
                </a:lnTo>
                <a:lnTo>
                  <a:pt x="0" y="0"/>
                </a:lnTo>
                <a:close/>
              </a:path>
            </a:pathLst>
          </a:custGeom>
          <a:blipFill>
            <a:blip r:embed="rId5"/>
            <a:stretch>
              <a:fillRect l="0" t="0" r="0" b="0"/>
            </a:stretch>
          </a:blipFill>
        </p:spPr>
      </p:sp>
      <p:sp>
        <p:nvSpPr>
          <p:cNvPr name="TextBox 9" id="9"/>
          <p:cNvSpPr txBox="true"/>
          <p:nvPr/>
        </p:nvSpPr>
        <p:spPr>
          <a:xfrm rot="0">
            <a:off x="-3409339" y="828675"/>
            <a:ext cx="16230600" cy="1717691"/>
          </a:xfrm>
          <a:prstGeom prst="rect">
            <a:avLst/>
          </a:prstGeom>
        </p:spPr>
        <p:txBody>
          <a:bodyPr anchor="t" rtlCol="false" tIns="0" lIns="0" bIns="0" rIns="0">
            <a:spAutoFit/>
          </a:bodyPr>
          <a:lstStyle/>
          <a:p>
            <a:pPr algn="ctr">
              <a:lnSpc>
                <a:spcPts val="13999"/>
              </a:lnSpc>
            </a:pPr>
            <a:r>
              <a:rPr lang="en-US" sz="9999">
                <a:solidFill>
                  <a:srgbClr val="FFFFFF"/>
                </a:solidFill>
                <a:latin typeface="Lazydog"/>
                <a:ea typeface="Lazydog"/>
                <a:cs typeface="Lazydog"/>
                <a:sym typeface="Lazydog"/>
              </a:rPr>
              <a:t>Materials:</a:t>
            </a:r>
          </a:p>
        </p:txBody>
      </p:sp>
      <p:sp>
        <p:nvSpPr>
          <p:cNvPr name="TextBox 10" id="10"/>
          <p:cNvSpPr txBox="true"/>
          <p:nvPr/>
        </p:nvSpPr>
        <p:spPr>
          <a:xfrm rot="0">
            <a:off x="1028700" y="2688046"/>
            <a:ext cx="7231435" cy="7221694"/>
          </a:xfrm>
          <a:prstGeom prst="rect">
            <a:avLst/>
          </a:prstGeom>
        </p:spPr>
        <p:txBody>
          <a:bodyPr anchor="t" rtlCol="false" tIns="0" lIns="0" bIns="0" rIns="0">
            <a:spAutoFit/>
          </a:bodyPr>
          <a:lstStyle/>
          <a:p>
            <a:pPr algn="l" marL="1144363" indent="-572181" lvl="1">
              <a:lnSpc>
                <a:spcPts val="9646"/>
              </a:lnSpc>
              <a:buAutoNum type="arabicPeriod" startAt="1"/>
            </a:pPr>
            <a:r>
              <a:rPr lang="en-US" sz="5300">
                <a:solidFill>
                  <a:srgbClr val="FFFFFF"/>
                </a:solidFill>
                <a:latin typeface="Lazydog"/>
                <a:ea typeface="Lazydog"/>
                <a:cs typeface="Lazydog"/>
                <a:sym typeface="Lazydog"/>
              </a:rPr>
              <a:t>cardboard</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tape</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scissors</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 brass fasteners</a:t>
            </a:r>
          </a:p>
          <a:p>
            <a:pPr algn="l" marL="1144363" indent="-572181" lvl="1">
              <a:lnSpc>
                <a:spcPts val="9646"/>
              </a:lnSpc>
              <a:buAutoNum type="arabicPeriod" startAt="1"/>
            </a:pPr>
            <a:r>
              <a:rPr lang="en-US" sz="5300">
                <a:solidFill>
                  <a:srgbClr val="FFFFFF"/>
                </a:solidFill>
                <a:latin typeface="Lazydog"/>
                <a:ea typeface="Lazydog"/>
                <a:cs typeface="Lazydog"/>
                <a:sym typeface="Lazydog"/>
              </a:rPr>
              <a:t>Anything else you can find!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10725519" y="-345305"/>
            <a:ext cx="7315200" cy="2748009"/>
          </a:xfrm>
          <a:custGeom>
            <a:avLst/>
            <a:gdLst/>
            <a:ahLst/>
            <a:cxnLst/>
            <a:rect r="r" b="b" t="t" l="l"/>
            <a:pathLst>
              <a:path h="2748009" w="7315200">
                <a:moveTo>
                  <a:pt x="0" y="0"/>
                </a:moveTo>
                <a:lnTo>
                  <a:pt x="7315200" y="0"/>
                </a:lnTo>
                <a:lnTo>
                  <a:pt x="7315200" y="2748010"/>
                </a:lnTo>
                <a:lnTo>
                  <a:pt x="0" y="274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64871" y="2736596"/>
            <a:ext cx="3117552" cy="3193395"/>
          </a:xfrm>
          <a:custGeom>
            <a:avLst/>
            <a:gdLst/>
            <a:ahLst/>
            <a:cxnLst/>
            <a:rect r="r" b="b" t="t" l="l"/>
            <a:pathLst>
              <a:path h="3193395" w="3117552">
                <a:moveTo>
                  <a:pt x="0" y="0"/>
                </a:moveTo>
                <a:lnTo>
                  <a:pt x="3117552" y="0"/>
                </a:lnTo>
                <a:lnTo>
                  <a:pt x="3117552" y="3193395"/>
                </a:lnTo>
                <a:lnTo>
                  <a:pt x="0" y="31933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610936" y="1086504"/>
            <a:ext cx="5544366" cy="863601"/>
          </a:xfrm>
          <a:prstGeom prst="rect">
            <a:avLst/>
          </a:prstGeom>
        </p:spPr>
        <p:txBody>
          <a:bodyPr anchor="t" rtlCol="false" tIns="0" lIns="0" bIns="0" rIns="0">
            <a:spAutoFit/>
          </a:bodyPr>
          <a:lstStyle/>
          <a:p>
            <a:pPr algn="ctr">
              <a:lnSpc>
                <a:spcPts val="6999"/>
              </a:lnSpc>
            </a:pPr>
            <a:r>
              <a:rPr lang="en-US" sz="4999" spc="1294">
                <a:solidFill>
                  <a:srgbClr val="A59153"/>
                </a:solidFill>
                <a:latin typeface="Lazydog"/>
                <a:ea typeface="Lazydog"/>
                <a:cs typeface="Lazydog"/>
                <a:sym typeface="Lazydog"/>
              </a:rPr>
              <a:t>Challenge</a:t>
            </a:r>
          </a:p>
        </p:txBody>
      </p:sp>
      <p:sp>
        <p:nvSpPr>
          <p:cNvPr name="TextBox 5" id="5"/>
          <p:cNvSpPr txBox="true"/>
          <p:nvPr/>
        </p:nvSpPr>
        <p:spPr>
          <a:xfrm rot="0">
            <a:off x="1783475" y="7140980"/>
            <a:ext cx="14721050" cy="1460497"/>
          </a:xfrm>
          <a:prstGeom prst="rect">
            <a:avLst/>
          </a:prstGeom>
        </p:spPr>
        <p:txBody>
          <a:bodyPr anchor="t" rtlCol="false" tIns="0" lIns="0" bIns="0" rIns="0">
            <a:spAutoFit/>
          </a:bodyPr>
          <a:lstStyle/>
          <a:p>
            <a:pPr algn="ctr">
              <a:lnSpc>
                <a:spcPts val="11900"/>
              </a:lnSpc>
            </a:pPr>
            <a:r>
              <a:rPr lang="en-US" sz="8500">
                <a:solidFill>
                  <a:srgbClr val="FFFFFF"/>
                </a:solidFill>
                <a:latin typeface="Lazydog"/>
                <a:ea typeface="Lazydog"/>
                <a:cs typeface="Lazydog"/>
                <a:sym typeface="Lazydog"/>
              </a:rPr>
              <a:t>arcade game! </a:t>
            </a:r>
          </a:p>
        </p:txBody>
      </p:sp>
      <p:sp>
        <p:nvSpPr>
          <p:cNvPr name="TextBox 6" id="6"/>
          <p:cNvSpPr txBox="true"/>
          <p:nvPr/>
        </p:nvSpPr>
        <p:spPr>
          <a:xfrm rot="0">
            <a:off x="2085567" y="6191316"/>
            <a:ext cx="14116866" cy="764539"/>
          </a:xfrm>
          <a:prstGeom prst="rect">
            <a:avLst/>
          </a:prstGeom>
        </p:spPr>
        <p:txBody>
          <a:bodyPr anchor="t" rtlCol="false" tIns="0" lIns="0" bIns="0" rIns="0">
            <a:spAutoFit/>
          </a:bodyPr>
          <a:lstStyle/>
          <a:p>
            <a:pPr algn="ctr">
              <a:lnSpc>
                <a:spcPts val="6160"/>
              </a:lnSpc>
            </a:pPr>
            <a:r>
              <a:rPr lang="en-US" sz="4400">
                <a:solidFill>
                  <a:srgbClr val="FFFFFF"/>
                </a:solidFill>
                <a:latin typeface="Quicksand"/>
                <a:ea typeface="Quicksand"/>
                <a:cs typeface="Quicksand"/>
                <a:sym typeface="Quicksand"/>
              </a:rPr>
              <a:t>Design and build a working...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Freeform 2" id="2"/>
          <p:cNvSpPr/>
          <p:nvPr/>
        </p:nvSpPr>
        <p:spPr>
          <a:xfrm flipH="false" flipV="false" rot="0">
            <a:off x="3805628" y="2202404"/>
            <a:ext cx="10136158" cy="7446977"/>
          </a:xfrm>
          <a:custGeom>
            <a:avLst/>
            <a:gdLst/>
            <a:ahLst/>
            <a:cxnLst/>
            <a:rect r="r" b="b" t="t" l="l"/>
            <a:pathLst>
              <a:path h="7446977" w="10136158">
                <a:moveTo>
                  <a:pt x="0" y="0"/>
                </a:moveTo>
                <a:lnTo>
                  <a:pt x="10136158" y="0"/>
                </a:lnTo>
                <a:lnTo>
                  <a:pt x="10136158" y="7446977"/>
                </a:lnTo>
                <a:lnTo>
                  <a:pt x="0" y="7446977"/>
                </a:lnTo>
                <a:lnTo>
                  <a:pt x="0" y="0"/>
                </a:lnTo>
                <a:close/>
              </a:path>
            </a:pathLst>
          </a:custGeom>
          <a:blipFill>
            <a:blip r:embed="rId2"/>
            <a:stretch>
              <a:fillRect l="0" t="0" r="0" b="-14571"/>
            </a:stretch>
          </a:blipFill>
        </p:spPr>
      </p:sp>
      <p:sp>
        <p:nvSpPr>
          <p:cNvPr name="TextBox 3" id="3"/>
          <p:cNvSpPr txBox="true"/>
          <p:nvPr/>
        </p:nvSpPr>
        <p:spPr>
          <a:xfrm rot="0">
            <a:off x="758407" y="202771"/>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631210" y="3607545"/>
            <a:ext cx="8115300" cy="5962264"/>
          </a:xfrm>
          <a:custGeom>
            <a:avLst/>
            <a:gdLst/>
            <a:ahLst/>
            <a:cxnLst/>
            <a:rect r="r" b="b" t="t" l="l"/>
            <a:pathLst>
              <a:path h="5962264" w="8115300">
                <a:moveTo>
                  <a:pt x="0" y="0"/>
                </a:moveTo>
                <a:lnTo>
                  <a:pt x="8115300" y="0"/>
                </a:lnTo>
                <a:lnTo>
                  <a:pt x="8115300" y="5962264"/>
                </a:lnTo>
                <a:lnTo>
                  <a:pt x="0" y="5962264"/>
                </a:lnTo>
                <a:lnTo>
                  <a:pt x="0" y="0"/>
                </a:lnTo>
                <a:close/>
              </a:path>
            </a:pathLst>
          </a:custGeom>
          <a:blipFill>
            <a:blip r:embed="rId2"/>
            <a:stretch>
              <a:fillRect l="0" t="0" r="0" b="-14571"/>
            </a:stretch>
          </a:blipFill>
        </p:spPr>
      </p:sp>
      <p:sp>
        <p:nvSpPr>
          <p:cNvPr name="Freeform 3" id="3"/>
          <p:cNvSpPr/>
          <p:nvPr/>
        </p:nvSpPr>
        <p:spPr>
          <a:xfrm flipH="false" flipV="false" rot="0">
            <a:off x="9144000" y="5888402"/>
            <a:ext cx="2439111" cy="2619179"/>
          </a:xfrm>
          <a:custGeom>
            <a:avLst/>
            <a:gdLst/>
            <a:ahLst/>
            <a:cxnLst/>
            <a:rect r="r" b="b" t="t" l="l"/>
            <a:pathLst>
              <a:path h="2619179" w="2439111">
                <a:moveTo>
                  <a:pt x="0" y="0"/>
                </a:moveTo>
                <a:lnTo>
                  <a:pt x="2439111" y="0"/>
                </a:lnTo>
                <a:lnTo>
                  <a:pt x="2439111" y="2619179"/>
                </a:lnTo>
                <a:lnTo>
                  <a:pt x="0" y="26191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1210" y="623532"/>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5" id="5"/>
          <p:cNvSpPr txBox="true"/>
          <p:nvPr/>
        </p:nvSpPr>
        <p:spPr>
          <a:xfrm rot="0">
            <a:off x="9280584" y="3604985"/>
            <a:ext cx="7692523" cy="28488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1: Empathize</a:t>
            </a:r>
          </a:p>
          <a:p>
            <a:pPr algn="l">
              <a:lnSpc>
                <a:spcPts val="11284"/>
              </a:lnSpc>
            </a:pPr>
          </a:p>
        </p:txBody>
      </p:sp>
      <p:sp>
        <p:nvSpPr>
          <p:cNvPr name="TextBox 6" id="6"/>
          <p:cNvSpPr txBox="true"/>
          <p:nvPr/>
        </p:nvSpPr>
        <p:spPr>
          <a:xfrm rot="0">
            <a:off x="12294543" y="5825246"/>
            <a:ext cx="5394046" cy="3004700"/>
          </a:xfrm>
          <a:prstGeom prst="rect">
            <a:avLst/>
          </a:prstGeom>
        </p:spPr>
        <p:txBody>
          <a:bodyPr anchor="t" rtlCol="false" tIns="0" lIns="0" bIns="0" rIns="0">
            <a:spAutoFit/>
          </a:bodyPr>
          <a:lstStyle/>
          <a:p>
            <a:pPr algn="l">
              <a:lnSpc>
                <a:spcPts val="8423"/>
              </a:lnSpc>
            </a:pPr>
          </a:p>
          <a:p>
            <a:pPr algn="l">
              <a:lnSpc>
                <a:spcPts val="7912"/>
              </a:lnSpc>
            </a:pPr>
            <a:r>
              <a:rPr lang="en-US" sz="4347">
                <a:solidFill>
                  <a:srgbClr val="FFFFFF"/>
                </a:solidFill>
                <a:latin typeface="Lazydog"/>
                <a:ea typeface="Lazydog"/>
                <a:cs typeface="Lazydog"/>
                <a:sym typeface="Lazydog"/>
              </a:rPr>
              <a:t>Learn about the audience </a:t>
            </a:r>
            <a:r>
              <a:rPr lang="en-US" sz="4347">
                <a:solidFill>
                  <a:srgbClr val="FFFFFF"/>
                </a:solidFill>
                <a:latin typeface="Lazydog"/>
                <a:ea typeface="Lazydog"/>
                <a:cs typeface="Lazydog"/>
                <a:sym typeface="Lazydog"/>
              </a:rPr>
              <a:t> </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2B415D"/>
        </a:solidFill>
      </p:bgPr>
    </p:bg>
    <p:spTree>
      <p:nvGrpSpPr>
        <p:cNvPr id="1" name=""/>
        <p:cNvGrpSpPr/>
        <p:nvPr/>
      </p:nvGrpSpPr>
      <p:grpSpPr>
        <a:xfrm>
          <a:off x="0" y="0"/>
          <a:ext cx="0" cy="0"/>
          <a:chOff x="0" y="0"/>
          <a:chExt cx="0" cy="0"/>
        </a:xfrm>
      </p:grpSpPr>
      <p:sp>
        <p:nvSpPr>
          <p:cNvPr name="TextBox 2" id="2"/>
          <p:cNvSpPr txBox="true"/>
          <p:nvPr/>
        </p:nvSpPr>
        <p:spPr>
          <a:xfrm rot="0">
            <a:off x="631210" y="828675"/>
            <a:ext cx="16230600" cy="1701180"/>
          </a:xfrm>
          <a:prstGeom prst="rect">
            <a:avLst/>
          </a:prstGeom>
        </p:spPr>
        <p:txBody>
          <a:bodyPr anchor="t" rtlCol="false" tIns="0" lIns="0" bIns="0" rIns="0">
            <a:spAutoFit/>
          </a:bodyPr>
          <a:lstStyle/>
          <a:p>
            <a:pPr algn="ctr">
              <a:lnSpc>
                <a:spcPts val="13859"/>
              </a:lnSpc>
            </a:pPr>
            <a:r>
              <a:rPr lang="en-US" sz="9899">
                <a:solidFill>
                  <a:srgbClr val="FFFFFF"/>
                </a:solidFill>
                <a:latin typeface="Lazydog"/>
                <a:ea typeface="Lazydog"/>
                <a:cs typeface="Lazydog"/>
                <a:sym typeface="Lazydog"/>
              </a:rPr>
              <a:t>Empathize</a:t>
            </a:r>
          </a:p>
        </p:txBody>
      </p:sp>
      <p:sp>
        <p:nvSpPr>
          <p:cNvPr name="TextBox 3" id="3"/>
          <p:cNvSpPr txBox="true"/>
          <p:nvPr/>
        </p:nvSpPr>
        <p:spPr>
          <a:xfrm rot="0">
            <a:off x="1076561" y="2720250"/>
            <a:ext cx="16134879" cy="7566750"/>
          </a:xfrm>
          <a:prstGeom prst="rect">
            <a:avLst/>
          </a:prstGeom>
        </p:spPr>
        <p:txBody>
          <a:bodyPr anchor="t" rtlCol="false" tIns="0" lIns="0" bIns="0" rIns="0">
            <a:spAutoFit/>
          </a:bodyPr>
          <a:lstStyle/>
          <a:p>
            <a:pPr algn="l">
              <a:lnSpc>
                <a:spcPts val="6734"/>
              </a:lnSpc>
              <a:spcBef>
                <a:spcPct val="0"/>
              </a:spcBef>
            </a:pPr>
            <a:r>
              <a:rPr lang="en-US" sz="3700">
                <a:solidFill>
                  <a:srgbClr val="F6F5F5"/>
                </a:solidFill>
                <a:latin typeface="Lazydog"/>
                <a:ea typeface="Lazydog"/>
                <a:cs typeface="Lazydog"/>
                <a:sym typeface="Lazydog"/>
              </a:rPr>
              <a:t>Understand who will play your arcade game and what they enjoy.</a:t>
            </a:r>
          </a:p>
          <a:p>
            <a:pPr algn="l">
              <a:lnSpc>
                <a:spcPts val="6734"/>
              </a:lnSpc>
              <a:spcBef>
                <a:spcPct val="0"/>
              </a:spcBef>
            </a:pPr>
            <a:r>
              <a:rPr lang="en-US" sz="3700">
                <a:solidFill>
                  <a:srgbClr val="F6F5F5"/>
                </a:solidFill>
                <a:latin typeface="Lazydog"/>
                <a:ea typeface="Lazydog"/>
                <a:cs typeface="Lazydog"/>
                <a:sym typeface="Lazydog"/>
              </a:rPr>
              <a:t>Questions:</a:t>
            </a:r>
          </a:p>
          <a:p>
            <a:pPr algn="l" marL="798931" indent="-399466" lvl="1">
              <a:lnSpc>
                <a:spcPts val="6734"/>
              </a:lnSpc>
              <a:buAutoNum type="arabicPeriod" startAt="1"/>
            </a:pPr>
            <a:r>
              <a:rPr lang="en-US" sz="3700">
                <a:solidFill>
                  <a:srgbClr val="F6F5F5"/>
                </a:solidFill>
                <a:latin typeface="Lazydog"/>
                <a:ea typeface="Lazydog"/>
                <a:cs typeface="Lazydog"/>
                <a:sym typeface="Lazydog"/>
              </a:rPr>
              <a:t>Who will play your arcade game? (Kids? Teens? Adults? Everyone?)</a:t>
            </a:r>
          </a:p>
          <a:p>
            <a:pPr algn="l" marL="798931" indent="-399466" lvl="1">
              <a:lnSpc>
                <a:spcPts val="6734"/>
              </a:lnSpc>
              <a:buAutoNum type="arabicPeriod" startAt="1"/>
            </a:pPr>
            <a:r>
              <a:rPr lang="en-US" sz="3700">
                <a:solidFill>
                  <a:srgbClr val="F6F5F5"/>
                </a:solidFill>
                <a:latin typeface="Lazydog"/>
                <a:ea typeface="Lazydog"/>
                <a:cs typeface="Lazydog"/>
                <a:sym typeface="Lazydog"/>
              </a:rPr>
              <a:t>What do these players like to do for fun?</a:t>
            </a:r>
          </a:p>
          <a:p>
            <a:pPr algn="l" marL="798931" indent="-399466" lvl="1">
              <a:lnSpc>
                <a:spcPts val="6734"/>
              </a:lnSpc>
              <a:buAutoNum type="arabicPeriod" startAt="1"/>
            </a:pPr>
            <a:r>
              <a:rPr lang="en-US" sz="3700">
                <a:solidFill>
                  <a:srgbClr val="F6F5F5"/>
                </a:solidFill>
                <a:latin typeface="Lazydog"/>
                <a:ea typeface="Lazydog"/>
                <a:cs typeface="Lazydog"/>
                <a:sym typeface="Lazydog"/>
              </a:rPr>
              <a:t>What problems might they face when playing arcade games?  How can we make the game inclusive, so that all players can enjoy?</a:t>
            </a:r>
          </a:p>
          <a:p>
            <a:pPr algn="l">
              <a:lnSpc>
                <a:spcPts val="673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FE5E9"/>
        </a:solidFill>
      </p:bgPr>
    </p:bg>
    <p:spTree>
      <p:nvGrpSpPr>
        <p:cNvPr id="1" name=""/>
        <p:cNvGrpSpPr/>
        <p:nvPr/>
      </p:nvGrpSpPr>
      <p:grpSpPr>
        <a:xfrm>
          <a:off x="0" y="0"/>
          <a:ext cx="0" cy="0"/>
          <a:chOff x="0" y="0"/>
          <a:chExt cx="0" cy="0"/>
        </a:xfrm>
      </p:grpSpPr>
      <p:sp>
        <p:nvSpPr>
          <p:cNvPr name="TextBox 2" id="2"/>
          <p:cNvSpPr txBox="true"/>
          <p:nvPr/>
        </p:nvSpPr>
        <p:spPr>
          <a:xfrm rot="0">
            <a:off x="1028700" y="2831049"/>
            <a:ext cx="10854598" cy="7393649"/>
          </a:xfrm>
          <a:prstGeom prst="rect">
            <a:avLst/>
          </a:prstGeom>
        </p:spPr>
        <p:txBody>
          <a:bodyPr anchor="t" rtlCol="false" tIns="0" lIns="0" bIns="0" rIns="0">
            <a:spAutoFit/>
          </a:bodyPr>
          <a:lstStyle/>
          <a:p>
            <a:pPr algn="l">
              <a:lnSpc>
                <a:spcPts val="6552"/>
              </a:lnSpc>
              <a:spcBef>
                <a:spcPct val="0"/>
              </a:spcBef>
            </a:pPr>
            <a:r>
              <a:rPr lang="en-US" sz="3600">
                <a:solidFill>
                  <a:srgbClr val="FFFFFF"/>
                </a:solidFill>
                <a:latin typeface="Lazydog"/>
                <a:ea typeface="Lazydog"/>
                <a:cs typeface="Lazydog"/>
                <a:sym typeface="Lazydog"/>
              </a:rPr>
              <a:t> 1. pair up with a classmate.</a:t>
            </a:r>
          </a:p>
          <a:p>
            <a:pPr algn="l">
              <a:lnSpc>
                <a:spcPts val="6552"/>
              </a:lnSpc>
              <a:spcBef>
                <a:spcPct val="0"/>
              </a:spcBef>
            </a:pPr>
            <a:r>
              <a:rPr lang="en-US" sz="3600">
                <a:solidFill>
                  <a:srgbClr val="FFFFFF"/>
                </a:solidFill>
                <a:latin typeface="Lazydog"/>
                <a:ea typeface="Lazydog"/>
                <a:cs typeface="Lazydog"/>
                <a:sym typeface="Lazydog"/>
              </a:rPr>
              <a:t>2. Decide who will be the “</a:t>
            </a:r>
            <a:r>
              <a:rPr lang="en-US" sz="3600" u="sng">
                <a:solidFill>
                  <a:srgbClr val="FFFFFF"/>
                </a:solidFill>
                <a:latin typeface="Lazydog"/>
                <a:ea typeface="Lazydog"/>
                <a:cs typeface="Lazydog"/>
                <a:sym typeface="Lazydog"/>
              </a:rPr>
              <a:t>arcade player</a:t>
            </a:r>
            <a:r>
              <a:rPr lang="en-US" sz="3600">
                <a:solidFill>
                  <a:srgbClr val="FFFFFF"/>
                </a:solidFill>
                <a:latin typeface="Lazydog"/>
                <a:ea typeface="Lazydog"/>
                <a:cs typeface="Lazydog"/>
                <a:sym typeface="Lazydog"/>
              </a:rPr>
              <a:t>” and the “</a:t>
            </a:r>
            <a:r>
              <a:rPr lang="en-US" sz="3600" u="sng">
                <a:solidFill>
                  <a:srgbClr val="FFFFFF"/>
                </a:solidFill>
                <a:latin typeface="Lazydog"/>
                <a:ea typeface="Lazydog"/>
                <a:cs typeface="Lazydog"/>
                <a:sym typeface="Lazydog"/>
              </a:rPr>
              <a:t>game designer</a:t>
            </a:r>
            <a:r>
              <a:rPr lang="en-US" sz="3600">
                <a:solidFill>
                  <a:srgbClr val="FFFFFF"/>
                </a:solidFill>
                <a:latin typeface="Lazydog"/>
                <a:ea typeface="Lazydog"/>
                <a:cs typeface="Lazydog"/>
                <a:sym typeface="Lazydog"/>
              </a:rPr>
              <a:t>.” </a:t>
            </a:r>
          </a:p>
          <a:p>
            <a:pPr algn="l">
              <a:lnSpc>
                <a:spcPts val="6552"/>
              </a:lnSpc>
              <a:spcBef>
                <a:spcPct val="0"/>
              </a:spcBef>
            </a:pPr>
            <a:r>
              <a:rPr lang="en-US" sz="3600">
                <a:solidFill>
                  <a:srgbClr val="FFFFFF"/>
                </a:solidFill>
                <a:latin typeface="Lazydog"/>
                <a:ea typeface="Lazydog"/>
                <a:cs typeface="Lazydog"/>
                <a:sym typeface="Lazydog"/>
              </a:rPr>
              <a:t>3. Designers have 2 minutes to ask the Player questions about what features they like in games.</a:t>
            </a:r>
          </a:p>
          <a:p>
            <a:pPr algn="l">
              <a:lnSpc>
                <a:spcPts val="6552"/>
              </a:lnSpc>
              <a:spcBef>
                <a:spcPct val="0"/>
              </a:spcBef>
            </a:pPr>
            <a:r>
              <a:rPr lang="en-US" sz="3600">
                <a:solidFill>
                  <a:srgbClr val="FFFFFF"/>
                </a:solidFill>
                <a:latin typeface="Lazydog"/>
                <a:ea typeface="Lazydog"/>
                <a:cs typeface="Lazydog"/>
                <a:sym typeface="Lazydog"/>
              </a:rPr>
              <a:t>4. </a:t>
            </a:r>
            <a:r>
              <a:rPr lang="en-US" sz="3600" u="sng">
                <a:solidFill>
                  <a:srgbClr val="FFFFFF"/>
                </a:solidFill>
                <a:latin typeface="Lazydog"/>
                <a:ea typeface="Lazydog"/>
                <a:cs typeface="Lazydog"/>
                <a:sym typeface="Lazydog"/>
              </a:rPr>
              <a:t>swap roles</a:t>
            </a:r>
            <a:r>
              <a:rPr lang="en-US" sz="3600">
                <a:solidFill>
                  <a:srgbClr val="FFFFFF"/>
                </a:solidFill>
                <a:latin typeface="Lazydog"/>
                <a:ea typeface="Lazydog"/>
                <a:cs typeface="Lazydog"/>
                <a:sym typeface="Lazydog"/>
              </a:rPr>
              <a:t> and repeat the activity.  </a:t>
            </a:r>
          </a:p>
          <a:p>
            <a:pPr algn="l">
              <a:lnSpc>
                <a:spcPts val="6552"/>
              </a:lnSpc>
              <a:spcBef>
                <a:spcPct val="0"/>
              </a:spcBef>
            </a:pPr>
            <a:r>
              <a:rPr lang="en-US" sz="3600">
                <a:solidFill>
                  <a:srgbClr val="FFFFFF"/>
                </a:solidFill>
                <a:latin typeface="Lazydog"/>
                <a:ea typeface="Lazydog"/>
                <a:cs typeface="Lazydog"/>
                <a:sym typeface="Lazydog"/>
              </a:rPr>
              <a:t>5. find a </a:t>
            </a:r>
            <a:r>
              <a:rPr lang="en-US" sz="3600" u="sng">
                <a:solidFill>
                  <a:srgbClr val="FFFFFF"/>
                </a:solidFill>
                <a:latin typeface="Lazydog"/>
                <a:ea typeface="Lazydog"/>
                <a:cs typeface="Lazydog"/>
                <a:sym typeface="Lazydog"/>
              </a:rPr>
              <a:t>new partner</a:t>
            </a:r>
            <a:r>
              <a:rPr lang="en-US" sz="3600">
                <a:solidFill>
                  <a:srgbClr val="FFFFFF"/>
                </a:solidFill>
                <a:latin typeface="Lazydog"/>
                <a:ea typeface="Lazydog"/>
                <a:cs typeface="Lazydog"/>
                <a:sym typeface="Lazydog"/>
              </a:rPr>
              <a:t> and try it again... </a:t>
            </a:r>
          </a:p>
          <a:p>
            <a:pPr algn="l">
              <a:lnSpc>
                <a:spcPts val="6552"/>
              </a:lnSpc>
              <a:spcBef>
                <a:spcPct val="0"/>
              </a:spcBef>
            </a:pPr>
          </a:p>
        </p:txBody>
      </p:sp>
      <p:sp>
        <p:nvSpPr>
          <p:cNvPr name="Freeform 3" id="3"/>
          <p:cNvSpPr/>
          <p:nvPr/>
        </p:nvSpPr>
        <p:spPr>
          <a:xfrm flipH="true" flipV="false" rot="0">
            <a:off x="12837938" y="4649690"/>
            <a:ext cx="5450062" cy="5450062"/>
          </a:xfrm>
          <a:custGeom>
            <a:avLst/>
            <a:gdLst/>
            <a:ahLst/>
            <a:cxnLst/>
            <a:rect r="r" b="b" t="t" l="l"/>
            <a:pathLst>
              <a:path h="5450062" w="5450062">
                <a:moveTo>
                  <a:pt x="5450062" y="0"/>
                </a:moveTo>
                <a:lnTo>
                  <a:pt x="0" y="0"/>
                </a:lnTo>
                <a:lnTo>
                  <a:pt x="0" y="5450062"/>
                </a:lnTo>
                <a:lnTo>
                  <a:pt x="5450062" y="5450062"/>
                </a:lnTo>
                <a:lnTo>
                  <a:pt x="545006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562969" y="2769941"/>
            <a:ext cx="2074450" cy="2267159"/>
          </a:xfrm>
          <a:custGeom>
            <a:avLst/>
            <a:gdLst/>
            <a:ahLst/>
            <a:cxnLst/>
            <a:rect r="r" b="b" t="t" l="l"/>
            <a:pathLst>
              <a:path h="2267159" w="2074450">
                <a:moveTo>
                  <a:pt x="0" y="0"/>
                </a:moveTo>
                <a:lnTo>
                  <a:pt x="2074450" y="0"/>
                </a:lnTo>
                <a:lnTo>
                  <a:pt x="2074450" y="2267158"/>
                </a:lnTo>
                <a:lnTo>
                  <a:pt x="0" y="2267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06819" y="720109"/>
            <a:ext cx="16230600" cy="1536074"/>
          </a:xfrm>
          <a:prstGeom prst="rect">
            <a:avLst/>
          </a:prstGeom>
        </p:spPr>
        <p:txBody>
          <a:bodyPr anchor="t" rtlCol="false" tIns="0" lIns="0" bIns="0" rIns="0">
            <a:spAutoFit/>
          </a:bodyPr>
          <a:lstStyle/>
          <a:p>
            <a:pPr algn="ctr">
              <a:lnSpc>
                <a:spcPts val="12459"/>
              </a:lnSpc>
            </a:pPr>
            <a:r>
              <a:rPr lang="en-US" sz="8899">
                <a:solidFill>
                  <a:srgbClr val="FFFFFF"/>
                </a:solidFill>
                <a:latin typeface="Lazydog"/>
                <a:ea typeface="Lazydog"/>
                <a:cs typeface="Lazydog"/>
                <a:sym typeface="Lazydog"/>
              </a:rPr>
              <a:t>“player interviews”</a:t>
            </a:r>
          </a:p>
        </p:txBody>
      </p:sp>
      <p:sp>
        <p:nvSpPr>
          <p:cNvPr name="Freeform 6" id="6"/>
          <p:cNvSpPr/>
          <p:nvPr/>
        </p:nvSpPr>
        <p:spPr>
          <a:xfrm flipH="false" flipV="false" rot="0">
            <a:off x="1738659" y="733543"/>
            <a:ext cx="1393216" cy="1522640"/>
          </a:xfrm>
          <a:custGeom>
            <a:avLst/>
            <a:gdLst/>
            <a:ahLst/>
            <a:cxnLst/>
            <a:rect r="r" b="b" t="t" l="l"/>
            <a:pathLst>
              <a:path h="1522640" w="1393216">
                <a:moveTo>
                  <a:pt x="0" y="0"/>
                </a:moveTo>
                <a:lnTo>
                  <a:pt x="1393216" y="0"/>
                </a:lnTo>
                <a:lnTo>
                  <a:pt x="1393216" y="1522640"/>
                </a:lnTo>
                <a:lnTo>
                  <a:pt x="0" y="15226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344926" y="8335531"/>
            <a:ext cx="1264110" cy="1381541"/>
          </a:xfrm>
          <a:custGeom>
            <a:avLst/>
            <a:gdLst/>
            <a:ahLst/>
            <a:cxnLst/>
            <a:rect r="r" b="b" t="t" l="l"/>
            <a:pathLst>
              <a:path h="1381541" w="1264110">
                <a:moveTo>
                  <a:pt x="0" y="0"/>
                </a:moveTo>
                <a:lnTo>
                  <a:pt x="1264110" y="0"/>
                </a:lnTo>
                <a:lnTo>
                  <a:pt x="1264110" y="1381541"/>
                </a:lnTo>
                <a:lnTo>
                  <a:pt x="0" y="13815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B415D"/>
        </a:solidFill>
      </p:bgPr>
    </p:bg>
    <p:spTree>
      <p:nvGrpSpPr>
        <p:cNvPr id="1" name=""/>
        <p:cNvGrpSpPr/>
        <p:nvPr/>
      </p:nvGrpSpPr>
      <p:grpSpPr>
        <a:xfrm>
          <a:off x="0" y="0"/>
          <a:ext cx="0" cy="0"/>
          <a:chOff x="0" y="0"/>
          <a:chExt cx="0" cy="0"/>
        </a:xfrm>
      </p:grpSpPr>
      <p:sp>
        <p:nvSpPr>
          <p:cNvPr name="Freeform 2" id="2"/>
          <p:cNvSpPr/>
          <p:nvPr/>
        </p:nvSpPr>
        <p:spPr>
          <a:xfrm flipH="false" flipV="false" rot="0">
            <a:off x="631210" y="3607545"/>
            <a:ext cx="8115300" cy="5962264"/>
          </a:xfrm>
          <a:custGeom>
            <a:avLst/>
            <a:gdLst/>
            <a:ahLst/>
            <a:cxnLst/>
            <a:rect r="r" b="b" t="t" l="l"/>
            <a:pathLst>
              <a:path h="5962264" w="8115300">
                <a:moveTo>
                  <a:pt x="0" y="0"/>
                </a:moveTo>
                <a:lnTo>
                  <a:pt x="8115300" y="0"/>
                </a:lnTo>
                <a:lnTo>
                  <a:pt x="8115300" y="5962264"/>
                </a:lnTo>
                <a:lnTo>
                  <a:pt x="0" y="5962264"/>
                </a:lnTo>
                <a:lnTo>
                  <a:pt x="0" y="0"/>
                </a:lnTo>
                <a:close/>
              </a:path>
            </a:pathLst>
          </a:custGeom>
          <a:blipFill>
            <a:blip r:embed="rId2"/>
            <a:stretch>
              <a:fillRect l="0" t="0" r="0" b="-14571"/>
            </a:stretch>
          </a:blipFill>
        </p:spPr>
      </p:sp>
      <p:sp>
        <p:nvSpPr>
          <p:cNvPr name="Freeform 3" id="3"/>
          <p:cNvSpPr/>
          <p:nvPr/>
        </p:nvSpPr>
        <p:spPr>
          <a:xfrm flipH="false" flipV="false" rot="0">
            <a:off x="9144000" y="5888402"/>
            <a:ext cx="2439111" cy="2619179"/>
          </a:xfrm>
          <a:custGeom>
            <a:avLst/>
            <a:gdLst/>
            <a:ahLst/>
            <a:cxnLst/>
            <a:rect r="r" b="b" t="t" l="l"/>
            <a:pathLst>
              <a:path h="2619179" w="2439111">
                <a:moveTo>
                  <a:pt x="0" y="0"/>
                </a:moveTo>
                <a:lnTo>
                  <a:pt x="2439111" y="0"/>
                </a:lnTo>
                <a:lnTo>
                  <a:pt x="2439111" y="2619179"/>
                </a:lnTo>
                <a:lnTo>
                  <a:pt x="0" y="26191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1210" y="623532"/>
            <a:ext cx="16230600" cy="1833265"/>
          </a:xfrm>
          <a:prstGeom prst="rect">
            <a:avLst/>
          </a:prstGeom>
        </p:spPr>
        <p:txBody>
          <a:bodyPr anchor="t" rtlCol="false" tIns="0" lIns="0" bIns="0" rIns="0">
            <a:spAutoFit/>
          </a:bodyPr>
          <a:lstStyle/>
          <a:p>
            <a:pPr algn="ctr">
              <a:lnSpc>
                <a:spcPts val="14978"/>
              </a:lnSpc>
            </a:pPr>
            <a:r>
              <a:rPr lang="en-US" sz="10699">
                <a:solidFill>
                  <a:srgbClr val="FFFFFF"/>
                </a:solidFill>
                <a:latin typeface="Lazydog"/>
                <a:ea typeface="Lazydog"/>
                <a:cs typeface="Lazydog"/>
                <a:sym typeface="Lazydog"/>
              </a:rPr>
              <a:t>Design thinking </a:t>
            </a:r>
          </a:p>
        </p:txBody>
      </p:sp>
      <p:sp>
        <p:nvSpPr>
          <p:cNvPr name="TextBox 5" id="5"/>
          <p:cNvSpPr txBox="true"/>
          <p:nvPr/>
        </p:nvSpPr>
        <p:spPr>
          <a:xfrm rot="0">
            <a:off x="9280584" y="3604985"/>
            <a:ext cx="7692523" cy="2848832"/>
          </a:xfrm>
          <a:prstGeom prst="rect">
            <a:avLst/>
          </a:prstGeom>
        </p:spPr>
        <p:txBody>
          <a:bodyPr anchor="t" rtlCol="false" tIns="0" lIns="0" bIns="0" rIns="0">
            <a:spAutoFit/>
          </a:bodyPr>
          <a:lstStyle/>
          <a:p>
            <a:pPr algn="l">
              <a:lnSpc>
                <a:spcPts val="12012"/>
              </a:lnSpc>
            </a:pPr>
            <a:r>
              <a:rPr lang="en-US" sz="6600">
                <a:solidFill>
                  <a:srgbClr val="FFFFFF"/>
                </a:solidFill>
                <a:latin typeface="Lazydog"/>
                <a:ea typeface="Lazydog"/>
                <a:cs typeface="Lazydog"/>
                <a:sym typeface="Lazydog"/>
              </a:rPr>
              <a:t>STEP 2: define</a:t>
            </a:r>
          </a:p>
          <a:p>
            <a:pPr algn="l">
              <a:lnSpc>
                <a:spcPts val="11284"/>
              </a:lnSpc>
            </a:pPr>
          </a:p>
        </p:txBody>
      </p:sp>
      <p:sp>
        <p:nvSpPr>
          <p:cNvPr name="TextBox 6" id="6"/>
          <p:cNvSpPr txBox="true"/>
          <p:nvPr/>
        </p:nvSpPr>
        <p:spPr>
          <a:xfrm rot="0">
            <a:off x="12326342" y="6668618"/>
            <a:ext cx="5394046" cy="2058599"/>
          </a:xfrm>
          <a:prstGeom prst="rect">
            <a:avLst/>
          </a:prstGeom>
        </p:spPr>
        <p:txBody>
          <a:bodyPr anchor="t" rtlCol="false" tIns="0" lIns="0" bIns="0" rIns="0">
            <a:spAutoFit/>
          </a:bodyPr>
          <a:lstStyle/>
          <a:p>
            <a:pPr algn="l">
              <a:lnSpc>
                <a:spcPts val="8423"/>
              </a:lnSpc>
            </a:pPr>
            <a:r>
              <a:rPr lang="en-US" sz="4628">
                <a:solidFill>
                  <a:srgbClr val="FFFFFF"/>
                </a:solidFill>
                <a:latin typeface="Lazydog"/>
                <a:ea typeface="Lazydog"/>
                <a:cs typeface="Lazydog"/>
                <a:sym typeface="Lazydog"/>
              </a:rPr>
              <a:t>sharpen key questions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DAGv4KR6gCk</dc:identifier>
  <dcterms:modified xsi:type="dcterms:W3CDTF">2011-08-01T06:04:30Z</dcterms:modified>
  <cp:revision>1</cp:revision>
  <dc:title>Arcade Game Design Challenge </dc:title>
</cp:coreProperties>
</file>