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IBM Plex Sans" panose="020B0503050203000203" pitchFamily="34" charset="0"/>
      <p:regular r:id="rId31"/>
      <p:bold r:id="rId32"/>
      <p:italic r:id="rId33"/>
      <p:boldItalic r:id="rId34"/>
    </p:embeddedFont>
    <p:embeddedFont>
      <p:font typeface="Lazydog" panose="020B0604020202020204" charset="0"/>
      <p:regular r:id="rId35"/>
    </p:embeddedFont>
    <p:embeddedFont>
      <p:font typeface="Mansalva" panose="020B0604020202020204" charset="0"/>
      <p:regular r:id="rId36"/>
    </p:embeddedFont>
    <p:embeddedFont>
      <p:font typeface="Quicksand" panose="020B0604020202020204" charset="0"/>
      <p:regular r:id="rId37"/>
    </p:embeddedFont>
    <p:embeddedFont>
      <p:font typeface="Quicksand Bold" panose="020B0604020202020204" charset="0"/>
      <p:regular r:id="rId38"/>
    </p:embeddedFont>
    <p:embeddedFont>
      <p:font typeface="Quicksand Medium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eves, Ginny (EECD/EDPE)" userId="4bf07a0e-6b07-40c0-bce3-b9a6924e456d" providerId="ADAL" clId="{1200E4A9-C331-495C-BBED-952C3B6F2B1E}"/>
    <pc:docChg chg="modSld">
      <pc:chgData name="Steeves, Ginny (EECD/EDPE)" userId="4bf07a0e-6b07-40c0-bce3-b9a6924e456d" providerId="ADAL" clId="{1200E4A9-C331-495C-BBED-952C3B6F2B1E}" dt="2026-03-18T21:05:59.805" v="150" actId="1076"/>
      <pc:docMkLst>
        <pc:docMk/>
      </pc:docMkLst>
      <pc:sldChg chg="modSp mod">
        <pc:chgData name="Steeves, Ginny (EECD/EDPE)" userId="4bf07a0e-6b07-40c0-bce3-b9a6924e456d" providerId="ADAL" clId="{1200E4A9-C331-495C-BBED-952C3B6F2B1E}" dt="2026-03-18T18:56:43.125" v="5" actId="20577"/>
        <pc:sldMkLst>
          <pc:docMk/>
          <pc:sldMk cId="0" sldId="256"/>
        </pc:sldMkLst>
        <pc:spChg chg="mod">
          <ac:chgData name="Steeves, Ginny (EECD/EDPE)" userId="4bf07a0e-6b07-40c0-bce3-b9a6924e456d" providerId="ADAL" clId="{1200E4A9-C331-495C-BBED-952C3B6F2B1E}" dt="2026-03-18T18:56:43.125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8:57:51.118" v="14" actId="20577"/>
        <pc:sldMkLst>
          <pc:docMk/>
          <pc:sldMk cId="0" sldId="258"/>
        </pc:sldMkLst>
        <pc:spChg chg="mod">
          <ac:chgData name="Steeves, Ginny (EECD/EDPE)" userId="4bf07a0e-6b07-40c0-bce3-b9a6924e456d" providerId="ADAL" clId="{1200E4A9-C331-495C-BBED-952C3B6F2B1E}" dt="2026-03-18T18:56:53.210" v="9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Steeves, Ginny (EECD/EDPE)" userId="4bf07a0e-6b07-40c0-bce3-b9a6924e456d" providerId="ADAL" clId="{1200E4A9-C331-495C-BBED-952C3B6F2B1E}" dt="2026-03-18T18:57:51.118" v="14" actId="20577"/>
          <ac:spMkLst>
            <pc:docMk/>
            <pc:sldMk cId="0" sldId="258"/>
            <ac:spMk id="10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8:58:21.574" v="16" actId="20577"/>
        <pc:sldMkLst>
          <pc:docMk/>
          <pc:sldMk cId="0" sldId="260"/>
        </pc:sldMkLst>
        <pc:spChg chg="mod">
          <ac:chgData name="Steeves, Ginny (EECD/EDPE)" userId="4bf07a0e-6b07-40c0-bce3-b9a6924e456d" providerId="ADAL" clId="{1200E4A9-C331-495C-BBED-952C3B6F2B1E}" dt="2026-03-18T18:58:21.574" v="16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8:59:22.974" v="47" actId="20577"/>
        <pc:sldMkLst>
          <pc:docMk/>
          <pc:sldMk cId="0" sldId="261"/>
        </pc:sldMkLst>
        <pc:spChg chg="mod">
          <ac:chgData name="Steeves, Ginny (EECD/EDPE)" userId="4bf07a0e-6b07-40c0-bce3-b9a6924e456d" providerId="ADAL" clId="{1200E4A9-C331-495C-BBED-952C3B6F2B1E}" dt="2026-03-18T18:59:22.974" v="47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Steeves, Ginny (EECD/EDPE)" userId="4bf07a0e-6b07-40c0-bce3-b9a6924e456d" providerId="ADAL" clId="{1200E4A9-C331-495C-BBED-952C3B6F2B1E}" dt="2026-03-18T18:59:11.398" v="39" actId="20577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02:42.534" v="50" actId="20577"/>
        <pc:sldMkLst>
          <pc:docMk/>
          <pc:sldMk cId="0" sldId="263"/>
        </pc:sldMkLst>
        <pc:spChg chg="mod">
          <ac:chgData name="Steeves, Ginny (EECD/EDPE)" userId="4bf07a0e-6b07-40c0-bce3-b9a6924e456d" providerId="ADAL" clId="{1200E4A9-C331-495C-BBED-952C3B6F2B1E}" dt="2026-03-18T19:02:42.534" v="50" actId="20577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04:54.937" v="80" actId="20577"/>
        <pc:sldMkLst>
          <pc:docMk/>
          <pc:sldMk cId="0" sldId="265"/>
        </pc:sldMkLst>
        <pc:spChg chg="mod">
          <ac:chgData name="Steeves, Ginny (EECD/EDPE)" userId="4bf07a0e-6b07-40c0-bce3-b9a6924e456d" providerId="ADAL" clId="{1200E4A9-C331-495C-BBED-952C3B6F2B1E}" dt="2026-03-18T19:04:54.937" v="80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05:57.961" v="88" actId="20577"/>
        <pc:sldMkLst>
          <pc:docMk/>
          <pc:sldMk cId="0" sldId="266"/>
        </pc:sldMkLst>
        <pc:spChg chg="mod">
          <ac:chgData name="Steeves, Ginny (EECD/EDPE)" userId="4bf07a0e-6b07-40c0-bce3-b9a6924e456d" providerId="ADAL" clId="{1200E4A9-C331-495C-BBED-952C3B6F2B1E}" dt="2026-03-18T19:05:57.961" v="88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07:01.862" v="99" actId="20577"/>
        <pc:sldMkLst>
          <pc:docMk/>
          <pc:sldMk cId="0" sldId="267"/>
        </pc:sldMkLst>
        <pc:spChg chg="mod">
          <ac:chgData name="Steeves, Ginny (EECD/EDPE)" userId="4bf07a0e-6b07-40c0-bce3-b9a6924e456d" providerId="ADAL" clId="{1200E4A9-C331-495C-BBED-952C3B6F2B1E}" dt="2026-03-18T19:07:01.862" v="99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11:12.475" v="112" actId="20577"/>
        <pc:sldMkLst>
          <pc:docMk/>
          <pc:sldMk cId="0" sldId="268"/>
        </pc:sldMkLst>
        <pc:spChg chg="mod">
          <ac:chgData name="Steeves, Ginny (EECD/EDPE)" userId="4bf07a0e-6b07-40c0-bce3-b9a6924e456d" providerId="ADAL" clId="{1200E4A9-C331-495C-BBED-952C3B6F2B1E}" dt="2026-03-18T19:11:12.475" v="112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13:20.574" v="131" actId="20577"/>
        <pc:sldMkLst>
          <pc:docMk/>
          <pc:sldMk cId="0" sldId="269"/>
        </pc:sldMkLst>
        <pc:spChg chg="mod">
          <ac:chgData name="Steeves, Ginny (EECD/EDPE)" userId="4bf07a0e-6b07-40c0-bce3-b9a6924e456d" providerId="ADAL" clId="{1200E4A9-C331-495C-BBED-952C3B6F2B1E}" dt="2026-03-18T19:13:20.574" v="131" actId="20577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14:37.242" v="135" actId="20577"/>
        <pc:sldMkLst>
          <pc:docMk/>
          <pc:sldMk cId="0" sldId="272"/>
        </pc:sldMkLst>
        <pc:spChg chg="mod">
          <ac:chgData name="Steeves, Ginny (EECD/EDPE)" userId="4bf07a0e-6b07-40c0-bce3-b9a6924e456d" providerId="ADAL" clId="{1200E4A9-C331-495C-BBED-952C3B6F2B1E}" dt="2026-03-18T19:14:37.242" v="135" actId="20577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19:15:34.598" v="149" actId="6549"/>
        <pc:sldMkLst>
          <pc:docMk/>
          <pc:sldMk cId="0" sldId="274"/>
        </pc:sldMkLst>
        <pc:spChg chg="mod">
          <ac:chgData name="Steeves, Ginny (EECD/EDPE)" userId="4bf07a0e-6b07-40c0-bce3-b9a6924e456d" providerId="ADAL" clId="{1200E4A9-C331-495C-BBED-952C3B6F2B1E}" dt="2026-03-18T19:15:34.598" v="149" actId="6549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Steeves, Ginny (EECD/EDPE)" userId="4bf07a0e-6b07-40c0-bce3-b9a6924e456d" providerId="ADAL" clId="{1200E4A9-C331-495C-BBED-952C3B6F2B1E}" dt="2026-03-18T21:05:59.805" v="150" actId="1076"/>
        <pc:sldMkLst>
          <pc:docMk/>
          <pc:sldMk cId="0" sldId="278"/>
        </pc:sldMkLst>
        <pc:spChg chg="mod">
          <ac:chgData name="Steeves, Ginny (EECD/EDPE)" userId="4bf07a0e-6b07-40c0-bce3-b9a6924e456d" providerId="ADAL" clId="{1200E4A9-C331-495C-BBED-952C3B6F2B1E}" dt="2026-03-18T21:05:59.805" v="150" actId="1076"/>
          <ac:spMkLst>
            <pc:docMk/>
            <pc:sldMk cId="0" sldId="27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ub.make.do/education/maker-tips/how-to-use-the-makedo-tool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60409" y="1600749"/>
            <a:ext cx="7498891" cy="7498891"/>
          </a:xfrm>
          <a:custGeom>
            <a:avLst/>
            <a:gdLst/>
            <a:ahLst/>
            <a:cxnLst/>
            <a:rect l="l" t="t" r="r" b="b"/>
            <a:pathLst>
              <a:path w="7498891" h="7498891">
                <a:moveTo>
                  <a:pt x="0" y="0"/>
                </a:moveTo>
                <a:lnTo>
                  <a:pt x="7498891" y="0"/>
                </a:lnTo>
                <a:lnTo>
                  <a:pt x="7498891" y="7498891"/>
                </a:lnTo>
                <a:lnTo>
                  <a:pt x="0" y="749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599753" y="759472"/>
            <a:ext cx="9160656" cy="834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658"/>
              </a:lnSpc>
            </a:pPr>
            <a:r>
              <a:rPr lang="en-US" sz="11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</a:t>
            </a:r>
            <a:r>
              <a:rPr lang="fr-CA" sz="11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</a:t>
            </a:r>
            <a:r>
              <a:rPr lang="en-US" sz="11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fi de conception de jeux </a:t>
            </a:r>
            <a:r>
              <a:rPr lang="en-US" sz="11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d’arcade</a:t>
            </a:r>
            <a:endParaRPr lang="en-US" sz="118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DéFINir</a:t>
            </a:r>
            <a:endParaRPr lang="en-US" sz="98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4350" y="2171700"/>
            <a:ext cx="17259300" cy="8566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EXPLIQUER CLAIRMENT LE DÉFI QUE VOUS ESSAYER DE RÉSOUDRE.</a:t>
            </a:r>
          </a:p>
          <a:p>
            <a:pPr algn="l">
              <a:lnSpc>
                <a:spcPts val="5096"/>
              </a:lnSpc>
              <a:spcBef>
                <a:spcPct val="0"/>
              </a:spcBef>
            </a:pPr>
            <a:endParaRPr lang="en-US" sz="43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928468" lvl="1" indent="-464234" algn="l">
              <a:lnSpc>
                <a:spcPts val="7826"/>
              </a:lnSpc>
              <a:buAutoNum type="arabicPeriod"/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 est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l’objectif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principal de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jeu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d’arcade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?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qui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permettra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À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jeu de se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démarquer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des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autres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? </a:t>
            </a:r>
          </a:p>
          <a:p>
            <a:pPr marL="928468" lvl="1" indent="-464234" algn="l">
              <a:lnSpc>
                <a:spcPts val="7826"/>
              </a:lnSpc>
              <a:buAutoNum type="arabicPeriod"/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Quelles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compétences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joueurs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développereont-ils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en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jouant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?</a:t>
            </a:r>
          </a:p>
          <a:p>
            <a:pPr algn="l">
              <a:lnSpc>
                <a:spcPts val="2184"/>
              </a:lnSpc>
            </a:pPr>
            <a:endParaRPr lang="en-US" sz="43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3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7710" y="1125883"/>
            <a:ext cx="16151590" cy="135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83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r>
              <a:rPr lang="en-US" sz="83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mural”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7444" y="2349262"/>
            <a:ext cx="9602895" cy="791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4"/>
              </a:lnSpc>
            </a:pPr>
            <a:endParaRPr dirty="0"/>
          </a:p>
          <a:p>
            <a:pPr algn="l">
              <a:lnSpc>
                <a:spcPts val="5096"/>
              </a:lnSpc>
            </a:pPr>
            <a:endParaRPr dirty="0"/>
          </a:p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Placez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notes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autocollantes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avec des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sous au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moins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trois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catÉgorieS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Celles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-ci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peuvent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inclure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jeux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existants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ou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descriptions de Nouvelles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163879" y="3730827"/>
            <a:ext cx="4788446" cy="4701383"/>
          </a:xfrm>
          <a:custGeom>
            <a:avLst/>
            <a:gdLst/>
            <a:ahLst/>
            <a:cxnLst/>
            <a:rect l="l" t="t" r="r" b="b"/>
            <a:pathLst>
              <a:path w="4788446" h="4701383">
                <a:moveTo>
                  <a:pt x="0" y="0"/>
                </a:moveTo>
                <a:lnTo>
                  <a:pt x="4788446" y="0"/>
                </a:lnTo>
                <a:lnTo>
                  <a:pt x="4788446" y="4701384"/>
                </a:lnTo>
                <a:lnTo>
                  <a:pt x="0" y="47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12163879" y="4745575"/>
            <a:ext cx="4403171" cy="2671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D</a:t>
            </a:r>
            <a:r>
              <a:rPr lang="fr-CA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éplacer</a:t>
            </a:r>
            <a:r>
              <a:rPr lang="fr-CA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des joueurs de soccer pour bloquer le ballon pour qu’il ne rentre pas dans le filet</a:t>
            </a:r>
            <a:endParaRPr lang="en-US" sz="3200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endParaRPr lang="en-US" sz="106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284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3: imaginer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43808" y="6487170"/>
            <a:ext cx="6544192" cy="3082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Faites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un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remue-méninges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créez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solutions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633057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Imaginer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4421" y="2412220"/>
            <a:ext cx="16134879" cy="979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6"/>
              </a:lnSpc>
              <a:spcBef>
                <a:spcPct val="0"/>
              </a:spcBef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FAITES UN REMUE-MÉNINGES POUR TROUVER AUTANT D’IDÉES QUE POSSIBLE.</a:t>
            </a:r>
          </a:p>
          <a:p>
            <a:pPr algn="l">
              <a:lnSpc>
                <a:spcPts val="6916"/>
              </a:lnSpc>
              <a:spcBef>
                <a:spcPct val="0"/>
              </a:spcBef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CrÉEZ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UNE LISTE D’IDÉES SANS PORTER DE JUGEMENT. TOUTES LES IDÉES ONT DE LA VALEUR !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Quelle(s) idée(s)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seraient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plus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surprenantes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ou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créatives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?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Quels obstacles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pourriez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-vous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rencontrez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comment la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rÉsolution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de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problÈmes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peut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-elle vous aider ?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86980"/>
            <a:ext cx="9754053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6"/>
              </a:lnSpc>
            </a:pPr>
            <a:endParaRPr lang="fr-CA" dirty="0"/>
          </a:p>
          <a:p>
            <a:pPr algn="l">
              <a:lnSpc>
                <a:spcPts val="4186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Les groups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commencent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à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différentes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stations avec du papier et des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marqueurs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3 minutes pour faire un croquis du plan du concept de jeu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auquel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Lorsque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le temps est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écoulé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passent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à la station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suivante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ajoutent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ou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améliorent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l’idée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laissé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par le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groupe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prédécent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</a:p>
          <a:p>
            <a:pPr algn="l">
              <a:lnSpc>
                <a:spcPts val="4186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Continuez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jusqu’à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tous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les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groupes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visité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chaque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station. </a:t>
            </a:r>
          </a:p>
        </p:txBody>
      </p:sp>
      <p:sp>
        <p:nvSpPr>
          <p:cNvPr id="3" name="Freeform 3"/>
          <p:cNvSpPr/>
          <p:nvPr/>
        </p:nvSpPr>
        <p:spPr>
          <a:xfrm>
            <a:off x="11588744" y="3252467"/>
            <a:ext cx="5670556" cy="5337411"/>
          </a:xfrm>
          <a:custGeom>
            <a:avLst/>
            <a:gdLst/>
            <a:ahLst/>
            <a:cxnLst/>
            <a:rect l="l" t="t" r="r" b="b"/>
            <a:pathLst>
              <a:path w="5670556" h="5337411">
                <a:moveTo>
                  <a:pt x="0" y="0"/>
                </a:moveTo>
                <a:lnTo>
                  <a:pt x="5670556" y="0"/>
                </a:lnTo>
                <a:lnTo>
                  <a:pt x="5670556" y="5337412"/>
                </a:lnTo>
                <a:lnTo>
                  <a:pt x="0" y="533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57076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“carrousel </a:t>
            </a: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d’idées</a:t>
            </a: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978716" cy="433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4: prototype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9146" y="6912242"/>
            <a:ext cx="5394046" cy="200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CRÉER UNE OU PLUSIEURS IDÉES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633057"/>
            <a:ext cx="16230600" cy="170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prototype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4421" y="2412220"/>
            <a:ext cx="15244179" cy="827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6"/>
              </a:lnSpc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CONSTRUISEZ VOTRE JEU EN UTILISANT LE MATÉRIEL FOURNI.</a:t>
            </a:r>
          </a:p>
          <a:p>
            <a:pPr algn="l">
              <a:lnSpc>
                <a:spcPts val="6916"/>
              </a:lnSpc>
              <a:spcBef>
                <a:spcPct val="0"/>
              </a:spcBef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QUELS MATÉRIAUX POUVEZ-VOUS UTILISER MAINTENANT POUR CONSTRUIRE VOTRE JEU ?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COMMENT ALLEZ-VOUS MONTRER LES PARTIES PRINCIPALES DU JEU DANS VOTRE PROTOTYPE ?</a:t>
            </a:r>
          </a:p>
          <a:p>
            <a:pPr marL="820521" lvl="1" indent="-410260" algn="l">
              <a:lnSpc>
                <a:spcPts val="6916"/>
              </a:lnSpc>
              <a:spcBef>
                <a:spcPct val="0"/>
              </a:spcBef>
              <a:buAutoNum type="arabicPeriod"/>
            </a:pP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devront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faire les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joueurs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dans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prototype ? Comment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pouvez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-vous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rendre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directives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claires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?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3667" y="1459549"/>
            <a:ext cx="15120665" cy="165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un prototype est...</a:t>
            </a:r>
          </a:p>
        </p:txBody>
      </p:sp>
      <p:sp>
        <p:nvSpPr>
          <p:cNvPr id="3" name="Freeform 3"/>
          <p:cNvSpPr/>
          <p:nvPr/>
        </p:nvSpPr>
        <p:spPr>
          <a:xfrm>
            <a:off x="731987" y="4920906"/>
            <a:ext cx="5014974" cy="3677984"/>
          </a:xfrm>
          <a:custGeom>
            <a:avLst/>
            <a:gdLst/>
            <a:ahLst/>
            <a:cxnLst/>
            <a:rect l="l" t="t" r="r" b="b"/>
            <a:pathLst>
              <a:path w="5014974" h="3677984">
                <a:moveTo>
                  <a:pt x="0" y="0"/>
                </a:moveTo>
                <a:lnTo>
                  <a:pt x="5014973" y="0"/>
                </a:lnTo>
                <a:lnTo>
                  <a:pt x="5014973" y="3677984"/>
                </a:lnTo>
                <a:lnTo>
                  <a:pt x="0" y="3677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6680784" y="4889831"/>
            <a:ext cx="5014974" cy="3677984"/>
          </a:xfrm>
          <a:custGeom>
            <a:avLst/>
            <a:gdLst/>
            <a:ahLst/>
            <a:cxnLst/>
            <a:rect l="l" t="t" r="r" b="b"/>
            <a:pathLst>
              <a:path w="5014974" h="3677984">
                <a:moveTo>
                  <a:pt x="0" y="0"/>
                </a:moveTo>
                <a:lnTo>
                  <a:pt x="5014974" y="0"/>
                </a:lnTo>
                <a:lnTo>
                  <a:pt x="5014974" y="3677983"/>
                </a:lnTo>
                <a:lnTo>
                  <a:pt x="0" y="367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12498653" y="4889831"/>
            <a:ext cx="5014974" cy="3677984"/>
          </a:xfrm>
          <a:custGeom>
            <a:avLst/>
            <a:gdLst/>
            <a:ahLst/>
            <a:cxnLst/>
            <a:rect l="l" t="t" r="r" b="b"/>
            <a:pathLst>
              <a:path w="5014974" h="3677984">
                <a:moveTo>
                  <a:pt x="0" y="0"/>
                </a:moveTo>
                <a:lnTo>
                  <a:pt x="5014974" y="0"/>
                </a:lnTo>
                <a:lnTo>
                  <a:pt x="5014974" y="3677983"/>
                </a:lnTo>
                <a:lnTo>
                  <a:pt x="0" y="367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TextBox 6"/>
          <p:cNvSpPr txBox="1"/>
          <p:nvPr/>
        </p:nvSpPr>
        <p:spPr>
          <a:xfrm>
            <a:off x="2064374" y="3168043"/>
            <a:ext cx="14116866" cy="157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un premier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modèle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ou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un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modèle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préliminaire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d’une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invention.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3910" y="5414269"/>
            <a:ext cx="3074670" cy="1526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Créé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avec un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objectif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5472" y="5414269"/>
            <a:ext cx="3074670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Destiné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à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être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amélioré</a:t>
            </a:r>
            <a:endParaRPr lang="en-US" sz="44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46403" y="5414269"/>
            <a:ext cx="3074670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 model 3D physique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0275" y="1459900"/>
            <a:ext cx="10045260" cy="8827099"/>
          </a:xfrm>
          <a:custGeom>
            <a:avLst/>
            <a:gdLst/>
            <a:ahLst/>
            <a:cxnLst/>
            <a:rect l="l" t="t" r="r" b="b"/>
            <a:pathLst>
              <a:path w="10045260" h="7367198">
                <a:moveTo>
                  <a:pt x="0" y="0"/>
                </a:moveTo>
                <a:lnTo>
                  <a:pt x="10045260" y="0"/>
                </a:lnTo>
                <a:lnTo>
                  <a:pt x="10045260" y="7367198"/>
                </a:lnTo>
                <a:lnTo>
                  <a:pt x="0" y="7367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406213" y="3867443"/>
            <a:ext cx="8014063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Attentes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du makerspace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97516" y="1979929"/>
            <a:ext cx="6661784" cy="7092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Être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respectif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du matériel et des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autres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  <a:p>
            <a:pPr algn="l">
              <a:lnSpc>
                <a:spcPts val="6159"/>
              </a:lnSpc>
            </a:pPr>
            <a:endParaRPr lang="en-US" sz="4399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6159"/>
              </a:lnSpc>
            </a:pP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Pensez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vert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utilisant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le matériel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judicieusement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 </a:t>
            </a:r>
          </a:p>
          <a:p>
            <a:pPr algn="l">
              <a:lnSpc>
                <a:spcPts val="6159"/>
              </a:lnSpc>
            </a:pPr>
            <a:endParaRPr lang="en-US" sz="4399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6159"/>
              </a:lnSpc>
            </a:pP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Être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inclusive de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toutes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les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idées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 </a:t>
            </a:r>
          </a:p>
        </p:txBody>
      </p:sp>
      <p:sp>
        <p:nvSpPr>
          <p:cNvPr id="5" name="Freeform 5"/>
          <p:cNvSpPr/>
          <p:nvPr/>
        </p:nvSpPr>
        <p:spPr>
          <a:xfrm>
            <a:off x="-931304" y="1067093"/>
            <a:ext cx="5744010" cy="4114800"/>
          </a:xfrm>
          <a:custGeom>
            <a:avLst/>
            <a:gdLst/>
            <a:ahLst/>
            <a:cxnLst/>
            <a:rect l="l" t="t" r="r" b="b"/>
            <a:pathLst>
              <a:path w="5744010" h="4114800">
                <a:moveTo>
                  <a:pt x="0" y="0"/>
                </a:moveTo>
                <a:lnTo>
                  <a:pt x="5744010" y="0"/>
                </a:lnTo>
                <a:lnTo>
                  <a:pt x="5744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>
            <a:off x="15537852" y="7337264"/>
            <a:ext cx="3442898" cy="2979671"/>
          </a:xfrm>
          <a:custGeom>
            <a:avLst/>
            <a:gdLst/>
            <a:ahLst/>
            <a:cxnLst/>
            <a:rect l="l" t="t" r="r" b="b"/>
            <a:pathLst>
              <a:path w="3442898" h="2979671">
                <a:moveTo>
                  <a:pt x="0" y="0"/>
                </a:moveTo>
                <a:lnTo>
                  <a:pt x="3442897" y="0"/>
                </a:lnTo>
                <a:lnTo>
                  <a:pt x="3442897" y="2979671"/>
                </a:lnTo>
                <a:lnTo>
                  <a:pt x="0" y="2979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284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5: tester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9146" y="6703376"/>
            <a:ext cx="5394046" cy="308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Tester les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invite la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rétroaction</a:t>
            </a:r>
            <a:endParaRPr lang="en-US" sz="4628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946196" y="1211816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Mat</a:t>
            </a:r>
            <a:r>
              <a:rPr lang="fr-CA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ÉRIEL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3" name="Freeform 3"/>
          <p:cNvSpPr/>
          <p:nvPr/>
        </p:nvSpPr>
        <p:spPr>
          <a:xfrm>
            <a:off x="8533883" y="0"/>
            <a:ext cx="11764509" cy="7852810"/>
          </a:xfrm>
          <a:custGeom>
            <a:avLst/>
            <a:gdLst/>
            <a:ahLst/>
            <a:cxnLst/>
            <a:rect l="l" t="t" r="r" b="b"/>
            <a:pathLst>
              <a:path w="11764509" h="7852810">
                <a:moveTo>
                  <a:pt x="0" y="0"/>
                </a:moveTo>
                <a:lnTo>
                  <a:pt x="11764509" y="0"/>
                </a:lnTo>
                <a:lnTo>
                  <a:pt x="11764509" y="7852810"/>
                </a:lnTo>
                <a:lnTo>
                  <a:pt x="0" y="7852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/>
          <p:cNvGrpSpPr/>
          <p:nvPr/>
        </p:nvGrpSpPr>
        <p:grpSpPr>
          <a:xfrm>
            <a:off x="13519877" y="6066230"/>
            <a:ext cx="1322117" cy="1786580"/>
            <a:chOff x="0" y="0"/>
            <a:chExt cx="348212" cy="4705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8212" cy="470540"/>
            </a:xfrm>
            <a:custGeom>
              <a:avLst/>
              <a:gdLst/>
              <a:ahLst/>
              <a:cxnLst/>
              <a:rect l="l" t="t" r="r" b="b"/>
              <a:pathLst>
                <a:path w="348212" h="470540">
                  <a:moveTo>
                    <a:pt x="174106" y="0"/>
                  </a:moveTo>
                  <a:lnTo>
                    <a:pt x="174106" y="0"/>
                  </a:lnTo>
                  <a:cubicBezTo>
                    <a:pt x="270262" y="0"/>
                    <a:pt x="348212" y="77950"/>
                    <a:pt x="348212" y="174106"/>
                  </a:cubicBezTo>
                  <a:lnTo>
                    <a:pt x="348212" y="296434"/>
                  </a:lnTo>
                  <a:cubicBezTo>
                    <a:pt x="348212" y="392590"/>
                    <a:pt x="270262" y="470540"/>
                    <a:pt x="174106" y="470540"/>
                  </a:cubicBezTo>
                  <a:lnTo>
                    <a:pt x="174106" y="470540"/>
                  </a:lnTo>
                  <a:cubicBezTo>
                    <a:pt x="77950" y="470540"/>
                    <a:pt x="0" y="392590"/>
                    <a:pt x="0" y="296434"/>
                  </a:cubicBezTo>
                  <a:lnTo>
                    <a:pt x="0" y="174106"/>
                  </a:lnTo>
                  <a:cubicBezTo>
                    <a:pt x="0" y="77950"/>
                    <a:pt x="77950" y="0"/>
                    <a:pt x="174106" y="0"/>
                  </a:cubicBezTo>
                  <a:close/>
                </a:path>
              </a:pathLst>
            </a:custGeom>
            <a:solidFill>
              <a:srgbClr val="AFE5E9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48212" cy="5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180935" y="6933008"/>
            <a:ext cx="1011013" cy="919802"/>
          </a:xfrm>
          <a:custGeom>
            <a:avLst/>
            <a:gdLst/>
            <a:ahLst/>
            <a:cxnLst/>
            <a:rect l="l" t="t" r="r" b="b"/>
            <a:pathLst>
              <a:path w="1011013" h="919802">
                <a:moveTo>
                  <a:pt x="0" y="0"/>
                </a:moveTo>
                <a:lnTo>
                  <a:pt x="1011013" y="0"/>
                </a:lnTo>
                <a:lnTo>
                  <a:pt x="1011013" y="919802"/>
                </a:lnTo>
                <a:lnTo>
                  <a:pt x="0" y="91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0227" t="-674999" r="-553409" b="-78749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8"/>
          <p:cNvSpPr txBox="1"/>
          <p:nvPr/>
        </p:nvSpPr>
        <p:spPr>
          <a:xfrm>
            <a:off x="1553386" y="3199335"/>
            <a:ext cx="8733614" cy="5985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carTON</a:t>
            </a:r>
            <a:endParaRPr lang="en-US" sz="5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KIT MAKEDO</a:t>
            </a: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N’IMPORTE QUOI D’AUTRE QUE VOUS POUVIEZ TROUVER !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3386" y="9001125"/>
            <a:ext cx="16268753" cy="94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  <a:spcBef>
                <a:spcPct val="0"/>
              </a:spcBef>
            </a:pPr>
            <a:r>
              <a:rPr lang="en-US" sz="4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  <a:hlinkClick r:id="rId4" tooltip="https://hub.make.do/education/maker-tips/how-to-use-the-makedo-tools"/>
              </a:rPr>
              <a:t>Click here - Using the Makedo Tools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230600" cy="170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test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1" y="2095500"/>
            <a:ext cx="16878300" cy="7463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ESSAYER VOTRE JEU ET APPRENEZ À PARTIR DES COMMENTAIRES.</a:t>
            </a:r>
          </a:p>
          <a:p>
            <a:pPr algn="l">
              <a:lnSpc>
                <a:spcPts val="8736"/>
              </a:lnSpc>
              <a:spcBef>
                <a:spcPct val="0"/>
              </a:spcBef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1036416" lvl="1" indent="-518208" algn="l">
              <a:lnSpc>
                <a:spcPts val="8736"/>
              </a:lnSpc>
              <a:buAutoNum type="arabicPeriod"/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 QUE LES JOUEURS AIMENT LE PLUS DANS VOTRE JEU ?</a:t>
            </a:r>
          </a:p>
          <a:p>
            <a:pPr marL="1036416" lvl="1" indent="-518208" algn="l">
              <a:lnSpc>
                <a:spcPts val="8736"/>
              </a:lnSpc>
              <a:buAutoNum type="arabicPeriod"/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 qui a RENDU LES JOUEURS CONFUS OU FRUSTRÉS?</a:t>
            </a:r>
          </a:p>
          <a:p>
            <a:pPr marL="1036416" lvl="1" indent="-518208" algn="l">
              <a:lnSpc>
                <a:spcPts val="8736"/>
              </a:lnSpc>
              <a:buAutoNum type="arabicPeriod"/>
            </a:pP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vous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changeriez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pour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améliorer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jeu ?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4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4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4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jouer</a:t>
            </a: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échanger</a:t>
            </a: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" y="2291730"/>
            <a:ext cx="11201400" cy="806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98"/>
              </a:lnSpc>
              <a:spcBef>
                <a:spcPct val="0"/>
              </a:spcBef>
            </a:pP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échanger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" – La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moitié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des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groupes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installent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leur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prototype,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tandis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l’autre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moitié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se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promène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pour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tester les jeux. </a:t>
            </a:r>
          </a:p>
          <a:p>
            <a:pPr algn="l">
              <a:lnSpc>
                <a:spcPts val="7098"/>
              </a:lnSpc>
              <a:spcBef>
                <a:spcPct val="0"/>
              </a:spcBef>
            </a:pP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Après 10-15 minutes,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échangent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rôles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</a:p>
          <a:p>
            <a:pPr algn="l">
              <a:lnSpc>
                <a:spcPts val="7098"/>
              </a:lnSpc>
              <a:spcBef>
                <a:spcPct val="0"/>
              </a:spcBef>
            </a:pP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Tout le monde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écrit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des courts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commentaires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sur des notes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autocollantes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les laisse à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chaque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station de jeu. </a:t>
            </a:r>
          </a:p>
        </p:txBody>
      </p:sp>
      <p:sp>
        <p:nvSpPr>
          <p:cNvPr id="4" name="Freeform 4"/>
          <p:cNvSpPr/>
          <p:nvPr/>
        </p:nvSpPr>
        <p:spPr>
          <a:xfrm>
            <a:off x="11203490" y="3502019"/>
            <a:ext cx="6055810" cy="5510787"/>
          </a:xfrm>
          <a:custGeom>
            <a:avLst/>
            <a:gdLst/>
            <a:ahLst/>
            <a:cxnLst/>
            <a:rect l="l" t="t" r="r" b="b"/>
            <a:pathLst>
              <a:path w="6055810" h="5510787">
                <a:moveTo>
                  <a:pt x="0" y="0"/>
                </a:moveTo>
                <a:lnTo>
                  <a:pt x="6055810" y="0"/>
                </a:lnTo>
                <a:lnTo>
                  <a:pt x="6055810" y="5510787"/>
                </a:lnTo>
                <a:lnTo>
                  <a:pt x="0" y="5510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623532"/>
            <a:ext cx="1662809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8103" y="3165863"/>
            <a:ext cx="15511793" cy="681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6: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Révision</a:t>
            </a: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4378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                               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48300"/>
            <a:ext cx="10706478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Voici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d’autres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à essayer ...</a:t>
            </a:r>
          </a:p>
        </p:txBody>
      </p:sp>
      <p:sp>
        <p:nvSpPr>
          <p:cNvPr id="3" name="Freeform 3"/>
          <p:cNvSpPr/>
          <p:nvPr/>
        </p:nvSpPr>
        <p:spPr>
          <a:xfrm rot="831626">
            <a:off x="13564811" y="3199786"/>
            <a:ext cx="3276559" cy="6129617"/>
          </a:xfrm>
          <a:custGeom>
            <a:avLst/>
            <a:gdLst/>
            <a:ahLst/>
            <a:cxnLst/>
            <a:rect l="l" t="t" r="r" b="b"/>
            <a:pathLst>
              <a:path w="3276559" h="6129617">
                <a:moveTo>
                  <a:pt x="0" y="0"/>
                </a:moveTo>
                <a:lnTo>
                  <a:pt x="3276559" y="0"/>
                </a:lnTo>
                <a:lnTo>
                  <a:pt x="3276559" y="6129617"/>
                </a:lnTo>
                <a:lnTo>
                  <a:pt x="0" y="6129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028700" y="847725"/>
            <a:ext cx="14174391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Vous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voulez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continuer à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apprendre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flipH="1">
            <a:off x="629363" y="2780371"/>
            <a:ext cx="4184131" cy="7645421"/>
          </a:xfrm>
          <a:custGeom>
            <a:avLst/>
            <a:gdLst/>
            <a:ahLst/>
            <a:cxnLst/>
            <a:rect l="l" t="t" r="r" b="b"/>
            <a:pathLst>
              <a:path w="4184131" h="7645421">
                <a:moveTo>
                  <a:pt x="4184130" y="0"/>
                </a:moveTo>
                <a:lnTo>
                  <a:pt x="0" y="0"/>
                </a:lnTo>
                <a:lnTo>
                  <a:pt x="0" y="7645422"/>
                </a:lnTo>
                <a:lnTo>
                  <a:pt x="4184130" y="7645422"/>
                </a:lnTo>
                <a:lnTo>
                  <a:pt x="41841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85567" y="5047724"/>
            <a:ext cx="14116866" cy="144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Aide un animal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4332441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 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273504" y="7606475"/>
            <a:ext cx="2428483" cy="2272310"/>
          </a:xfrm>
          <a:custGeom>
            <a:avLst/>
            <a:gdLst/>
            <a:ahLst/>
            <a:cxnLst/>
            <a:rect l="l" t="t" r="r" b="b"/>
            <a:pathLst>
              <a:path w="2428483" h="2272310">
                <a:moveTo>
                  <a:pt x="0" y="0"/>
                </a:moveTo>
                <a:lnTo>
                  <a:pt x="2428482" y="0"/>
                </a:lnTo>
                <a:lnTo>
                  <a:pt x="2428482" y="2272311"/>
                </a:lnTo>
                <a:lnTo>
                  <a:pt x="0" y="2272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85567" y="4453700"/>
            <a:ext cx="14116866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Aide les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personnes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sans maison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3738417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rot="733061">
            <a:off x="7954055" y="7254777"/>
            <a:ext cx="2379889" cy="2379889"/>
          </a:xfrm>
          <a:custGeom>
            <a:avLst/>
            <a:gdLst/>
            <a:ahLst/>
            <a:cxnLst/>
            <a:rect l="l" t="t" r="r" b="b"/>
            <a:pathLst>
              <a:path w="2379889" h="2379889">
                <a:moveTo>
                  <a:pt x="0" y="0"/>
                </a:moveTo>
                <a:lnTo>
                  <a:pt x="2379890" y="0"/>
                </a:lnTo>
                <a:lnTo>
                  <a:pt x="2379890" y="2379889"/>
                </a:lnTo>
                <a:lnTo>
                  <a:pt x="0" y="2379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2782" y="3953431"/>
            <a:ext cx="16202433" cy="306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Donne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une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nouvelle vie aux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anciennes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technologies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3161846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qui...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028700" y="0"/>
            <a:ext cx="2917767" cy="5143500"/>
          </a:xfrm>
          <a:custGeom>
            <a:avLst/>
            <a:gdLst/>
            <a:ahLst/>
            <a:cxnLst/>
            <a:rect l="l" t="t" r="r" b="b"/>
            <a:pathLst>
              <a:path w="2917767" h="5143500">
                <a:moveTo>
                  <a:pt x="0" y="0"/>
                </a:moveTo>
                <a:lnTo>
                  <a:pt x="2917767" y="0"/>
                </a:lnTo>
                <a:lnTo>
                  <a:pt x="291776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24292"/>
            <a:ext cx="15633936" cy="306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Arrose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automatiquement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une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plante</a:t>
            </a:r>
            <a:endParaRPr lang="en-US" sz="90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85567" y="5814867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357911" y="496335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vocabulaIRE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9286" y="2706226"/>
            <a:ext cx="14672441" cy="698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EmpathiE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définir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imaginer</a:t>
            </a:r>
          </a:p>
          <a:p>
            <a:pPr algn="l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prototype</a:t>
            </a:r>
          </a:p>
          <a:p>
            <a:pPr algn="l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test</a:t>
            </a:r>
          </a:p>
          <a:p>
            <a:pPr algn="l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rétroaction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30056" y="2438430"/>
            <a:ext cx="14672441" cy="698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38"/>
              </a:lnSpc>
            </a:pPr>
            <a:endParaRPr dirty="0"/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design</a:t>
            </a:r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arcade</a:t>
            </a:r>
          </a:p>
          <a:p>
            <a:pPr algn="just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méchanismE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force</a:t>
            </a:r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motion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7000" y="2735435"/>
            <a:ext cx="2114719" cy="2408065"/>
          </a:xfrm>
          <a:custGeom>
            <a:avLst/>
            <a:gdLst/>
            <a:ahLst/>
            <a:cxnLst/>
            <a:rect l="l" t="t" r="r" b="b"/>
            <a:pathLst>
              <a:path w="2114719" h="2408065">
                <a:moveTo>
                  <a:pt x="0" y="0"/>
                </a:moveTo>
                <a:lnTo>
                  <a:pt x="2114719" y="0"/>
                </a:lnTo>
                <a:lnTo>
                  <a:pt x="2114719" y="2408064"/>
                </a:lnTo>
                <a:lnTo>
                  <a:pt x="0" y="2408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/>
          </a:p>
        </p:txBody>
      </p:sp>
      <p:sp>
        <p:nvSpPr>
          <p:cNvPr id="3" name="TextBox 3"/>
          <p:cNvSpPr txBox="1"/>
          <p:nvPr/>
        </p:nvSpPr>
        <p:spPr>
          <a:xfrm>
            <a:off x="1583667" y="3520850"/>
            <a:ext cx="15120665" cy="144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FÉLICITATIONS 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85567" y="5313904"/>
            <a:ext cx="14116866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SVP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partagez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des photos de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vos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creations à COE@gnb.ca et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remplissez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ce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sondage pour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être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inscrit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(e) à un tirage au sort !</a:t>
            </a:r>
          </a:p>
        </p:txBody>
      </p:sp>
      <p:sp>
        <p:nvSpPr>
          <p:cNvPr id="5" name="Freeform 5"/>
          <p:cNvSpPr/>
          <p:nvPr/>
        </p:nvSpPr>
        <p:spPr>
          <a:xfrm>
            <a:off x="2285986" y="1810825"/>
            <a:ext cx="1122918" cy="1278685"/>
          </a:xfrm>
          <a:custGeom>
            <a:avLst/>
            <a:gdLst/>
            <a:ahLst/>
            <a:cxnLst/>
            <a:rect l="l" t="t" r="r" b="b"/>
            <a:pathLst>
              <a:path w="1122918" h="1278685">
                <a:moveTo>
                  <a:pt x="0" y="0"/>
                </a:moveTo>
                <a:lnTo>
                  <a:pt x="1122918" y="0"/>
                </a:lnTo>
                <a:lnTo>
                  <a:pt x="1122918" y="1278685"/>
                </a:lnTo>
                <a:lnTo>
                  <a:pt x="0" y="127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/>
          </a:p>
        </p:txBody>
      </p:sp>
      <p:sp>
        <p:nvSpPr>
          <p:cNvPr id="6" name="Freeform 6"/>
          <p:cNvSpPr/>
          <p:nvPr/>
        </p:nvSpPr>
        <p:spPr>
          <a:xfrm rot="1310477">
            <a:off x="13532557" y="3993029"/>
            <a:ext cx="1122918" cy="1278685"/>
          </a:xfrm>
          <a:custGeom>
            <a:avLst/>
            <a:gdLst/>
            <a:ahLst/>
            <a:cxnLst/>
            <a:rect l="l" t="t" r="r" b="b"/>
            <a:pathLst>
              <a:path w="1122918" h="1278685">
                <a:moveTo>
                  <a:pt x="0" y="0"/>
                </a:moveTo>
                <a:lnTo>
                  <a:pt x="1122918" y="0"/>
                </a:lnTo>
                <a:lnTo>
                  <a:pt x="1122918" y="1278685"/>
                </a:lnTo>
                <a:lnTo>
                  <a:pt x="0" y="127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9877" y="6066230"/>
            <a:ext cx="1322117" cy="1786580"/>
            <a:chOff x="0" y="0"/>
            <a:chExt cx="348212" cy="470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212" cy="470540"/>
            </a:xfrm>
            <a:custGeom>
              <a:avLst/>
              <a:gdLst/>
              <a:ahLst/>
              <a:cxnLst/>
              <a:rect l="l" t="t" r="r" b="b"/>
              <a:pathLst>
                <a:path w="348212" h="470540">
                  <a:moveTo>
                    <a:pt x="174106" y="0"/>
                  </a:moveTo>
                  <a:lnTo>
                    <a:pt x="174106" y="0"/>
                  </a:lnTo>
                  <a:cubicBezTo>
                    <a:pt x="270262" y="0"/>
                    <a:pt x="348212" y="77950"/>
                    <a:pt x="348212" y="174106"/>
                  </a:cubicBezTo>
                  <a:lnTo>
                    <a:pt x="348212" y="296434"/>
                  </a:lnTo>
                  <a:cubicBezTo>
                    <a:pt x="348212" y="392590"/>
                    <a:pt x="270262" y="470540"/>
                    <a:pt x="174106" y="470540"/>
                  </a:cubicBezTo>
                  <a:lnTo>
                    <a:pt x="174106" y="470540"/>
                  </a:lnTo>
                  <a:cubicBezTo>
                    <a:pt x="77950" y="470540"/>
                    <a:pt x="0" y="392590"/>
                    <a:pt x="0" y="296434"/>
                  </a:cubicBezTo>
                  <a:lnTo>
                    <a:pt x="0" y="174106"/>
                  </a:lnTo>
                  <a:cubicBezTo>
                    <a:pt x="0" y="77950"/>
                    <a:pt x="77950" y="0"/>
                    <a:pt x="174106" y="0"/>
                  </a:cubicBezTo>
                  <a:close/>
                </a:path>
              </a:pathLst>
            </a:custGeom>
            <a:solidFill>
              <a:srgbClr val="AFE5E9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8212" cy="5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370565" y="-412751"/>
            <a:ext cx="8298623" cy="5375414"/>
          </a:xfrm>
          <a:custGeom>
            <a:avLst/>
            <a:gdLst/>
            <a:ahLst/>
            <a:cxnLst/>
            <a:rect l="l" t="t" r="r" b="b"/>
            <a:pathLst>
              <a:path w="8298623" h="5375414">
                <a:moveTo>
                  <a:pt x="0" y="0"/>
                </a:moveTo>
                <a:lnTo>
                  <a:pt x="8298623" y="0"/>
                </a:lnTo>
                <a:lnTo>
                  <a:pt x="8298623" y="5375414"/>
                </a:lnTo>
                <a:lnTo>
                  <a:pt x="0" y="5375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7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 rot="4264171">
            <a:off x="9630280" y="4287420"/>
            <a:ext cx="3597632" cy="3597632"/>
          </a:xfrm>
          <a:custGeom>
            <a:avLst/>
            <a:gdLst/>
            <a:ahLst/>
            <a:cxnLst/>
            <a:rect l="l" t="t" r="r" b="b"/>
            <a:pathLst>
              <a:path w="3597632" h="3597632">
                <a:moveTo>
                  <a:pt x="0" y="0"/>
                </a:moveTo>
                <a:lnTo>
                  <a:pt x="3597633" y="0"/>
                </a:lnTo>
                <a:lnTo>
                  <a:pt x="3597633" y="3597632"/>
                </a:lnTo>
                <a:lnTo>
                  <a:pt x="0" y="3597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0428162" y="7686443"/>
            <a:ext cx="3286031" cy="1926294"/>
          </a:xfrm>
          <a:custGeom>
            <a:avLst/>
            <a:gdLst/>
            <a:ahLst/>
            <a:cxnLst/>
            <a:rect l="l" t="t" r="r" b="b"/>
            <a:pathLst>
              <a:path w="3286031" h="1926294">
                <a:moveTo>
                  <a:pt x="0" y="0"/>
                </a:moveTo>
                <a:lnTo>
                  <a:pt x="3286031" y="0"/>
                </a:lnTo>
                <a:lnTo>
                  <a:pt x="3286031" y="1926294"/>
                </a:lnTo>
                <a:lnTo>
                  <a:pt x="0" y="192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 rot="-2539197">
            <a:off x="14156362" y="4294975"/>
            <a:ext cx="3264497" cy="3154320"/>
          </a:xfrm>
          <a:custGeom>
            <a:avLst/>
            <a:gdLst/>
            <a:ahLst/>
            <a:cxnLst/>
            <a:rect l="l" t="t" r="r" b="b"/>
            <a:pathLst>
              <a:path w="3264497" h="3154320">
                <a:moveTo>
                  <a:pt x="0" y="0"/>
                </a:moveTo>
                <a:lnTo>
                  <a:pt x="3264497" y="0"/>
                </a:lnTo>
                <a:lnTo>
                  <a:pt x="3264497" y="3154320"/>
                </a:lnTo>
                <a:lnTo>
                  <a:pt x="0" y="31543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TextBox 9"/>
          <p:cNvSpPr txBox="1"/>
          <p:nvPr/>
        </p:nvSpPr>
        <p:spPr>
          <a:xfrm>
            <a:off x="-3409339" y="828675"/>
            <a:ext cx="16230600" cy="1606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MatÉriEL</a:t>
            </a:r>
            <a:r>
              <a:rPr lang="en-US" sz="99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1329" y="2435012"/>
            <a:ext cx="9028676" cy="7216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carTON</a:t>
            </a:r>
            <a:endParaRPr lang="en-US" sz="5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RUBAN ADHÉSIF</a:t>
            </a: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CISEAUX</a:t>
            </a: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attaches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mÉtal</a:t>
            </a:r>
            <a:endParaRPr lang="en-US" sz="5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n’importe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quoi vous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pourriez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trouver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25519" y="-34530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7464871" y="2736596"/>
            <a:ext cx="3117552" cy="3193395"/>
          </a:xfrm>
          <a:custGeom>
            <a:avLst/>
            <a:gdLst/>
            <a:ahLst/>
            <a:cxnLst/>
            <a:rect l="l" t="t" r="r" b="b"/>
            <a:pathLst>
              <a:path w="3117552" h="3193395">
                <a:moveTo>
                  <a:pt x="0" y="0"/>
                </a:moveTo>
                <a:lnTo>
                  <a:pt x="3117552" y="0"/>
                </a:lnTo>
                <a:lnTo>
                  <a:pt x="3117552" y="3193395"/>
                </a:lnTo>
                <a:lnTo>
                  <a:pt x="0" y="3193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610936" y="108650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3475" y="7140980"/>
            <a:ext cx="14721050" cy="136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JEU D’ARCADE 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6191316"/>
            <a:ext cx="14116866" cy="73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4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et </a:t>
            </a:r>
            <a:r>
              <a:rPr lang="en-US" sz="44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construisez</a:t>
            </a:r>
            <a:r>
              <a:rPr lang="en-US" sz="44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5628" y="2202404"/>
            <a:ext cx="10136158" cy="7446977"/>
          </a:xfrm>
          <a:custGeom>
            <a:avLst/>
            <a:gdLst/>
            <a:ahLst/>
            <a:cxnLst/>
            <a:rect l="l" t="t" r="r" b="b"/>
            <a:pathLst>
              <a:path w="10136158" h="7446977">
                <a:moveTo>
                  <a:pt x="0" y="0"/>
                </a:moveTo>
                <a:lnTo>
                  <a:pt x="10136158" y="0"/>
                </a:lnTo>
                <a:lnTo>
                  <a:pt x="10136158" y="7446977"/>
                </a:lnTo>
                <a:lnTo>
                  <a:pt x="0" y="7446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758407" y="202771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DÉMARCHE DESIGN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DÉMARCHE DESIGN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433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1: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Sois</a:t>
            </a: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empathétique</a:t>
            </a: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94543" y="5825246"/>
            <a:ext cx="5394046" cy="296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endParaRPr dirty="0"/>
          </a:p>
          <a:p>
            <a:pPr algn="l">
              <a:lnSpc>
                <a:spcPts val="7912"/>
              </a:lnSpc>
            </a:pPr>
            <a:r>
              <a:rPr lang="en-US" sz="4347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Apprendre </a:t>
            </a:r>
            <a:r>
              <a:rPr lang="en-US" sz="4347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tes</a:t>
            </a:r>
            <a:r>
              <a:rPr lang="en-US" sz="4347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47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utilisateurs</a:t>
            </a:r>
            <a:endParaRPr lang="en-US" sz="4347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L’empathie</a:t>
            </a:r>
            <a:endParaRPr lang="en-US" sz="98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6561" y="2720250"/>
            <a:ext cx="16134879" cy="751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Comprenez qui jouera à votre jeu d’arcade et ce qu’ils aiment.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Questions :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1. Qui jouera à votre jeu d’arcade ?</a:t>
            </a:r>
            <a:br>
              <a:rPr lang="fr-CA" sz="4000" dirty="0">
                <a:solidFill>
                  <a:schemeClr val="bg1"/>
                </a:solidFill>
                <a:latin typeface="Lazydog" panose="020B0604020202020204" charset="0"/>
              </a:rPr>
            </a:br>
            <a:r>
              <a:rPr lang="fr-CA" sz="4000" dirty="0">
                <a:solidFill>
                  <a:schemeClr val="bg1"/>
                </a:solidFill>
                <a:latin typeface="Lazydog" panose="020B0604020202020204" charset="0"/>
              </a:rPr>
              <a:t>(Des enfants ? Des adolescents ? Des adultes ? Tout le monde ?)</a:t>
            </a: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2. Qu’est-ce que ces joueurs aiment faire pour s’amuser ?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3. Quels problèmes pourraient-ils rencontrer en jouant à des jeux d’arcade ?</a:t>
            </a:r>
            <a:br>
              <a:rPr lang="fr-CA" sz="4000" dirty="0">
                <a:solidFill>
                  <a:schemeClr val="bg1"/>
                </a:solidFill>
                <a:latin typeface="Lazydog" panose="020B0604020202020204" charset="0"/>
              </a:rPr>
            </a:br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Comment pouvons-nous rendre le jeu inclusif afin que tous les joueurs puissent en profiter ?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pPr algn="l">
              <a:lnSpc>
                <a:spcPts val="6734"/>
              </a:lnSpc>
              <a:spcBef>
                <a:spcPct val="0"/>
              </a:spcBef>
            </a:pPr>
            <a:endParaRPr lang="en-US" sz="37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483" y="2588968"/>
            <a:ext cx="12721498" cy="749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1. 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Mettez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- vous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équipe avec un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camarade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classe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2.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Décidez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qui sera le “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joueur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d’arcade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 et le ‘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concepteur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 jeu”.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3. Les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concepteurs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2 minutes pour poser au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joueur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questions sur les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caractéristiques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qu’il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aime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dans le jeu.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4.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Échangez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les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rôles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répétez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l’activité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5.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Trouvez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un nouveau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partenaire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rÉessayer</a:t>
            </a:r>
            <a:endParaRPr lang="en-US" sz="3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2837938" y="4649690"/>
            <a:ext cx="5450062" cy="5450062"/>
          </a:xfrm>
          <a:custGeom>
            <a:avLst/>
            <a:gdLst/>
            <a:ahLst/>
            <a:cxnLst/>
            <a:rect l="l" t="t" r="r" b="b"/>
            <a:pathLst>
              <a:path w="5450062" h="5450062">
                <a:moveTo>
                  <a:pt x="5450062" y="0"/>
                </a:moveTo>
                <a:lnTo>
                  <a:pt x="0" y="0"/>
                </a:lnTo>
                <a:lnTo>
                  <a:pt x="0" y="5450062"/>
                </a:lnTo>
                <a:lnTo>
                  <a:pt x="5450062" y="5450062"/>
                </a:lnTo>
                <a:lnTo>
                  <a:pt x="54500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15562969" y="2769941"/>
            <a:ext cx="2074450" cy="2267159"/>
          </a:xfrm>
          <a:custGeom>
            <a:avLst/>
            <a:gdLst/>
            <a:ahLst/>
            <a:cxnLst/>
            <a:rect l="l" t="t" r="r" b="b"/>
            <a:pathLst>
              <a:path w="2074450" h="2267159">
                <a:moveTo>
                  <a:pt x="0" y="0"/>
                </a:moveTo>
                <a:lnTo>
                  <a:pt x="2074450" y="0"/>
                </a:lnTo>
                <a:lnTo>
                  <a:pt x="2074450" y="2267158"/>
                </a:lnTo>
                <a:lnTo>
                  <a:pt x="0" y="2267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0" y="720109"/>
            <a:ext cx="17637419" cy="1433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8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Entretiens</a:t>
            </a:r>
            <a:r>
              <a:rPr lang="en-US" sz="8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avec les </a:t>
            </a:r>
            <a:r>
              <a:rPr lang="en-US" sz="8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joueurs</a:t>
            </a:r>
            <a:r>
              <a:rPr lang="en-US" sz="8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3609036" y="2655464"/>
            <a:ext cx="1198709" cy="1248056"/>
          </a:xfrm>
          <a:custGeom>
            <a:avLst/>
            <a:gdLst/>
            <a:ahLst/>
            <a:cxnLst/>
            <a:rect l="l" t="t" r="r" b="b"/>
            <a:pathLst>
              <a:path w="1393216" h="1522640">
                <a:moveTo>
                  <a:pt x="0" y="0"/>
                </a:moveTo>
                <a:lnTo>
                  <a:pt x="1393216" y="0"/>
                </a:lnTo>
                <a:lnTo>
                  <a:pt x="1393216" y="1522640"/>
                </a:lnTo>
                <a:lnTo>
                  <a:pt x="0" y="152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2344926" y="8335531"/>
            <a:ext cx="1264110" cy="1381541"/>
          </a:xfrm>
          <a:custGeom>
            <a:avLst/>
            <a:gdLst/>
            <a:ahLst/>
            <a:cxnLst/>
            <a:rect l="l" t="t" r="r" b="b"/>
            <a:pathLst>
              <a:path w="1264110" h="1381541">
                <a:moveTo>
                  <a:pt x="0" y="0"/>
                </a:moveTo>
                <a:lnTo>
                  <a:pt x="1264110" y="0"/>
                </a:lnTo>
                <a:lnTo>
                  <a:pt x="1264110" y="1381541"/>
                </a:lnTo>
                <a:lnTo>
                  <a:pt x="0" y="1381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CONCEPTUELLE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284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2 :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dÉFINIR</a:t>
            </a: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26342" y="6668618"/>
            <a:ext cx="5394046" cy="200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Établir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questions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clés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807</Words>
  <Application>Microsoft Office PowerPoint</Application>
  <PresentationFormat>Custom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Lazydog</vt:lpstr>
      <vt:lpstr>IBM Plex Sans</vt:lpstr>
      <vt:lpstr>Calibri</vt:lpstr>
      <vt:lpstr>Quicksand</vt:lpstr>
      <vt:lpstr>Arial</vt:lpstr>
      <vt:lpstr>Quicksand Medium</vt:lpstr>
      <vt:lpstr>Mansalva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Arcade Game Design Challenge</dc:title>
  <dc:creator>Flecknell, Tiffany (EECD/EDPE)</dc:creator>
  <cp:lastModifiedBy>Steeves, Ginny (EECD/EDPE)</cp:lastModifiedBy>
  <cp:revision>3</cp:revision>
  <dcterms:created xsi:type="dcterms:W3CDTF">2006-08-16T00:00:00Z</dcterms:created>
  <dcterms:modified xsi:type="dcterms:W3CDTF">2026-03-18T21:06:11Z</dcterms:modified>
  <dc:identifier>DAGv4KR6gCk</dc:identifier>
</cp:coreProperties>
</file>