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8288000" cy="10287000"/>
  <p:notesSz cx="6858000" cy="9144000"/>
  <p:embeddedFontLst>
    <p:embeddedFont>
      <p:font typeface="Bryndan Write" panose="020B0604020202020204" charset="0"/>
      <p:regular r:id="rId20"/>
    </p:embeddedFont>
    <p:embeddedFont>
      <p:font typeface="Finger Paint" panose="020B0604020202020204" charset="0"/>
      <p:regular r:id="rId21"/>
    </p:embeddedFont>
    <p:embeddedFont>
      <p:font typeface="Glacial Indifference" panose="020B0604020202020204" charset="0"/>
      <p:regular r:id="rId22"/>
    </p:embeddedFont>
    <p:embeddedFont>
      <p:font typeface="Glacial Indifference Bold" panose="020B0604020202020204" charset="0"/>
      <p:regular r:id="rId23"/>
    </p:embeddedFont>
    <p:embeddedFont>
      <p:font typeface="Pagkaki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5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A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3309" y="939701"/>
            <a:ext cx="11068705" cy="300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00"/>
              </a:lnSpc>
            </a:pPr>
            <a:r>
              <a:rPr lang="en-US" sz="22500">
                <a:solidFill>
                  <a:srgbClr val="FFFFFF"/>
                </a:solidFill>
                <a:latin typeface="Pagkaki"/>
                <a:ea typeface="Pagkaki"/>
                <a:cs typeface="Pagkaki"/>
                <a:sym typeface="Pagkaki"/>
              </a:rPr>
              <a:t>DEA TO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-71842" y="3330452"/>
            <a:ext cx="11068705" cy="300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00"/>
              </a:lnSpc>
            </a:pPr>
            <a:r>
              <a:rPr lang="en-US" sz="22500">
                <a:solidFill>
                  <a:srgbClr val="FFFFFF"/>
                </a:solidFill>
                <a:latin typeface="Pagkaki"/>
                <a:ea typeface="Pagkaki"/>
                <a:cs typeface="Pagkaki"/>
                <a:sym typeface="Pagkaki"/>
              </a:rPr>
              <a:t>MPACT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92692" y="3122341"/>
            <a:ext cx="11404176" cy="6436020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10996863" y="679748"/>
            <a:ext cx="6563588" cy="1555353"/>
          </a:xfrm>
          <a:custGeom>
            <a:avLst/>
            <a:gdLst/>
            <a:ahLst/>
            <a:cxnLst/>
            <a:rect l="l" t="t" r="r" b="b"/>
            <a:pathLst>
              <a:path w="6563588" h="1555353">
                <a:moveTo>
                  <a:pt x="0" y="0"/>
                </a:moveTo>
                <a:lnTo>
                  <a:pt x="6563588" y="0"/>
                </a:lnTo>
                <a:lnTo>
                  <a:pt x="6563588" y="1555353"/>
                </a:lnTo>
                <a:lnTo>
                  <a:pt x="0" y="15553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-277499"/>
            <a:ext cx="689967" cy="3399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57"/>
              </a:lnSpc>
              <a:spcBef>
                <a:spcPct val="0"/>
              </a:spcBef>
            </a:pPr>
            <a:r>
              <a:rPr lang="en-US" sz="19898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267108"/>
            <a:ext cx="689967" cy="3399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57"/>
              </a:lnSpc>
              <a:spcBef>
                <a:spcPct val="0"/>
              </a:spcBef>
            </a:pPr>
            <a:r>
              <a:rPr lang="en-US" sz="19898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A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07646" y="2057400"/>
            <a:ext cx="6840855" cy="8229600"/>
          </a:xfrm>
          <a:custGeom>
            <a:avLst/>
            <a:gdLst/>
            <a:ahLst/>
            <a:cxnLst/>
            <a:rect l="l" t="t" r="r" b="b"/>
            <a:pathLst>
              <a:path w="6840855" h="8229600">
                <a:moveTo>
                  <a:pt x="0" y="0"/>
                </a:moveTo>
                <a:lnTo>
                  <a:pt x="6840855" y="0"/>
                </a:lnTo>
                <a:lnTo>
                  <a:pt x="684085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821843" y="430484"/>
            <a:ext cx="17226956" cy="3681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12599">
                <a:solidFill>
                  <a:srgbClr val="FFFFFF"/>
                </a:solidFill>
                <a:latin typeface="Pagkaki"/>
                <a:ea typeface="Pagkaki"/>
                <a:cs typeface="Pagkaki"/>
                <a:sym typeface="Pagkaki"/>
              </a:rPr>
              <a:t>THINKING ABOUT PROBLEMS </a:t>
            </a:r>
          </a:p>
          <a:p>
            <a:pPr algn="ctr">
              <a:lnSpc>
                <a:spcPts val="15563"/>
              </a:lnSpc>
            </a:pPr>
            <a:endParaRPr lang="en-US" sz="12599">
              <a:solidFill>
                <a:srgbClr val="FFFFFF"/>
              </a:solidFill>
              <a:latin typeface="Pagkaki"/>
              <a:ea typeface="Pagkaki"/>
              <a:cs typeface="Pagkaki"/>
              <a:sym typeface="Pagkak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87306" y="1721184"/>
            <a:ext cx="11620340" cy="5844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5100"/>
              </a:lnSpc>
              <a:spcBef>
                <a:spcPct val="0"/>
              </a:spcBef>
            </a:pPr>
            <a:r>
              <a:rPr lang="en-US" sz="5100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</a:p>
          <a:p>
            <a:pPr algn="ctr">
              <a:lnSpc>
                <a:spcPts val="6600"/>
              </a:lnSpc>
              <a:spcBef>
                <a:spcPct val="0"/>
              </a:spcBef>
            </a:pPr>
            <a:r>
              <a:rPr lang="en-US" sz="6600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FEEL: WHAT IS SOMETHING THAT BOTHERS YOU OR IS FRUSTRATING?</a:t>
            </a:r>
          </a:p>
          <a:p>
            <a:pPr algn="ctr">
              <a:lnSpc>
                <a:spcPts val="5100"/>
              </a:lnSpc>
              <a:spcBef>
                <a:spcPct val="0"/>
              </a:spcBef>
            </a:pPr>
            <a:endParaRPr lang="en-US" sz="6600">
              <a:solidFill>
                <a:srgbClr val="FFFFFF"/>
              </a:solidFill>
              <a:latin typeface="Bryndan Write"/>
              <a:ea typeface="Bryndan Write"/>
              <a:cs typeface="Bryndan Write"/>
              <a:sym typeface="Bryndan Write"/>
            </a:endParaRPr>
          </a:p>
          <a:p>
            <a:pPr algn="ctr">
              <a:lnSpc>
                <a:spcPts val="5100"/>
              </a:lnSpc>
              <a:spcBef>
                <a:spcPct val="0"/>
              </a:spcBef>
            </a:pPr>
            <a:endParaRPr lang="en-US" sz="6600">
              <a:solidFill>
                <a:srgbClr val="FFFFFF"/>
              </a:solidFill>
              <a:latin typeface="Bryndan Write"/>
              <a:ea typeface="Bryndan Write"/>
              <a:cs typeface="Bryndan Write"/>
              <a:sym typeface="Bryndan Write"/>
            </a:endParaRPr>
          </a:p>
          <a:p>
            <a:pPr algn="ctr">
              <a:lnSpc>
                <a:spcPts val="5100"/>
              </a:lnSpc>
              <a:spcBef>
                <a:spcPct val="0"/>
              </a:spcBef>
            </a:pPr>
            <a:endParaRPr lang="en-US" sz="6600">
              <a:solidFill>
                <a:srgbClr val="FFFFFF"/>
              </a:solidFill>
              <a:latin typeface="Bryndan Write"/>
              <a:ea typeface="Bryndan Write"/>
              <a:cs typeface="Bryndan Write"/>
              <a:sym typeface="Bryndan Writ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A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07646" y="2057400"/>
            <a:ext cx="6840855" cy="8229600"/>
          </a:xfrm>
          <a:custGeom>
            <a:avLst/>
            <a:gdLst/>
            <a:ahLst/>
            <a:cxnLst/>
            <a:rect l="l" t="t" r="r" b="b"/>
            <a:pathLst>
              <a:path w="6840855" h="8229600">
                <a:moveTo>
                  <a:pt x="0" y="0"/>
                </a:moveTo>
                <a:lnTo>
                  <a:pt x="6840855" y="0"/>
                </a:lnTo>
                <a:lnTo>
                  <a:pt x="684085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821843" y="430484"/>
            <a:ext cx="17226956" cy="3681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12599">
                <a:solidFill>
                  <a:srgbClr val="FFFFFF"/>
                </a:solidFill>
                <a:latin typeface="Pagkaki"/>
                <a:ea typeface="Pagkaki"/>
                <a:cs typeface="Pagkaki"/>
                <a:sym typeface="Pagkaki"/>
              </a:rPr>
              <a:t>THINKING ABOUT PROBLEMS </a:t>
            </a:r>
          </a:p>
          <a:p>
            <a:pPr algn="ctr">
              <a:lnSpc>
                <a:spcPts val="15563"/>
              </a:lnSpc>
            </a:pPr>
            <a:endParaRPr lang="en-US" sz="12599">
              <a:solidFill>
                <a:srgbClr val="FFFFFF"/>
              </a:solidFill>
              <a:latin typeface="Pagkaki"/>
              <a:ea typeface="Pagkaki"/>
              <a:cs typeface="Pagkaki"/>
              <a:sym typeface="Pagkak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87306" y="57150"/>
            <a:ext cx="11620340" cy="8492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6600"/>
              </a:lnSpc>
              <a:spcBef>
                <a:spcPct val="0"/>
              </a:spcBef>
            </a:pPr>
            <a:r>
              <a:rPr lang="en-US" sz="6600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</a:p>
          <a:p>
            <a:pPr algn="ctr">
              <a:lnSpc>
                <a:spcPts val="6600"/>
              </a:lnSpc>
              <a:spcBef>
                <a:spcPct val="0"/>
              </a:spcBef>
            </a:pPr>
            <a:endParaRPr lang="en-US" sz="6600">
              <a:solidFill>
                <a:srgbClr val="FFFFFF"/>
              </a:solidFill>
              <a:latin typeface="Bryndan Write"/>
              <a:ea typeface="Bryndan Write"/>
              <a:cs typeface="Bryndan Write"/>
              <a:sym typeface="Bryndan Write"/>
            </a:endParaRPr>
          </a:p>
          <a:p>
            <a:pPr algn="ctr">
              <a:lnSpc>
                <a:spcPts val="6600"/>
              </a:lnSpc>
              <a:spcBef>
                <a:spcPct val="0"/>
              </a:spcBef>
            </a:pPr>
            <a:endParaRPr lang="en-US" sz="6600">
              <a:solidFill>
                <a:srgbClr val="FFFFFF"/>
              </a:solidFill>
              <a:latin typeface="Bryndan Write"/>
              <a:ea typeface="Bryndan Write"/>
              <a:cs typeface="Bryndan Write"/>
              <a:sym typeface="Bryndan Write"/>
            </a:endParaRPr>
          </a:p>
          <a:p>
            <a:pPr algn="ctr">
              <a:lnSpc>
                <a:spcPts val="6600"/>
              </a:lnSpc>
              <a:spcBef>
                <a:spcPct val="0"/>
              </a:spcBef>
            </a:pPr>
            <a:r>
              <a:rPr lang="en-US" sz="6600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IMAGINE: WHAT IS SOMETHING YOU WISH COULD BE EASIER, SAFER, OR MORE FUN? WHAT IS SOMETHING NEW THAT COULD HELP PEOPLE?</a:t>
            </a:r>
          </a:p>
          <a:p>
            <a:pPr algn="ctr">
              <a:lnSpc>
                <a:spcPts val="6600"/>
              </a:lnSpc>
              <a:spcBef>
                <a:spcPct val="0"/>
              </a:spcBef>
            </a:pPr>
            <a:endParaRPr lang="en-US" sz="6600">
              <a:solidFill>
                <a:srgbClr val="FFFFFF"/>
              </a:solidFill>
              <a:latin typeface="Bryndan Write"/>
              <a:ea typeface="Bryndan Write"/>
              <a:cs typeface="Bryndan Write"/>
              <a:sym typeface="Bryndan Writ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7555" r="7555"/>
          <a:stretch>
            <a:fillRect/>
          </a:stretch>
        </p:blipFill>
        <p:spPr>
          <a:xfrm>
            <a:off x="-1415597" y="-342679"/>
            <a:ext cx="19703597" cy="1309919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35893" y="300491"/>
            <a:ext cx="18453157" cy="1094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59"/>
              </a:lnSpc>
            </a:pPr>
            <a:r>
              <a:rPr lang="en-US" sz="7999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Choose a problem....and think about a...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A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99562" y="2235805"/>
            <a:ext cx="6751012" cy="6751012"/>
          </a:xfrm>
          <a:custGeom>
            <a:avLst/>
            <a:gdLst/>
            <a:ahLst/>
            <a:cxnLst/>
            <a:rect l="l" t="t" r="r" b="b"/>
            <a:pathLst>
              <a:path w="6751012" h="6751012">
                <a:moveTo>
                  <a:pt x="0" y="0"/>
                </a:moveTo>
                <a:lnTo>
                  <a:pt x="6751013" y="0"/>
                </a:lnTo>
                <a:lnTo>
                  <a:pt x="6751013" y="6751013"/>
                </a:lnTo>
                <a:lnTo>
                  <a:pt x="0" y="67510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80137" y="1885704"/>
            <a:ext cx="10619425" cy="3894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59"/>
              </a:lnSpc>
            </a:pPr>
            <a:r>
              <a:rPr lang="en-US" sz="799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Use classroom materials to create </a:t>
            </a:r>
          </a:p>
          <a:p>
            <a:pPr algn="l">
              <a:lnSpc>
                <a:spcPts val="7359"/>
              </a:lnSpc>
            </a:pPr>
            <a:r>
              <a:rPr lang="en-US" sz="799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something that solves a problem!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80137" y="6879711"/>
            <a:ext cx="11093352" cy="2961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59"/>
              </a:lnSpc>
            </a:pPr>
            <a:r>
              <a:rPr lang="en-US" sz="799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A prototype is a simple model that helps test an idea.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140625" y="285750"/>
            <a:ext cx="19735547" cy="1293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67"/>
              </a:lnSpc>
            </a:pPr>
            <a:r>
              <a:rPr lang="en-US" sz="10399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THE ACTIVITY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A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8818" r="6629"/>
          <a:stretch>
            <a:fillRect/>
          </a:stretch>
        </p:blipFill>
        <p:spPr>
          <a:xfrm>
            <a:off x="6885878" y="6944794"/>
            <a:ext cx="4075173" cy="311578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2791987"/>
            <a:ext cx="18288000" cy="3922441"/>
            <a:chOff x="0" y="0"/>
            <a:chExt cx="4816593" cy="10330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033071"/>
            </a:xfrm>
            <a:custGeom>
              <a:avLst/>
              <a:gdLst/>
              <a:ahLst/>
              <a:cxnLst/>
              <a:rect l="l" t="t" r="r" b="b"/>
              <a:pathLst>
                <a:path w="4816592" h="1033071">
                  <a:moveTo>
                    <a:pt x="0" y="0"/>
                  </a:moveTo>
                  <a:lnTo>
                    <a:pt x="4816592" y="0"/>
                  </a:lnTo>
                  <a:lnTo>
                    <a:pt x="4816592" y="1033071"/>
                  </a:lnTo>
                  <a:lnTo>
                    <a:pt x="0" y="1033071"/>
                  </a:lnTo>
                  <a:close/>
                </a:path>
              </a:pathLst>
            </a:custGeom>
            <a:solidFill>
              <a:srgbClr val="FFC93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0711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20261" y="3099753"/>
            <a:ext cx="17967739" cy="419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6999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Start simple            Test your idea</a:t>
            </a:r>
          </a:p>
          <a:p>
            <a:pPr algn="l">
              <a:lnSpc>
                <a:spcPts val="6439"/>
              </a:lnSpc>
            </a:pPr>
            <a:r>
              <a:rPr lang="en-US" sz="6999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</a:p>
          <a:p>
            <a:pPr algn="l">
              <a:lnSpc>
                <a:spcPts val="6439"/>
              </a:lnSpc>
            </a:pPr>
            <a:r>
              <a:rPr lang="en-US" sz="6999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Adjust and improve    Try again if needed </a:t>
            </a:r>
          </a:p>
          <a:p>
            <a:pPr algn="l">
              <a:lnSpc>
                <a:spcPts val="6439"/>
              </a:lnSpc>
            </a:pPr>
            <a:endParaRPr lang="en-US" sz="6999">
              <a:solidFill>
                <a:srgbClr val="000000"/>
              </a:solidFill>
              <a:latin typeface="Bryndan Write"/>
              <a:ea typeface="Bryndan Write"/>
              <a:cs typeface="Bryndan Write"/>
              <a:sym typeface="Bryndan Write"/>
            </a:endParaRPr>
          </a:p>
          <a:p>
            <a:pPr algn="l">
              <a:lnSpc>
                <a:spcPts val="6439"/>
              </a:lnSpc>
            </a:pPr>
            <a:endParaRPr lang="en-US" sz="6999">
              <a:solidFill>
                <a:srgbClr val="000000"/>
              </a:solidFill>
              <a:latin typeface="Bryndan Write"/>
              <a:ea typeface="Bryndan Write"/>
              <a:cs typeface="Bryndan Write"/>
              <a:sym typeface="Bryndan Write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20261" y="597794"/>
            <a:ext cx="18453157" cy="109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03"/>
              </a:lnSpc>
            </a:pPr>
            <a:r>
              <a:rPr lang="en-US" sz="8699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When Creating your Prototype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A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5146" y="2325401"/>
            <a:ext cx="18678293" cy="5846027"/>
            <a:chOff x="0" y="0"/>
            <a:chExt cx="4919386" cy="15396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19386" cy="1539694"/>
            </a:xfrm>
            <a:custGeom>
              <a:avLst/>
              <a:gdLst/>
              <a:ahLst/>
              <a:cxnLst/>
              <a:rect l="l" t="t" r="r" b="b"/>
              <a:pathLst>
                <a:path w="4919386" h="1539694">
                  <a:moveTo>
                    <a:pt x="0" y="0"/>
                  </a:moveTo>
                  <a:lnTo>
                    <a:pt x="4919386" y="0"/>
                  </a:lnTo>
                  <a:lnTo>
                    <a:pt x="4919386" y="1539694"/>
                  </a:lnTo>
                  <a:lnTo>
                    <a:pt x="0" y="1539694"/>
                  </a:lnTo>
                  <a:close/>
                </a:path>
              </a:pathLst>
            </a:custGeom>
            <a:solidFill>
              <a:srgbClr val="FFC93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19386" cy="15777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30238" y="5437962"/>
            <a:ext cx="9296828" cy="492731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137015" y="228600"/>
            <a:ext cx="18453157" cy="109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03"/>
              </a:lnSpc>
            </a:pPr>
            <a:r>
              <a:rPr lang="en-US" sz="8699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ASK YOURSELF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0" y="2298065"/>
            <a:ext cx="18483146" cy="5471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80"/>
              </a:lnSpc>
              <a:spcBef>
                <a:spcPct val="0"/>
              </a:spcBef>
            </a:pPr>
            <a:r>
              <a:rPr lang="en-US" sz="77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What problem are you solving? </a:t>
            </a:r>
          </a:p>
          <a:p>
            <a:pPr algn="ctr">
              <a:lnSpc>
                <a:spcPts val="10780"/>
              </a:lnSpc>
              <a:spcBef>
                <a:spcPct val="0"/>
              </a:spcBef>
            </a:pPr>
            <a:r>
              <a:rPr lang="en-US" sz="77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How does it work? </a:t>
            </a:r>
          </a:p>
          <a:p>
            <a:pPr algn="ctr">
              <a:lnSpc>
                <a:spcPts val="10780"/>
              </a:lnSpc>
              <a:spcBef>
                <a:spcPct val="0"/>
              </a:spcBef>
            </a:pPr>
            <a:r>
              <a:rPr lang="en-US" sz="77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What happened when you tested it?</a:t>
            </a:r>
          </a:p>
          <a:p>
            <a:pPr algn="ctr">
              <a:lnSpc>
                <a:spcPts val="10780"/>
              </a:lnSpc>
              <a:spcBef>
                <a:spcPct val="0"/>
              </a:spcBef>
            </a:pPr>
            <a:r>
              <a:rPr lang="en-US" sz="77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What might you change?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A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4437" y="2556773"/>
            <a:ext cx="8417758" cy="8417758"/>
          </a:xfrm>
          <a:custGeom>
            <a:avLst/>
            <a:gdLst/>
            <a:ahLst/>
            <a:cxnLst/>
            <a:rect l="l" t="t" r="r" b="b"/>
            <a:pathLst>
              <a:path w="8417758" h="8417758">
                <a:moveTo>
                  <a:pt x="0" y="0"/>
                </a:moveTo>
                <a:lnTo>
                  <a:pt x="8417758" y="0"/>
                </a:lnTo>
                <a:lnTo>
                  <a:pt x="8417758" y="8417758"/>
                </a:lnTo>
                <a:lnTo>
                  <a:pt x="0" y="84177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603944" y="2892011"/>
            <a:ext cx="7394989" cy="7394989"/>
          </a:xfrm>
          <a:custGeom>
            <a:avLst/>
            <a:gdLst/>
            <a:ahLst/>
            <a:cxnLst/>
            <a:rect l="l" t="t" r="r" b="b"/>
            <a:pathLst>
              <a:path w="7394989" h="7394989">
                <a:moveTo>
                  <a:pt x="0" y="0"/>
                </a:moveTo>
                <a:lnTo>
                  <a:pt x="7394990" y="0"/>
                </a:lnTo>
                <a:lnTo>
                  <a:pt x="7394990" y="7394989"/>
                </a:lnTo>
                <a:lnTo>
                  <a:pt x="0" y="73949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423015" y="123825"/>
            <a:ext cx="18453157" cy="1094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59"/>
              </a:lnSpc>
            </a:pPr>
            <a:r>
              <a:rPr lang="en-US" sz="799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EXAMPLES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5383" y="2182821"/>
            <a:ext cx="18453157" cy="852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96"/>
              </a:lnSpc>
            </a:pPr>
            <a:r>
              <a:rPr lang="en-US" sz="6300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Stationary First Aid Kits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994173" y="2182821"/>
            <a:ext cx="18453157" cy="852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96"/>
              </a:lnSpc>
            </a:pPr>
            <a:r>
              <a:rPr lang="en-US" sz="6300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Community Food Box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A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75397" y="-167268"/>
            <a:ext cx="20299397" cy="12291354"/>
          </a:xfrm>
          <a:custGeom>
            <a:avLst/>
            <a:gdLst/>
            <a:ahLst/>
            <a:cxnLst/>
            <a:rect l="l" t="t" r="r" b="b"/>
            <a:pathLst>
              <a:path w="20299397" h="12291354">
                <a:moveTo>
                  <a:pt x="0" y="0"/>
                </a:moveTo>
                <a:lnTo>
                  <a:pt x="20299398" y="0"/>
                </a:lnTo>
                <a:lnTo>
                  <a:pt x="20299398" y="12291354"/>
                </a:lnTo>
                <a:lnTo>
                  <a:pt x="0" y="122913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1831" b="-233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347837"/>
            <a:ext cx="17515675" cy="1761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16"/>
              </a:lnSpc>
            </a:pPr>
            <a:r>
              <a:rPr lang="en-US" sz="14240" b="1" spc="712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TIME to BUILD!</a:t>
            </a:r>
          </a:p>
        </p:txBody>
      </p:sp>
      <p:sp>
        <p:nvSpPr>
          <p:cNvPr id="4" name="Freeform 4"/>
          <p:cNvSpPr/>
          <p:nvPr/>
        </p:nvSpPr>
        <p:spPr>
          <a:xfrm>
            <a:off x="-1175397" y="2756269"/>
            <a:ext cx="5778062" cy="5778062"/>
          </a:xfrm>
          <a:custGeom>
            <a:avLst/>
            <a:gdLst/>
            <a:ahLst/>
            <a:cxnLst/>
            <a:rect l="l" t="t" r="r" b="b"/>
            <a:pathLst>
              <a:path w="5778062" h="5778062">
                <a:moveTo>
                  <a:pt x="0" y="0"/>
                </a:moveTo>
                <a:lnTo>
                  <a:pt x="5778063" y="0"/>
                </a:lnTo>
                <a:lnTo>
                  <a:pt x="5778063" y="5778062"/>
                </a:lnTo>
                <a:lnTo>
                  <a:pt x="0" y="5778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A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24036" y="2367829"/>
            <a:ext cx="5941904" cy="3921072"/>
            <a:chOff x="0" y="0"/>
            <a:chExt cx="1454020" cy="9595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54020" cy="959510"/>
            </a:xfrm>
            <a:custGeom>
              <a:avLst/>
              <a:gdLst/>
              <a:ahLst/>
              <a:cxnLst/>
              <a:rect l="l" t="t" r="r" b="b"/>
              <a:pathLst>
                <a:path w="1454020" h="959510">
                  <a:moveTo>
                    <a:pt x="62541" y="0"/>
                  </a:moveTo>
                  <a:lnTo>
                    <a:pt x="1391479" y="0"/>
                  </a:lnTo>
                  <a:cubicBezTo>
                    <a:pt x="1408066" y="0"/>
                    <a:pt x="1423973" y="6589"/>
                    <a:pt x="1435702" y="18318"/>
                  </a:cubicBezTo>
                  <a:cubicBezTo>
                    <a:pt x="1447431" y="30047"/>
                    <a:pt x="1454020" y="45954"/>
                    <a:pt x="1454020" y="62541"/>
                  </a:cubicBezTo>
                  <a:lnTo>
                    <a:pt x="1454020" y="896969"/>
                  </a:lnTo>
                  <a:cubicBezTo>
                    <a:pt x="1454020" y="913556"/>
                    <a:pt x="1447431" y="929464"/>
                    <a:pt x="1435702" y="941192"/>
                  </a:cubicBezTo>
                  <a:cubicBezTo>
                    <a:pt x="1423973" y="952921"/>
                    <a:pt x="1408066" y="959510"/>
                    <a:pt x="1391479" y="959510"/>
                  </a:cubicBezTo>
                  <a:lnTo>
                    <a:pt x="62541" y="959510"/>
                  </a:lnTo>
                  <a:cubicBezTo>
                    <a:pt x="45954" y="959510"/>
                    <a:pt x="30047" y="952921"/>
                    <a:pt x="18318" y="941192"/>
                  </a:cubicBezTo>
                  <a:cubicBezTo>
                    <a:pt x="6589" y="929464"/>
                    <a:pt x="0" y="913556"/>
                    <a:pt x="0" y="896969"/>
                  </a:cubicBezTo>
                  <a:lnTo>
                    <a:pt x="0" y="62541"/>
                  </a:lnTo>
                  <a:cubicBezTo>
                    <a:pt x="0" y="45954"/>
                    <a:pt x="6589" y="30047"/>
                    <a:pt x="18318" y="18318"/>
                  </a:cubicBezTo>
                  <a:cubicBezTo>
                    <a:pt x="30047" y="6589"/>
                    <a:pt x="45954" y="0"/>
                    <a:pt x="62541" y="0"/>
                  </a:cubicBezTo>
                  <a:close/>
                </a:path>
              </a:pathLst>
            </a:custGeom>
            <a:solidFill>
              <a:srgbClr val="FFC93C"/>
            </a:solidFill>
            <a:ln cap="rnd">
              <a:noFill/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54020" cy="9976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956297" y="3089183"/>
            <a:ext cx="6755088" cy="2687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98"/>
              </a:lnSpc>
            </a:pPr>
            <a:r>
              <a:rPr lang="en-US" sz="10398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One Success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607503" y="2367829"/>
            <a:ext cx="6635334" cy="3734099"/>
            <a:chOff x="0" y="0"/>
            <a:chExt cx="1623706" cy="91375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23706" cy="913757"/>
            </a:xfrm>
            <a:custGeom>
              <a:avLst/>
              <a:gdLst/>
              <a:ahLst/>
              <a:cxnLst/>
              <a:rect l="l" t="t" r="r" b="b"/>
              <a:pathLst>
                <a:path w="1623706" h="913757">
                  <a:moveTo>
                    <a:pt x="56005" y="0"/>
                  </a:moveTo>
                  <a:lnTo>
                    <a:pt x="1567701" y="0"/>
                  </a:lnTo>
                  <a:cubicBezTo>
                    <a:pt x="1598632" y="0"/>
                    <a:pt x="1623706" y="25074"/>
                    <a:pt x="1623706" y="56005"/>
                  </a:cubicBezTo>
                  <a:lnTo>
                    <a:pt x="1623706" y="857752"/>
                  </a:lnTo>
                  <a:cubicBezTo>
                    <a:pt x="1623706" y="888682"/>
                    <a:pt x="1598632" y="913757"/>
                    <a:pt x="1567701" y="913757"/>
                  </a:cubicBezTo>
                  <a:lnTo>
                    <a:pt x="56005" y="913757"/>
                  </a:lnTo>
                  <a:cubicBezTo>
                    <a:pt x="25074" y="913757"/>
                    <a:pt x="0" y="888682"/>
                    <a:pt x="0" y="857752"/>
                  </a:cubicBezTo>
                  <a:lnTo>
                    <a:pt x="0" y="56005"/>
                  </a:lnTo>
                  <a:cubicBezTo>
                    <a:pt x="0" y="25074"/>
                    <a:pt x="25074" y="0"/>
                    <a:pt x="56005" y="0"/>
                  </a:cubicBezTo>
                  <a:close/>
                </a:path>
              </a:pathLst>
            </a:custGeom>
            <a:solidFill>
              <a:srgbClr val="FFC93C"/>
            </a:solidFill>
            <a:ln cap="rnd">
              <a:noFill/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623706" cy="951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607503" y="6288901"/>
            <a:ext cx="7324038" cy="388174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57800" y="6402345"/>
            <a:ext cx="2597985" cy="298618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70917" y="6532581"/>
            <a:ext cx="4829783" cy="272571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609068" y="3089171"/>
            <a:ext cx="6755088" cy="2687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98"/>
              </a:lnSpc>
            </a:pPr>
            <a:r>
              <a:rPr lang="en-US" sz="10398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One Challenge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389917" y="306686"/>
            <a:ext cx="13467308" cy="1700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75"/>
              </a:lnSpc>
              <a:spcBef>
                <a:spcPct val="0"/>
              </a:spcBef>
            </a:pPr>
            <a:r>
              <a:rPr lang="en-US" sz="10700" dirty="0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CARE TO SHARE?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A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91003" y="3183183"/>
            <a:ext cx="11314897" cy="7982146"/>
          </a:xfrm>
          <a:custGeom>
            <a:avLst/>
            <a:gdLst/>
            <a:ahLst/>
            <a:cxnLst/>
            <a:rect l="l" t="t" r="r" b="b"/>
            <a:pathLst>
              <a:path w="11314897" h="7982146">
                <a:moveTo>
                  <a:pt x="0" y="0"/>
                </a:moveTo>
                <a:lnTo>
                  <a:pt x="11314897" y="0"/>
                </a:lnTo>
                <a:lnTo>
                  <a:pt x="11314897" y="7982146"/>
                </a:lnTo>
                <a:lnTo>
                  <a:pt x="0" y="79821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44000" y="1993754"/>
            <a:ext cx="8399323" cy="6299492"/>
          </a:xfrm>
          <a:custGeom>
            <a:avLst/>
            <a:gdLst/>
            <a:ahLst/>
            <a:cxnLst/>
            <a:rect l="l" t="t" r="r" b="b"/>
            <a:pathLst>
              <a:path w="8399323" h="6299492">
                <a:moveTo>
                  <a:pt x="0" y="0"/>
                </a:moveTo>
                <a:lnTo>
                  <a:pt x="8399323" y="0"/>
                </a:lnTo>
                <a:lnTo>
                  <a:pt x="8399323" y="6299492"/>
                </a:lnTo>
                <a:lnTo>
                  <a:pt x="0" y="62994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486308" y="4821708"/>
            <a:ext cx="6247805" cy="4162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35"/>
              </a:lnSpc>
            </a:pPr>
            <a:r>
              <a:rPr lang="en-US" sz="7882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Turn to your </a:t>
            </a:r>
          </a:p>
          <a:p>
            <a:pPr algn="ctr">
              <a:lnSpc>
                <a:spcPts val="11035"/>
              </a:lnSpc>
            </a:pPr>
            <a:r>
              <a:rPr lang="en-US" sz="7882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classmate and</a:t>
            </a:r>
          </a:p>
          <a:p>
            <a:pPr algn="ctr">
              <a:lnSpc>
                <a:spcPts val="11035"/>
              </a:lnSpc>
              <a:spcBef>
                <a:spcPct val="0"/>
              </a:spcBef>
            </a:pPr>
            <a:r>
              <a:rPr lang="en-US" sz="7882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discuss!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727617"/>
            <a:ext cx="18565102" cy="3523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64"/>
              </a:lnSpc>
            </a:pPr>
            <a:r>
              <a:rPr lang="en-US" sz="11364">
                <a:solidFill>
                  <a:srgbClr val="FFFFFF"/>
                </a:solidFill>
                <a:latin typeface="Pagkaki"/>
                <a:ea typeface="Pagkaki"/>
                <a:cs typeface="Pagkaki"/>
                <a:sym typeface="Pagkaki"/>
              </a:rPr>
              <a:t>WHAT IS AN ENTREPRENEUR? </a:t>
            </a:r>
          </a:p>
          <a:p>
            <a:pPr algn="ctr">
              <a:lnSpc>
                <a:spcPts val="15563"/>
              </a:lnSpc>
            </a:pPr>
            <a:endParaRPr lang="en-US" sz="11364">
              <a:solidFill>
                <a:srgbClr val="FFFFFF"/>
              </a:solidFill>
              <a:latin typeface="Pagkaki"/>
              <a:ea typeface="Pagkaki"/>
              <a:cs typeface="Pagkaki"/>
              <a:sym typeface="Pagkak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A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34387" y="-852500"/>
            <a:ext cx="16998968" cy="11991999"/>
          </a:xfrm>
          <a:custGeom>
            <a:avLst/>
            <a:gdLst/>
            <a:ahLst/>
            <a:cxnLst/>
            <a:rect l="l" t="t" r="r" b="b"/>
            <a:pathLst>
              <a:path w="16998968" h="11991999">
                <a:moveTo>
                  <a:pt x="0" y="0"/>
                </a:moveTo>
                <a:lnTo>
                  <a:pt x="16998968" y="0"/>
                </a:lnTo>
                <a:lnTo>
                  <a:pt x="16998968" y="11992000"/>
                </a:lnTo>
                <a:lnTo>
                  <a:pt x="0" y="119920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123163" y="2083051"/>
            <a:ext cx="10766502" cy="5562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35"/>
              </a:lnSpc>
              <a:spcBef>
                <a:spcPct val="0"/>
              </a:spcBef>
            </a:pPr>
            <a:r>
              <a:rPr lang="en-US" sz="7882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An entrepreneur is someone who starts something new to solve a problem.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A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13603" y="2169301"/>
            <a:ext cx="8263074" cy="6622280"/>
          </a:xfrm>
          <a:custGeom>
            <a:avLst/>
            <a:gdLst/>
            <a:ahLst/>
            <a:cxnLst/>
            <a:rect l="l" t="t" r="r" b="b"/>
            <a:pathLst>
              <a:path w="8263074" h="6622280">
                <a:moveTo>
                  <a:pt x="0" y="0"/>
                </a:moveTo>
                <a:lnTo>
                  <a:pt x="8263074" y="0"/>
                </a:lnTo>
                <a:lnTo>
                  <a:pt x="8263074" y="6622281"/>
                </a:lnTo>
                <a:lnTo>
                  <a:pt x="0" y="66222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428" r="-342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849721" y="295275"/>
            <a:ext cx="17226956" cy="4099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563"/>
              </a:lnSpc>
            </a:pPr>
            <a:r>
              <a:rPr lang="en-US" sz="15563" dirty="0">
                <a:solidFill>
                  <a:srgbClr val="FFFFFF"/>
                </a:solidFill>
                <a:latin typeface="Pagkaki"/>
                <a:ea typeface="Pagkaki"/>
                <a:cs typeface="Pagkaki"/>
                <a:sym typeface="Pagkaki"/>
              </a:rPr>
              <a:t>WHAT IS A PROBLEM? </a:t>
            </a:r>
          </a:p>
          <a:p>
            <a:pPr algn="ctr">
              <a:lnSpc>
                <a:spcPts val="15563"/>
              </a:lnSpc>
            </a:pPr>
            <a:endParaRPr lang="en-US" sz="15563" dirty="0">
              <a:solidFill>
                <a:srgbClr val="FFFFFF"/>
              </a:solidFill>
              <a:latin typeface="Pagkaki"/>
              <a:ea typeface="Pagkaki"/>
              <a:cs typeface="Pagkaki"/>
              <a:sym typeface="Pagkak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663125" y="2990825"/>
            <a:ext cx="11314897" cy="7982146"/>
          </a:xfrm>
          <a:custGeom>
            <a:avLst/>
            <a:gdLst/>
            <a:ahLst/>
            <a:cxnLst/>
            <a:rect l="l" t="t" r="r" b="b"/>
            <a:pathLst>
              <a:path w="11314897" h="7982146">
                <a:moveTo>
                  <a:pt x="0" y="0"/>
                </a:moveTo>
                <a:lnTo>
                  <a:pt x="11314897" y="0"/>
                </a:lnTo>
                <a:lnTo>
                  <a:pt x="11314897" y="7982145"/>
                </a:lnTo>
                <a:lnTo>
                  <a:pt x="0" y="798214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514186" y="4629349"/>
            <a:ext cx="6247805" cy="4162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35"/>
              </a:lnSpc>
            </a:pPr>
            <a:r>
              <a:rPr lang="en-US" sz="7882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Turn to your </a:t>
            </a:r>
          </a:p>
          <a:p>
            <a:pPr algn="ctr">
              <a:lnSpc>
                <a:spcPts val="11035"/>
              </a:lnSpc>
            </a:pPr>
            <a:r>
              <a:rPr lang="en-US" sz="7882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classmate and</a:t>
            </a:r>
          </a:p>
          <a:p>
            <a:pPr algn="ctr">
              <a:lnSpc>
                <a:spcPts val="11035"/>
              </a:lnSpc>
              <a:spcBef>
                <a:spcPct val="0"/>
              </a:spcBef>
            </a:pPr>
            <a:r>
              <a:rPr lang="en-US" sz="7882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discuss!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A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34386" y="114300"/>
            <a:ext cx="17239413" cy="11025199"/>
          </a:xfrm>
          <a:custGeom>
            <a:avLst/>
            <a:gdLst/>
            <a:ahLst/>
            <a:cxnLst/>
            <a:rect l="l" t="t" r="r" b="b"/>
            <a:pathLst>
              <a:path w="16998968" h="11991999">
                <a:moveTo>
                  <a:pt x="0" y="0"/>
                </a:moveTo>
                <a:lnTo>
                  <a:pt x="16998968" y="0"/>
                </a:lnTo>
                <a:lnTo>
                  <a:pt x="16998968" y="11992000"/>
                </a:lnTo>
                <a:lnTo>
                  <a:pt x="0" y="119920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123163" y="2102101"/>
            <a:ext cx="10766502" cy="6249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15"/>
              </a:lnSpc>
              <a:spcBef>
                <a:spcPct val="0"/>
              </a:spcBef>
            </a:pPr>
            <a:r>
              <a:rPr lang="en-US" sz="7082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 problem is when something isn’t working the way we want, and we need to find a way to fix it or make it better.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63000" y="3957367"/>
            <a:ext cx="9219363" cy="52030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32280" y="4227305"/>
            <a:ext cx="3608451" cy="4686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343324" y="-103389"/>
            <a:ext cx="3831952" cy="218421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0" y="137432"/>
            <a:ext cx="17177657" cy="3579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76"/>
              </a:lnSpc>
            </a:pPr>
            <a:r>
              <a:rPr lang="en-US" sz="6840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We have entrepreneurs in New Brunswick</a:t>
            </a:r>
          </a:p>
          <a:p>
            <a:pPr marL="0" lvl="0" indent="0" algn="ctr">
              <a:lnSpc>
                <a:spcPts val="9576"/>
              </a:lnSpc>
              <a:spcBef>
                <a:spcPct val="0"/>
              </a:spcBef>
            </a:pPr>
            <a:endParaRPr lang="en-US" sz="6840">
              <a:solidFill>
                <a:srgbClr val="FFFFFF"/>
              </a:solidFill>
              <a:latin typeface="Finger Paint"/>
              <a:ea typeface="Finger Paint"/>
              <a:cs typeface="Finger Paint"/>
              <a:sym typeface="Finger Pain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983894" y="3122059"/>
            <a:ext cx="3264506" cy="1175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520"/>
              </a:lnSpc>
              <a:spcBef>
                <a:spcPct val="0"/>
              </a:spcBef>
            </a:pPr>
            <a:r>
              <a:rPr lang="en-US" sz="6800" dirty="0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TRUE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573000" y="3051983"/>
            <a:ext cx="3264506" cy="1175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520"/>
              </a:lnSpc>
              <a:spcBef>
                <a:spcPct val="0"/>
              </a:spcBef>
            </a:pPr>
            <a:r>
              <a:rPr lang="en-US" sz="6800" dirty="0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FALSE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30D8D6-5C7B-B654-DB36-46E9E0F98A11}"/>
              </a:ext>
            </a:extLst>
          </p:cNvPr>
          <p:cNvSpPr txBox="1"/>
          <p:nvPr/>
        </p:nvSpPr>
        <p:spPr>
          <a:xfrm>
            <a:off x="3352800" y="9334500"/>
            <a:ext cx="132873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Finger Paint"/>
                <a:sym typeface="Finger Paint"/>
              </a:rPr>
              <a:t>JUMPING JACKS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C5EACD-B42B-E4B1-52E3-40605A12C514}"/>
              </a:ext>
            </a:extLst>
          </p:cNvPr>
          <p:cNvSpPr txBox="1"/>
          <p:nvPr/>
        </p:nvSpPr>
        <p:spPr>
          <a:xfrm>
            <a:off x="13487400" y="9236032"/>
            <a:ext cx="132873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Finger Paint"/>
                <a:sym typeface="Finger Paint"/>
              </a:rPr>
              <a:t>SQUAT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616361" y="142812"/>
            <a:ext cx="2249511" cy="1282221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938788" y="4116737"/>
            <a:ext cx="4542523" cy="4998166"/>
          </a:xfrm>
          <a:custGeom>
            <a:avLst/>
            <a:gdLst/>
            <a:ahLst/>
            <a:cxnLst/>
            <a:rect l="l" t="t" r="r" b="b"/>
            <a:pathLst>
              <a:path w="4542523" h="4998166">
                <a:moveTo>
                  <a:pt x="0" y="0"/>
                </a:moveTo>
                <a:lnTo>
                  <a:pt x="4542523" y="0"/>
                </a:lnTo>
                <a:lnTo>
                  <a:pt x="4542523" y="4998166"/>
                </a:lnTo>
                <a:lnTo>
                  <a:pt x="0" y="499816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2194"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4" name="Picture 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4557" r="4557"/>
          <a:stretch>
            <a:fillRect/>
          </a:stretch>
        </p:blipFill>
        <p:spPr>
          <a:xfrm>
            <a:off x="10134600" y="4197180"/>
            <a:ext cx="6984344" cy="438030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49655" y="254728"/>
            <a:ext cx="17259300" cy="1160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520"/>
              </a:lnSpc>
              <a:spcBef>
                <a:spcPct val="0"/>
              </a:spcBef>
            </a:pPr>
            <a:r>
              <a:rPr lang="en-US" sz="6800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Only adults can be an entrepreneur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4419600" y="2802606"/>
            <a:ext cx="17259300" cy="1309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780"/>
              </a:lnSpc>
              <a:spcBef>
                <a:spcPct val="0"/>
              </a:spcBef>
            </a:pPr>
            <a:r>
              <a:rPr lang="en-US" sz="7700" dirty="0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TRUE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896827" y="2717401"/>
            <a:ext cx="17259300" cy="1309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780"/>
              </a:lnSpc>
              <a:spcBef>
                <a:spcPct val="0"/>
              </a:spcBef>
            </a:pPr>
            <a:r>
              <a:rPr lang="en-US" sz="7700" dirty="0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FALSE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F1255B-B8C2-7FD6-91B6-CE2A3FACABCA}"/>
              </a:ext>
            </a:extLst>
          </p:cNvPr>
          <p:cNvSpPr txBox="1"/>
          <p:nvPr/>
        </p:nvSpPr>
        <p:spPr>
          <a:xfrm>
            <a:off x="3352800" y="9334500"/>
            <a:ext cx="132873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Finger Paint"/>
                <a:sym typeface="Finger Paint"/>
              </a:rPr>
              <a:t>STATUE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518C77-38DB-B5E2-28B1-55FBCE5ECB90}"/>
              </a:ext>
            </a:extLst>
          </p:cNvPr>
          <p:cNvSpPr txBox="1"/>
          <p:nvPr/>
        </p:nvSpPr>
        <p:spPr>
          <a:xfrm>
            <a:off x="12222185" y="9320212"/>
            <a:ext cx="132873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Finger Paint"/>
                <a:sym typeface="Finger Paint"/>
              </a:rPr>
              <a:t>ROBOT DANCE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998264" y="0"/>
            <a:ext cx="2925108" cy="166731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14300" y="3001800"/>
            <a:ext cx="10591800" cy="6037326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4870078" y="1475105"/>
            <a:ext cx="14332322" cy="9763847"/>
          </a:xfrm>
          <a:custGeom>
            <a:avLst/>
            <a:gdLst/>
            <a:ahLst/>
            <a:cxnLst/>
            <a:rect l="l" t="t" r="r" b="b"/>
            <a:pathLst>
              <a:path w="15639478" h="10419802">
                <a:moveTo>
                  <a:pt x="0" y="0"/>
                </a:moveTo>
                <a:lnTo>
                  <a:pt x="15639478" y="0"/>
                </a:lnTo>
                <a:lnTo>
                  <a:pt x="15639478" y="10419802"/>
                </a:lnTo>
                <a:lnTo>
                  <a:pt x="0" y="104198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0" y="312103"/>
            <a:ext cx="17259300" cy="1160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520"/>
              </a:lnSpc>
              <a:spcBef>
                <a:spcPct val="0"/>
              </a:spcBef>
            </a:pPr>
            <a:r>
              <a:rPr lang="en-US" sz="6800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Entrepreneurs only work alone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4038600" y="2421410"/>
            <a:ext cx="17259300" cy="1160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520"/>
              </a:lnSpc>
              <a:spcBef>
                <a:spcPct val="0"/>
              </a:spcBef>
            </a:pPr>
            <a:r>
              <a:rPr lang="en-US" sz="6800" dirty="0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TRUE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81600" y="2421410"/>
            <a:ext cx="17259300" cy="1160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520"/>
              </a:lnSpc>
              <a:spcBef>
                <a:spcPct val="0"/>
              </a:spcBef>
            </a:pPr>
            <a:r>
              <a:rPr lang="en-US" sz="6800" dirty="0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FALSE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5685E3-4B60-05B0-BE64-BB4EAC001C87}"/>
              </a:ext>
            </a:extLst>
          </p:cNvPr>
          <p:cNvSpPr txBox="1"/>
          <p:nvPr/>
        </p:nvSpPr>
        <p:spPr>
          <a:xfrm>
            <a:off x="4173444" y="9105899"/>
            <a:ext cx="132873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Finger Paint"/>
                <a:sym typeface="Finger Paint"/>
              </a:rPr>
              <a:t>DANCE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FAF375-848D-486B-E0F0-7AC911F39D96}"/>
              </a:ext>
            </a:extLst>
          </p:cNvPr>
          <p:cNvSpPr txBox="1"/>
          <p:nvPr/>
        </p:nvSpPr>
        <p:spPr>
          <a:xfrm>
            <a:off x="12954000" y="9105900"/>
            <a:ext cx="132873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Finger Paint"/>
                <a:sym typeface="Finger Paint"/>
              </a:rPr>
              <a:t>YOGA POSE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A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07646" y="2057400"/>
            <a:ext cx="6840855" cy="8229600"/>
          </a:xfrm>
          <a:custGeom>
            <a:avLst/>
            <a:gdLst/>
            <a:ahLst/>
            <a:cxnLst/>
            <a:rect l="l" t="t" r="r" b="b"/>
            <a:pathLst>
              <a:path w="6840855" h="8229600">
                <a:moveTo>
                  <a:pt x="0" y="0"/>
                </a:moveTo>
                <a:lnTo>
                  <a:pt x="6840855" y="0"/>
                </a:lnTo>
                <a:lnTo>
                  <a:pt x="684085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821843" y="430484"/>
            <a:ext cx="17226956" cy="3681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12599">
                <a:solidFill>
                  <a:srgbClr val="FFFFFF"/>
                </a:solidFill>
                <a:latin typeface="Pagkaki"/>
                <a:ea typeface="Pagkaki"/>
                <a:cs typeface="Pagkaki"/>
                <a:sym typeface="Pagkaki"/>
              </a:rPr>
              <a:t>THINKING ABOUT PROBLEMS </a:t>
            </a:r>
          </a:p>
          <a:p>
            <a:pPr algn="ctr">
              <a:lnSpc>
                <a:spcPts val="15563"/>
              </a:lnSpc>
            </a:pPr>
            <a:endParaRPr lang="en-US" sz="12599">
              <a:solidFill>
                <a:srgbClr val="FFFFFF"/>
              </a:solidFill>
              <a:latin typeface="Pagkaki"/>
              <a:ea typeface="Pagkaki"/>
              <a:cs typeface="Pagkaki"/>
              <a:sym typeface="Pagkak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87306" y="2792730"/>
            <a:ext cx="11620340" cy="6816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  <a:spcBef>
                <a:spcPct val="0"/>
              </a:spcBef>
            </a:pPr>
            <a:r>
              <a:rPr lang="en-US" sz="6600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NOTICE: WHAT IS SOMETHING AROUND YOU THAT DOESN’T WORK WELL OR COULD BE BETTER? WHAT TAKES TOO LONG? WHAT BREAKS EASILY?</a:t>
            </a:r>
          </a:p>
          <a:p>
            <a:pPr algn="ctr">
              <a:lnSpc>
                <a:spcPts val="6600"/>
              </a:lnSpc>
              <a:spcBef>
                <a:spcPct val="0"/>
              </a:spcBef>
            </a:pPr>
            <a:r>
              <a:rPr lang="en-US" sz="6600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</a:p>
          <a:p>
            <a:pPr algn="ctr">
              <a:lnSpc>
                <a:spcPts val="6600"/>
              </a:lnSpc>
              <a:spcBef>
                <a:spcPct val="0"/>
              </a:spcBef>
            </a:pPr>
            <a:endParaRPr lang="en-US" sz="6600">
              <a:solidFill>
                <a:srgbClr val="FFFFFF"/>
              </a:solidFill>
              <a:latin typeface="Bryndan Write"/>
              <a:ea typeface="Bryndan Write"/>
              <a:cs typeface="Bryndan Write"/>
              <a:sym typeface="Bryndan Write"/>
            </a:endParaRPr>
          </a:p>
          <a:p>
            <a:pPr algn="ctr">
              <a:lnSpc>
                <a:spcPts val="6600"/>
              </a:lnSpc>
              <a:spcBef>
                <a:spcPct val="0"/>
              </a:spcBef>
            </a:pPr>
            <a:endParaRPr lang="en-US" sz="6600">
              <a:solidFill>
                <a:srgbClr val="FFFFFF"/>
              </a:solidFill>
              <a:latin typeface="Bryndan Write"/>
              <a:ea typeface="Bryndan Write"/>
              <a:cs typeface="Bryndan Write"/>
              <a:sym typeface="Bryndan Writ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271</Words>
  <Application>Microsoft Office PowerPoint</Application>
  <PresentationFormat>Custom</PresentationFormat>
  <Paragraphs>64</Paragraphs>
  <Slides>18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 to Impact</dc:title>
  <cp:lastModifiedBy>Sampson, Scott (EECD/EDPE)</cp:lastModifiedBy>
  <cp:revision>3</cp:revision>
  <dcterms:created xsi:type="dcterms:W3CDTF">2006-08-16T00:00:00Z</dcterms:created>
  <dcterms:modified xsi:type="dcterms:W3CDTF">2026-04-15T14:16:17Z</dcterms:modified>
  <dc:identifier>DAHEw8lS1I0</dc:identifier>
</cp:coreProperties>
</file>