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Bloc" panose="020C0803040004000204" charset="0"/>
      <p:regular r:id="rId32"/>
    </p:embeddedFont>
    <p:embeddedFont>
      <p:font typeface="Bloc Heavy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tableStyles" Target="tableStyles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awford, Beth (EECD/EDPE)" userId="17456006-5096-445c-9fd6-8a5a680ccedb" providerId="ADAL" clId="{34A258BA-DD2D-4278-BD7E-EF151CBFAE78}"/>
    <pc:docChg chg="modSld">
      <pc:chgData name="Crawford, Beth (EECD/EDPE)" userId="17456006-5096-445c-9fd6-8a5a680ccedb" providerId="ADAL" clId="{34A258BA-DD2D-4278-BD7E-EF151CBFAE78}" dt="2026-06-08T15:06:11.445" v="15" actId="20577"/>
      <pc:docMkLst>
        <pc:docMk/>
      </pc:docMkLst>
      <pc:sldChg chg="modSp mod">
        <pc:chgData name="Crawford, Beth (EECD/EDPE)" userId="17456006-5096-445c-9fd6-8a5a680ccedb" providerId="ADAL" clId="{34A258BA-DD2D-4278-BD7E-EF151CBFAE78}" dt="2026-06-08T15:05:48.786" v="6" actId="20577"/>
        <pc:sldMkLst>
          <pc:docMk/>
          <pc:sldMk cId="0" sldId="259"/>
        </pc:sldMkLst>
        <pc:spChg chg="mod">
          <ac:chgData name="Crawford, Beth (EECD/EDPE)" userId="17456006-5096-445c-9fd6-8a5a680ccedb" providerId="ADAL" clId="{34A258BA-DD2D-4278-BD7E-EF151CBFAE78}" dt="2026-06-08T15:05:48.786" v="6" actId="20577"/>
          <ac:spMkLst>
            <pc:docMk/>
            <pc:sldMk cId="0" sldId="259"/>
            <ac:spMk id="5" creationId="{00000000-0000-0000-0000-000000000000}"/>
          </ac:spMkLst>
        </pc:spChg>
      </pc:sldChg>
      <pc:sldChg chg="modSp mod">
        <pc:chgData name="Crawford, Beth (EECD/EDPE)" userId="17456006-5096-445c-9fd6-8a5a680ccedb" providerId="ADAL" clId="{34A258BA-DD2D-4278-BD7E-EF151CBFAE78}" dt="2026-06-08T15:05:58.857" v="10" actId="20577"/>
        <pc:sldMkLst>
          <pc:docMk/>
          <pc:sldMk cId="0" sldId="263"/>
        </pc:sldMkLst>
        <pc:spChg chg="mod">
          <ac:chgData name="Crawford, Beth (EECD/EDPE)" userId="17456006-5096-445c-9fd6-8a5a680ccedb" providerId="ADAL" clId="{34A258BA-DD2D-4278-BD7E-EF151CBFAE78}" dt="2026-06-08T15:05:58.857" v="10" actId="20577"/>
          <ac:spMkLst>
            <pc:docMk/>
            <pc:sldMk cId="0" sldId="263"/>
            <ac:spMk id="5" creationId="{00000000-0000-0000-0000-000000000000}"/>
          </ac:spMkLst>
        </pc:spChg>
      </pc:sldChg>
      <pc:sldChg chg="modSp mod">
        <pc:chgData name="Crawford, Beth (EECD/EDPE)" userId="17456006-5096-445c-9fd6-8a5a680ccedb" providerId="ADAL" clId="{34A258BA-DD2D-4278-BD7E-EF151CBFAE78}" dt="2026-06-08T15:06:11.445" v="15" actId="20577"/>
        <pc:sldMkLst>
          <pc:docMk/>
          <pc:sldMk cId="0" sldId="272"/>
        </pc:sldMkLst>
        <pc:spChg chg="mod">
          <ac:chgData name="Crawford, Beth (EECD/EDPE)" userId="17456006-5096-445c-9fd6-8a5a680ccedb" providerId="ADAL" clId="{34A258BA-DD2D-4278-BD7E-EF151CBFAE78}" dt="2026-06-08T15:06:11.445" v="15" actId="20577"/>
          <ac:spMkLst>
            <pc:docMk/>
            <pc:sldMk cId="0" sldId="272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82193" y="5943464"/>
            <a:ext cx="6207783" cy="6629671"/>
          </a:xfrm>
          <a:custGeom>
            <a:avLst/>
            <a:gdLst/>
            <a:ahLst/>
            <a:cxnLst/>
            <a:rect l="l" t="t" r="r" b="b"/>
            <a:pathLst>
              <a:path w="6207783" h="6629671">
                <a:moveTo>
                  <a:pt x="0" y="0"/>
                </a:moveTo>
                <a:lnTo>
                  <a:pt x="6207783" y="0"/>
                </a:lnTo>
                <a:lnTo>
                  <a:pt x="6207783" y="6629672"/>
                </a:lnTo>
                <a:lnTo>
                  <a:pt x="0" y="66296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504226" y="5943464"/>
            <a:ext cx="6191041" cy="6611791"/>
          </a:xfrm>
          <a:custGeom>
            <a:avLst/>
            <a:gdLst/>
            <a:ahLst/>
            <a:cxnLst/>
            <a:rect l="l" t="t" r="r" b="b"/>
            <a:pathLst>
              <a:path w="6191041" h="6611791">
                <a:moveTo>
                  <a:pt x="0" y="0"/>
                </a:moveTo>
                <a:lnTo>
                  <a:pt x="6191041" y="0"/>
                </a:lnTo>
                <a:lnTo>
                  <a:pt x="6191041" y="6611792"/>
                </a:lnTo>
                <a:lnTo>
                  <a:pt x="0" y="66117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681908" y="5943464"/>
            <a:ext cx="6207783" cy="6629671"/>
          </a:xfrm>
          <a:custGeom>
            <a:avLst/>
            <a:gdLst/>
            <a:ahLst/>
            <a:cxnLst/>
            <a:rect l="l" t="t" r="r" b="b"/>
            <a:pathLst>
              <a:path w="6207783" h="6629671">
                <a:moveTo>
                  <a:pt x="0" y="0"/>
                </a:moveTo>
                <a:lnTo>
                  <a:pt x="6207783" y="0"/>
                </a:lnTo>
                <a:lnTo>
                  <a:pt x="6207783" y="6629672"/>
                </a:lnTo>
                <a:lnTo>
                  <a:pt x="0" y="66296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957004" y="1678180"/>
            <a:ext cx="14767411" cy="2751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8"/>
              </a:lnSpc>
            </a:pPr>
            <a:r>
              <a:rPr lang="en-US" sz="11529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MONSTER MAKERS </a:t>
            </a:r>
          </a:p>
          <a:p>
            <a:pPr algn="ctr">
              <a:lnSpc>
                <a:spcPts val="9535"/>
              </a:lnSpc>
            </a:pPr>
            <a:r>
              <a:rPr lang="en-US" sz="9729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COLOUR STUDIO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3746566"/>
            <a:ext cx="5188176" cy="4935252"/>
          </a:xfrm>
          <a:custGeom>
            <a:avLst/>
            <a:gdLst/>
            <a:ahLst/>
            <a:cxnLst/>
            <a:rect l="l" t="t" r="r" b="b"/>
            <a:pathLst>
              <a:path w="5188176" h="4935252">
                <a:moveTo>
                  <a:pt x="0" y="0"/>
                </a:moveTo>
                <a:lnTo>
                  <a:pt x="5188176" y="0"/>
                </a:lnTo>
                <a:lnTo>
                  <a:pt x="5188176" y="4935252"/>
                </a:lnTo>
                <a:lnTo>
                  <a:pt x="0" y="49352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588275" y="3011490"/>
            <a:ext cx="4060743" cy="6553063"/>
          </a:xfrm>
          <a:custGeom>
            <a:avLst/>
            <a:gdLst/>
            <a:ahLst/>
            <a:cxnLst/>
            <a:rect l="l" t="t" r="r" b="b"/>
            <a:pathLst>
              <a:path w="4060743" h="6553063">
                <a:moveTo>
                  <a:pt x="0" y="0"/>
                </a:moveTo>
                <a:lnTo>
                  <a:pt x="4060743" y="0"/>
                </a:lnTo>
                <a:lnTo>
                  <a:pt x="4060743" y="6553063"/>
                </a:lnTo>
                <a:lnTo>
                  <a:pt x="0" y="655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2" b="-12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1181100"/>
            <a:ext cx="16486974" cy="1329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43"/>
              </a:lnSpc>
            </a:pPr>
            <a:r>
              <a:rPr lang="en-US" sz="97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THE COLOUR WHEEL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27624" y="3571356"/>
            <a:ext cx="5089125" cy="304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1"/>
              </a:lnSpc>
            </a:pPr>
            <a:r>
              <a:rPr lang="en-US" sz="5990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The colour wheel helps artists know how to mix different colours. </a:t>
            </a:r>
          </a:p>
        </p:txBody>
      </p:sp>
      <p:sp>
        <p:nvSpPr>
          <p:cNvPr id="7" name="Freeform 7"/>
          <p:cNvSpPr/>
          <p:nvPr/>
        </p:nvSpPr>
        <p:spPr>
          <a:xfrm>
            <a:off x="6992162" y="7580935"/>
            <a:ext cx="3714774" cy="3967234"/>
          </a:xfrm>
          <a:custGeom>
            <a:avLst/>
            <a:gdLst/>
            <a:ahLst/>
            <a:cxnLst/>
            <a:rect l="l" t="t" r="r" b="b"/>
            <a:pathLst>
              <a:path w="3714774" h="3967234">
                <a:moveTo>
                  <a:pt x="0" y="0"/>
                </a:moveTo>
                <a:lnTo>
                  <a:pt x="3714775" y="0"/>
                </a:lnTo>
                <a:lnTo>
                  <a:pt x="3714775" y="3967235"/>
                </a:lnTo>
                <a:lnTo>
                  <a:pt x="0" y="39672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954252" y="5174150"/>
            <a:ext cx="3779548" cy="2541801"/>
          </a:xfrm>
          <a:custGeom>
            <a:avLst/>
            <a:gdLst/>
            <a:ahLst/>
            <a:cxnLst/>
            <a:rect l="l" t="t" r="r" b="b"/>
            <a:pathLst>
              <a:path w="3779548" h="2541801">
                <a:moveTo>
                  <a:pt x="0" y="0"/>
                </a:moveTo>
                <a:lnTo>
                  <a:pt x="3779548" y="0"/>
                </a:lnTo>
                <a:lnTo>
                  <a:pt x="3779548" y="2541802"/>
                </a:lnTo>
                <a:lnTo>
                  <a:pt x="0" y="2541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524375" y="4693450"/>
            <a:ext cx="3551383" cy="3503203"/>
          </a:xfrm>
          <a:custGeom>
            <a:avLst/>
            <a:gdLst/>
            <a:ahLst/>
            <a:cxnLst/>
            <a:rect l="l" t="t" r="r" b="b"/>
            <a:pathLst>
              <a:path w="3551383" h="3503203">
                <a:moveTo>
                  <a:pt x="0" y="0"/>
                </a:moveTo>
                <a:lnTo>
                  <a:pt x="3551383" y="0"/>
                </a:lnTo>
                <a:lnTo>
                  <a:pt x="3551383" y="3503203"/>
                </a:lnTo>
                <a:lnTo>
                  <a:pt x="0" y="35032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65" r="-6165" b="-82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866333" y="4693450"/>
            <a:ext cx="3580670" cy="3503203"/>
          </a:xfrm>
          <a:custGeom>
            <a:avLst/>
            <a:gdLst/>
            <a:ahLst/>
            <a:cxnLst/>
            <a:rect l="l" t="t" r="r" b="b"/>
            <a:pathLst>
              <a:path w="3580670" h="3503203">
                <a:moveTo>
                  <a:pt x="0" y="0"/>
                </a:moveTo>
                <a:lnTo>
                  <a:pt x="3580670" y="0"/>
                </a:lnTo>
                <a:lnTo>
                  <a:pt x="3580670" y="3503203"/>
                </a:lnTo>
                <a:lnTo>
                  <a:pt x="0" y="350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845" t="-26382" r="-14192" b="-127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40864" y="1376852"/>
            <a:ext cx="16006273" cy="1159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9"/>
              </a:lnSpc>
            </a:pPr>
            <a:r>
              <a:rPr lang="en-US" sz="84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MIX A SECONDARY COLOUR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24332" y="2584175"/>
            <a:ext cx="13970067" cy="498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590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Choose two primary colours and create a secondary colour of your choice.</a:t>
            </a:r>
          </a:p>
        </p:txBody>
      </p:sp>
      <p:sp>
        <p:nvSpPr>
          <p:cNvPr id="8" name="Freeform 8"/>
          <p:cNvSpPr/>
          <p:nvPr/>
        </p:nvSpPr>
        <p:spPr>
          <a:xfrm>
            <a:off x="840997" y="4693450"/>
            <a:ext cx="3547980" cy="3375016"/>
          </a:xfrm>
          <a:custGeom>
            <a:avLst/>
            <a:gdLst/>
            <a:ahLst/>
            <a:cxnLst/>
            <a:rect l="l" t="t" r="r" b="b"/>
            <a:pathLst>
              <a:path w="3547980" h="3375016">
                <a:moveTo>
                  <a:pt x="0" y="0"/>
                </a:moveTo>
                <a:lnTo>
                  <a:pt x="3547980" y="0"/>
                </a:lnTo>
                <a:lnTo>
                  <a:pt x="3547980" y="3375016"/>
                </a:lnTo>
                <a:lnTo>
                  <a:pt x="0" y="33750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3439275"/>
            <a:ext cx="4927697" cy="4632998"/>
          </a:xfrm>
          <a:custGeom>
            <a:avLst/>
            <a:gdLst/>
            <a:ahLst/>
            <a:cxnLst/>
            <a:rect l="l" t="t" r="r" b="b"/>
            <a:pathLst>
              <a:path w="4927697" h="4632998">
                <a:moveTo>
                  <a:pt x="0" y="0"/>
                </a:moveTo>
                <a:lnTo>
                  <a:pt x="4927697" y="0"/>
                </a:lnTo>
                <a:lnTo>
                  <a:pt x="4927697" y="4632998"/>
                </a:lnTo>
                <a:lnTo>
                  <a:pt x="0" y="4632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78" t="-15429" r="-4619" b="-77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152525"/>
            <a:ext cx="16230600" cy="1159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9"/>
              </a:lnSpc>
            </a:pPr>
            <a:r>
              <a:rPr lang="en-US" sz="84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TIPS AND TRICKS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46420" y="2762667"/>
            <a:ext cx="9771946" cy="121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7"/>
              </a:lnSpc>
            </a:pPr>
            <a:r>
              <a:rPr lang="en-US" sz="4690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Try to make the most middle green you can make (or violet/orange)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46420" y="4674906"/>
            <a:ext cx="9771946" cy="1797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7"/>
              </a:lnSpc>
            </a:pPr>
            <a:r>
              <a:rPr lang="en-US" sz="4690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Does the colour have too much yellow (yellow-green) or too much blue (blue-green)??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46420" y="7168170"/>
            <a:ext cx="10412880" cy="2378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7"/>
              </a:lnSpc>
            </a:pPr>
            <a:r>
              <a:rPr lang="en-US" sz="4690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Which colour did you have to add more of to get the best middle green (or violet/orange)?  Some colours are stronger than others because they are darker!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904430" y="1319564"/>
            <a:ext cx="7770264" cy="778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1"/>
              </a:lnSpc>
            </a:pPr>
            <a:r>
              <a:rPr lang="en-US" sz="88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TERTIARY COLOURS ARE BETWEEN A PRIMARY AND SECONDARY COLOUR!  </a:t>
            </a:r>
          </a:p>
        </p:txBody>
      </p:sp>
      <p:sp>
        <p:nvSpPr>
          <p:cNvPr id="4" name="Freeform 4"/>
          <p:cNvSpPr/>
          <p:nvPr/>
        </p:nvSpPr>
        <p:spPr>
          <a:xfrm>
            <a:off x="1219523" y="1186214"/>
            <a:ext cx="7924477" cy="7914571"/>
          </a:xfrm>
          <a:custGeom>
            <a:avLst/>
            <a:gdLst/>
            <a:ahLst/>
            <a:cxnLst/>
            <a:rect l="l" t="t" r="r" b="b"/>
            <a:pathLst>
              <a:path w="7924477" h="7914571">
                <a:moveTo>
                  <a:pt x="0" y="0"/>
                </a:moveTo>
                <a:lnTo>
                  <a:pt x="7924477" y="0"/>
                </a:lnTo>
                <a:lnTo>
                  <a:pt x="7924477" y="7914572"/>
                </a:lnTo>
                <a:lnTo>
                  <a:pt x="0" y="791457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297829" y="1453168"/>
            <a:ext cx="7692341" cy="7682726"/>
          </a:xfrm>
          <a:custGeom>
            <a:avLst/>
            <a:gdLst/>
            <a:ahLst/>
            <a:cxnLst/>
            <a:rect l="l" t="t" r="r" b="b"/>
            <a:pathLst>
              <a:path w="7692341" h="7682726">
                <a:moveTo>
                  <a:pt x="0" y="0"/>
                </a:moveTo>
                <a:lnTo>
                  <a:pt x="7692342" y="0"/>
                </a:lnTo>
                <a:lnTo>
                  <a:pt x="7692342" y="7682726"/>
                </a:lnTo>
                <a:lnTo>
                  <a:pt x="0" y="76827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660650" y="9125469"/>
            <a:ext cx="7770264" cy="847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6"/>
              </a:lnSpc>
            </a:pPr>
            <a:r>
              <a:rPr lang="en-US" sz="61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RED VIOLET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364621" y="5380256"/>
            <a:ext cx="7770264" cy="1609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6"/>
              </a:lnSpc>
            </a:pPr>
            <a:r>
              <a:rPr lang="en-US" sz="61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BLUE </a:t>
            </a:r>
          </a:p>
          <a:p>
            <a:pPr algn="ctr">
              <a:lnSpc>
                <a:spcPts val="6016"/>
              </a:lnSpc>
            </a:pPr>
            <a:r>
              <a:rPr lang="en-US" sz="61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VIOLET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588948" y="1923464"/>
            <a:ext cx="7770264" cy="847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6"/>
              </a:lnSpc>
            </a:pPr>
            <a:r>
              <a:rPr lang="en-US" sz="61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BLUE GREEN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78525" y="647666"/>
            <a:ext cx="7770264" cy="847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6"/>
              </a:lnSpc>
            </a:pPr>
            <a:r>
              <a:rPr lang="en-US" sz="61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YELLOW GREEN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04020" y="8191950"/>
            <a:ext cx="7770264" cy="847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6"/>
              </a:lnSpc>
            </a:pPr>
            <a:r>
              <a:rPr lang="en-US" sz="61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RED ORANGE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148700" y="3533707"/>
            <a:ext cx="7770264" cy="1609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6"/>
              </a:lnSpc>
            </a:pPr>
            <a:r>
              <a:rPr lang="en-US" sz="61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YELLOW </a:t>
            </a:r>
          </a:p>
          <a:p>
            <a:pPr algn="ctr">
              <a:lnSpc>
                <a:spcPts val="6016"/>
              </a:lnSpc>
            </a:pPr>
            <a:r>
              <a:rPr lang="en-US" sz="61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ORANGE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14409" y="3536555"/>
            <a:ext cx="5487867" cy="5481007"/>
          </a:xfrm>
          <a:custGeom>
            <a:avLst/>
            <a:gdLst/>
            <a:ahLst/>
            <a:cxnLst/>
            <a:rect l="l" t="t" r="r" b="b"/>
            <a:pathLst>
              <a:path w="5487867" h="5481007">
                <a:moveTo>
                  <a:pt x="0" y="0"/>
                </a:moveTo>
                <a:lnTo>
                  <a:pt x="5487867" y="0"/>
                </a:lnTo>
                <a:lnTo>
                  <a:pt x="5487867" y="5481007"/>
                </a:lnTo>
                <a:lnTo>
                  <a:pt x="0" y="54810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3479" y="744736"/>
            <a:ext cx="8797529" cy="8797529"/>
          </a:xfrm>
          <a:custGeom>
            <a:avLst/>
            <a:gdLst/>
            <a:ahLst/>
            <a:cxnLst/>
            <a:rect l="l" t="t" r="r" b="b"/>
            <a:pathLst>
              <a:path w="8797529" h="8797529">
                <a:moveTo>
                  <a:pt x="0" y="0"/>
                </a:moveTo>
                <a:lnTo>
                  <a:pt x="8797529" y="0"/>
                </a:lnTo>
                <a:lnTo>
                  <a:pt x="8797529" y="8797528"/>
                </a:lnTo>
                <a:lnTo>
                  <a:pt x="0" y="87975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528563" y="1111742"/>
            <a:ext cx="6730737" cy="1782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4"/>
              </a:lnSpc>
            </a:pPr>
            <a:r>
              <a:rPr lang="en-US" sz="67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MIX A TERTIARY COLOUR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837369" y="2852259"/>
            <a:ext cx="14121912" cy="4956577"/>
            <a:chOff x="0" y="0"/>
            <a:chExt cx="3719351" cy="1305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19351" cy="1305436"/>
            </a:xfrm>
            <a:custGeom>
              <a:avLst/>
              <a:gdLst/>
              <a:ahLst/>
              <a:cxnLst/>
              <a:rect l="l" t="t" r="r" b="b"/>
              <a:pathLst>
                <a:path w="3719351" h="1305436">
                  <a:moveTo>
                    <a:pt x="0" y="0"/>
                  </a:moveTo>
                  <a:lnTo>
                    <a:pt x="3719351" y="0"/>
                  </a:lnTo>
                  <a:lnTo>
                    <a:pt x="3719351" y="1305436"/>
                  </a:lnTo>
                  <a:lnTo>
                    <a:pt x="0" y="13054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19351" cy="1343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737511" y="3224425"/>
            <a:ext cx="12161452" cy="4271710"/>
          </a:xfrm>
          <a:custGeom>
            <a:avLst/>
            <a:gdLst/>
            <a:ahLst/>
            <a:cxnLst/>
            <a:rect l="l" t="t" r="r" b="b"/>
            <a:pathLst>
              <a:path w="12161452" h="4271710">
                <a:moveTo>
                  <a:pt x="0" y="0"/>
                </a:moveTo>
                <a:lnTo>
                  <a:pt x="12161453" y="0"/>
                </a:lnTo>
                <a:lnTo>
                  <a:pt x="12161453" y="4271710"/>
                </a:lnTo>
                <a:lnTo>
                  <a:pt x="0" y="4271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319564"/>
            <a:ext cx="16230600" cy="120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1"/>
              </a:lnSpc>
            </a:pPr>
            <a:r>
              <a:rPr lang="en-US" sz="88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VALUE (TINTS AND SHADES)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087249"/>
            <a:ext cx="7789537" cy="1395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4"/>
              </a:lnSpc>
              <a:spcBef>
                <a:spcPct val="0"/>
              </a:spcBef>
            </a:pPr>
            <a:r>
              <a:rPr lang="en-US" sz="39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WHEN WE MAKE A COLOUR LIGHTER WE CREATE A TINT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8087249"/>
            <a:ext cx="8289421" cy="1395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4"/>
              </a:lnSpc>
              <a:spcBef>
                <a:spcPct val="0"/>
              </a:spcBef>
            </a:pPr>
            <a:r>
              <a:rPr lang="en-US" sz="39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 WHEN WE MAKE A COLOUR DARKER WE CREATE A SHADE.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62430">
            <a:off x="7746221" y="6853440"/>
            <a:ext cx="2857998" cy="2857998"/>
          </a:xfrm>
          <a:custGeom>
            <a:avLst/>
            <a:gdLst/>
            <a:ahLst/>
            <a:cxnLst/>
            <a:rect l="l" t="t" r="r" b="b"/>
            <a:pathLst>
              <a:path w="2857998" h="2857998">
                <a:moveTo>
                  <a:pt x="0" y="0"/>
                </a:moveTo>
                <a:lnTo>
                  <a:pt x="2857998" y="0"/>
                </a:lnTo>
                <a:lnTo>
                  <a:pt x="2857998" y="2857998"/>
                </a:lnTo>
                <a:lnTo>
                  <a:pt x="0" y="28579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35937" y="1140317"/>
            <a:ext cx="11735823" cy="116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9"/>
              </a:lnSpc>
            </a:pPr>
            <a:r>
              <a:rPr lang="en-US" sz="84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DRAG  AND DROP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86897" y="2352402"/>
            <a:ext cx="15572403" cy="45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590" dirty="0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Move the red monster and place it on top of the white monster to unveil the new color.</a:t>
            </a:r>
          </a:p>
        </p:txBody>
      </p:sp>
      <p:sp>
        <p:nvSpPr>
          <p:cNvPr id="6" name="Freeform 6"/>
          <p:cNvSpPr/>
          <p:nvPr/>
        </p:nvSpPr>
        <p:spPr>
          <a:xfrm>
            <a:off x="2418466" y="3601518"/>
            <a:ext cx="4383044" cy="4680921"/>
          </a:xfrm>
          <a:custGeom>
            <a:avLst/>
            <a:gdLst/>
            <a:ahLst/>
            <a:cxnLst/>
            <a:rect l="l" t="t" r="r" b="b"/>
            <a:pathLst>
              <a:path w="4383044" h="4680921">
                <a:moveTo>
                  <a:pt x="0" y="0"/>
                </a:moveTo>
                <a:lnTo>
                  <a:pt x="4383044" y="0"/>
                </a:lnTo>
                <a:lnTo>
                  <a:pt x="4383044" y="4680921"/>
                </a:lnTo>
                <a:lnTo>
                  <a:pt x="0" y="46809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8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220588" y="3601518"/>
            <a:ext cx="4383044" cy="4680921"/>
          </a:xfrm>
          <a:custGeom>
            <a:avLst/>
            <a:gdLst/>
            <a:ahLst/>
            <a:cxnLst/>
            <a:rect l="l" t="t" r="r" b="b"/>
            <a:pathLst>
              <a:path w="4383044" h="4680921">
                <a:moveTo>
                  <a:pt x="0" y="0"/>
                </a:moveTo>
                <a:lnTo>
                  <a:pt x="4383044" y="0"/>
                </a:lnTo>
                <a:lnTo>
                  <a:pt x="4383044" y="4680921"/>
                </a:lnTo>
                <a:lnTo>
                  <a:pt x="0" y="46809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335937" y="1226042"/>
            <a:ext cx="11735823" cy="189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60"/>
              </a:lnSpc>
            </a:pPr>
            <a:r>
              <a:rPr lang="en-US" sz="13837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PINK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563868" y="3549313"/>
            <a:ext cx="13279961" cy="14182483"/>
            <a:chOff x="0" y="0"/>
            <a:chExt cx="17706615" cy="189099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06615" cy="18909977"/>
            </a:xfrm>
            <a:custGeom>
              <a:avLst/>
              <a:gdLst/>
              <a:ahLst/>
              <a:cxnLst/>
              <a:rect l="l" t="t" r="r" b="b"/>
              <a:pathLst>
                <a:path w="17706615" h="18909977">
                  <a:moveTo>
                    <a:pt x="0" y="0"/>
                  </a:moveTo>
                  <a:lnTo>
                    <a:pt x="17706615" y="0"/>
                  </a:lnTo>
                  <a:lnTo>
                    <a:pt x="17706615" y="18909977"/>
                  </a:lnTo>
                  <a:lnTo>
                    <a:pt x="0" y="18909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8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7706615" cy="18909977"/>
            </a:xfrm>
            <a:custGeom>
              <a:avLst/>
              <a:gdLst/>
              <a:ahLst/>
              <a:cxnLst/>
              <a:rect l="l" t="t" r="r" b="b"/>
              <a:pathLst>
                <a:path w="17706615" h="18909977">
                  <a:moveTo>
                    <a:pt x="0" y="0"/>
                  </a:moveTo>
                  <a:lnTo>
                    <a:pt x="17706615" y="0"/>
                  </a:lnTo>
                  <a:lnTo>
                    <a:pt x="17706615" y="18909977"/>
                  </a:lnTo>
                  <a:lnTo>
                    <a:pt x="0" y="18909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8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218856" y="514328"/>
            <a:ext cx="9040444" cy="8904976"/>
          </a:xfrm>
          <a:custGeom>
            <a:avLst/>
            <a:gdLst/>
            <a:ahLst/>
            <a:cxnLst/>
            <a:rect l="l" t="t" r="r" b="b"/>
            <a:pathLst>
              <a:path w="9040444" h="8904976">
                <a:moveTo>
                  <a:pt x="0" y="0"/>
                </a:moveTo>
                <a:lnTo>
                  <a:pt x="9040444" y="0"/>
                </a:lnTo>
                <a:lnTo>
                  <a:pt x="9040444" y="8904975"/>
                </a:lnTo>
                <a:lnTo>
                  <a:pt x="0" y="8904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61" r="-98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85428" y="2718528"/>
            <a:ext cx="4387236" cy="494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8"/>
              </a:lnSpc>
            </a:pPr>
            <a:r>
              <a:rPr lang="en-US" sz="65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MIX A TINT (ADD WHITE TO MAKE A LIGHTER VALUE)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316287" y="4248076"/>
            <a:ext cx="3714774" cy="3967234"/>
          </a:xfrm>
          <a:custGeom>
            <a:avLst/>
            <a:gdLst/>
            <a:ahLst/>
            <a:cxnLst/>
            <a:rect l="l" t="t" r="r" b="b"/>
            <a:pathLst>
              <a:path w="3714774" h="3967234">
                <a:moveTo>
                  <a:pt x="0" y="0"/>
                </a:moveTo>
                <a:lnTo>
                  <a:pt x="3714774" y="0"/>
                </a:lnTo>
                <a:lnTo>
                  <a:pt x="3714774" y="3967234"/>
                </a:lnTo>
                <a:lnTo>
                  <a:pt x="0" y="39672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266958" y="4248076"/>
            <a:ext cx="3704755" cy="3956535"/>
          </a:xfrm>
          <a:custGeom>
            <a:avLst/>
            <a:gdLst/>
            <a:ahLst/>
            <a:cxnLst/>
            <a:rect l="l" t="t" r="r" b="b"/>
            <a:pathLst>
              <a:path w="3704755" h="3956535">
                <a:moveTo>
                  <a:pt x="0" y="0"/>
                </a:moveTo>
                <a:lnTo>
                  <a:pt x="3704755" y="0"/>
                </a:lnTo>
                <a:lnTo>
                  <a:pt x="3704755" y="3956535"/>
                </a:lnTo>
                <a:lnTo>
                  <a:pt x="0" y="39565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60295" y="1143000"/>
            <a:ext cx="14767411" cy="2459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1"/>
              </a:lnSpc>
            </a:pPr>
            <a:r>
              <a:rPr lang="en-US" sz="7930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MEET THE </a:t>
            </a:r>
          </a:p>
          <a:p>
            <a:pPr algn="ctr">
              <a:lnSpc>
                <a:spcPts val="10443"/>
              </a:lnSpc>
            </a:pPr>
            <a:r>
              <a:rPr lang="en-US" sz="10656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PRIMARY COLORS</a:t>
            </a:r>
          </a:p>
        </p:txBody>
      </p:sp>
      <p:sp>
        <p:nvSpPr>
          <p:cNvPr id="6" name="Freeform 6"/>
          <p:cNvSpPr/>
          <p:nvPr/>
        </p:nvSpPr>
        <p:spPr>
          <a:xfrm>
            <a:off x="7184443" y="4248076"/>
            <a:ext cx="3714774" cy="3967234"/>
          </a:xfrm>
          <a:custGeom>
            <a:avLst/>
            <a:gdLst/>
            <a:ahLst/>
            <a:cxnLst/>
            <a:rect l="l" t="t" r="r" b="b"/>
            <a:pathLst>
              <a:path w="3714774" h="3967234">
                <a:moveTo>
                  <a:pt x="0" y="0"/>
                </a:moveTo>
                <a:lnTo>
                  <a:pt x="3714774" y="0"/>
                </a:lnTo>
                <a:lnTo>
                  <a:pt x="3714774" y="3967234"/>
                </a:lnTo>
                <a:lnTo>
                  <a:pt x="0" y="39672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532427" y="8614685"/>
            <a:ext cx="2845562" cy="64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4626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RED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21423" y="8614685"/>
            <a:ext cx="2845562" cy="64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4626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BLUE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10011" y="8614685"/>
            <a:ext cx="2845562" cy="64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4626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YELLOW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66519" y="633237"/>
            <a:ext cx="8842225" cy="8625063"/>
          </a:xfrm>
          <a:custGeom>
            <a:avLst/>
            <a:gdLst/>
            <a:ahLst/>
            <a:cxnLst/>
            <a:rect l="l" t="t" r="r" b="b"/>
            <a:pathLst>
              <a:path w="8842225" h="8625063">
                <a:moveTo>
                  <a:pt x="0" y="0"/>
                </a:moveTo>
                <a:lnTo>
                  <a:pt x="8842225" y="0"/>
                </a:lnTo>
                <a:lnTo>
                  <a:pt x="8842225" y="8625063"/>
                </a:lnTo>
                <a:lnTo>
                  <a:pt x="0" y="8625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169" r="-94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418489" y="1152525"/>
            <a:ext cx="6051966" cy="430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9"/>
              </a:lnSpc>
            </a:pPr>
            <a:r>
              <a:rPr lang="en-US" sz="84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MIX A SHADE (ADD BLACK)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951421" y="6707690"/>
            <a:ext cx="6986101" cy="255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8"/>
              </a:lnSpc>
            </a:pPr>
            <a:r>
              <a:rPr lang="en-US" sz="50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TIP - YOU ONLY NEED A TINY BIT OF BLACK TO MAKE A DIFFERENCE!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1384419"/>
            <a:ext cx="7518163" cy="7518163"/>
          </a:xfrm>
          <a:custGeom>
            <a:avLst/>
            <a:gdLst/>
            <a:ahLst/>
            <a:cxnLst/>
            <a:rect l="l" t="t" r="r" b="b"/>
            <a:pathLst>
              <a:path w="7518163" h="7518163">
                <a:moveTo>
                  <a:pt x="0" y="0"/>
                </a:moveTo>
                <a:lnTo>
                  <a:pt x="7518163" y="0"/>
                </a:lnTo>
                <a:lnTo>
                  <a:pt x="7518163" y="7518162"/>
                </a:lnTo>
                <a:lnTo>
                  <a:pt x="0" y="75181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144000" y="1678162"/>
            <a:ext cx="8193281" cy="674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4"/>
              </a:lnSpc>
              <a:spcBef>
                <a:spcPct val="0"/>
              </a:spcBef>
            </a:pPr>
            <a:r>
              <a:rPr lang="en-US" sz="76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COMPLIMENTARY COLOURS SIT OPPOSITE EACH OTHER ON THE COLOUR WHEEL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9716" y="848358"/>
            <a:ext cx="8568808" cy="8590284"/>
          </a:xfrm>
          <a:custGeom>
            <a:avLst/>
            <a:gdLst/>
            <a:ahLst/>
            <a:cxnLst/>
            <a:rect l="l" t="t" r="r" b="b"/>
            <a:pathLst>
              <a:path w="8568808" h="8590284">
                <a:moveTo>
                  <a:pt x="0" y="0"/>
                </a:moveTo>
                <a:lnTo>
                  <a:pt x="8568809" y="0"/>
                </a:lnTo>
                <a:lnTo>
                  <a:pt x="8568809" y="8590284"/>
                </a:lnTo>
                <a:lnTo>
                  <a:pt x="0" y="85902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58158" y="1544974"/>
            <a:ext cx="7770264" cy="1609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6"/>
              </a:lnSpc>
            </a:pPr>
            <a:r>
              <a:rPr lang="en-US" sz="61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YELLOW AND VIOLET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15700" y="7828849"/>
            <a:ext cx="5655180" cy="1609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6"/>
              </a:lnSpc>
            </a:pPr>
            <a:r>
              <a:rPr lang="en-US" sz="61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RED AND GREEN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562103" y="4605793"/>
            <a:ext cx="5697197" cy="1609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6"/>
              </a:lnSpc>
            </a:pPr>
            <a:r>
              <a:rPr lang="en-US" sz="61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BLUE AND ORANGE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7943" y="3549893"/>
            <a:ext cx="9801767" cy="4900883"/>
          </a:xfrm>
          <a:custGeom>
            <a:avLst/>
            <a:gdLst/>
            <a:ahLst/>
            <a:cxnLst/>
            <a:rect l="l" t="t" r="r" b="b"/>
            <a:pathLst>
              <a:path w="9801767" h="4900883">
                <a:moveTo>
                  <a:pt x="0" y="0"/>
                </a:moveTo>
                <a:lnTo>
                  <a:pt x="9801766" y="0"/>
                </a:lnTo>
                <a:lnTo>
                  <a:pt x="9801766" y="4900884"/>
                </a:lnTo>
                <a:lnTo>
                  <a:pt x="0" y="4900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319564"/>
            <a:ext cx="16230600" cy="120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1"/>
              </a:lnSpc>
            </a:pPr>
            <a:r>
              <a:rPr lang="en-US" sz="88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INTENSITY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906112" y="2845513"/>
            <a:ext cx="5353188" cy="6166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74"/>
              </a:lnSpc>
              <a:spcBef>
                <a:spcPct val="0"/>
              </a:spcBef>
            </a:pPr>
            <a:r>
              <a:rPr lang="en-US" sz="58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INTENSITY REFERS TO HOW BRIGHT OR DULL (NEUTRAL) A COLOUR IS.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10088" y="1028700"/>
            <a:ext cx="8448112" cy="8448112"/>
          </a:xfrm>
          <a:custGeom>
            <a:avLst/>
            <a:gdLst/>
            <a:ahLst/>
            <a:cxnLst/>
            <a:rect l="l" t="t" r="r" b="b"/>
            <a:pathLst>
              <a:path w="8448112" h="8448112">
                <a:moveTo>
                  <a:pt x="0" y="0"/>
                </a:moveTo>
                <a:lnTo>
                  <a:pt x="8448111" y="0"/>
                </a:lnTo>
                <a:lnTo>
                  <a:pt x="8448111" y="8448112"/>
                </a:lnTo>
                <a:lnTo>
                  <a:pt x="0" y="84481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955946" y="1186214"/>
            <a:ext cx="2249752" cy="2255390"/>
          </a:xfrm>
          <a:custGeom>
            <a:avLst/>
            <a:gdLst/>
            <a:ahLst/>
            <a:cxnLst/>
            <a:rect l="l" t="t" r="r" b="b"/>
            <a:pathLst>
              <a:path w="2249752" h="2255390">
                <a:moveTo>
                  <a:pt x="0" y="0"/>
                </a:moveTo>
                <a:lnTo>
                  <a:pt x="2249752" y="0"/>
                </a:lnTo>
                <a:lnTo>
                  <a:pt x="2249752" y="2255390"/>
                </a:lnTo>
                <a:lnTo>
                  <a:pt x="0" y="22553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-4274654" y="1319564"/>
            <a:ext cx="16230600" cy="1208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1"/>
              </a:lnSpc>
            </a:pPr>
            <a:r>
              <a:rPr lang="en-US" sz="88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INTENSITY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29779" y="2715612"/>
            <a:ext cx="4221735" cy="2427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4"/>
              </a:lnSpc>
              <a:spcBef>
                <a:spcPct val="0"/>
              </a:spcBef>
            </a:pPr>
            <a:r>
              <a:rPr lang="en-US" sz="45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THE ORIGINAL COLOUR (RED) IS BRIGHT!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18927" y="5776947"/>
            <a:ext cx="4843439" cy="3481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4"/>
              </a:lnSpc>
              <a:spcBef>
                <a:spcPct val="0"/>
              </a:spcBef>
            </a:pPr>
            <a:r>
              <a:rPr lang="en-US" sz="39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ADDING THE COMPLIMENTARY COLOUR CREATES A MORE NEUTRAL COLOUR! </a:t>
            </a:r>
          </a:p>
        </p:txBody>
      </p:sp>
      <p:sp>
        <p:nvSpPr>
          <p:cNvPr id="8" name="AutoShape 8"/>
          <p:cNvSpPr/>
          <p:nvPr/>
        </p:nvSpPr>
        <p:spPr>
          <a:xfrm>
            <a:off x="12934144" y="1857375"/>
            <a:ext cx="226572" cy="982062"/>
          </a:xfrm>
          <a:prstGeom prst="line">
            <a:avLst/>
          </a:prstGeom>
          <a:ln w="57150" cap="flat">
            <a:solidFill>
              <a:srgbClr val="0E0F1A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76004" y="656664"/>
            <a:ext cx="11357864" cy="8815453"/>
          </a:xfrm>
          <a:custGeom>
            <a:avLst/>
            <a:gdLst/>
            <a:ahLst/>
            <a:cxnLst/>
            <a:rect l="l" t="t" r="r" b="b"/>
            <a:pathLst>
              <a:path w="11357864" h="8815453">
                <a:moveTo>
                  <a:pt x="0" y="0"/>
                </a:moveTo>
                <a:lnTo>
                  <a:pt x="11357863" y="0"/>
                </a:lnTo>
                <a:lnTo>
                  <a:pt x="11357863" y="8815453"/>
                </a:lnTo>
                <a:lnTo>
                  <a:pt x="0" y="88154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7797" b="-132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85901" y="1152525"/>
            <a:ext cx="6428789" cy="3255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9"/>
              </a:lnSpc>
            </a:pPr>
            <a:r>
              <a:rPr lang="en-US" sz="84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MIX A NEUTRAL COLOUR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68013" y="4624878"/>
            <a:ext cx="5064566" cy="484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4"/>
              </a:lnSpc>
              <a:spcBef>
                <a:spcPct val="0"/>
              </a:spcBef>
            </a:pPr>
            <a:r>
              <a:rPr lang="en-US" sz="45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CHOOSE A COLOUR AND MAKE IT NEUTRAL BY ADDING THE COMPLIMENTARY COLOUR!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3540161"/>
            <a:ext cx="5502908" cy="5876892"/>
          </a:xfrm>
          <a:custGeom>
            <a:avLst/>
            <a:gdLst/>
            <a:ahLst/>
            <a:cxnLst/>
            <a:rect l="l" t="t" r="r" b="b"/>
            <a:pathLst>
              <a:path w="5502908" h="5876892">
                <a:moveTo>
                  <a:pt x="0" y="0"/>
                </a:moveTo>
                <a:lnTo>
                  <a:pt x="5502908" y="0"/>
                </a:lnTo>
                <a:lnTo>
                  <a:pt x="5502908" y="5876892"/>
                </a:lnTo>
                <a:lnTo>
                  <a:pt x="0" y="58768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069940" y="1238250"/>
            <a:ext cx="14767411" cy="1798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64"/>
              </a:lnSpc>
            </a:pPr>
            <a:r>
              <a:rPr lang="en-US" sz="1322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TIME TO SCULPT!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15795" y="3977606"/>
            <a:ext cx="8130482" cy="5000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7"/>
              </a:lnSpc>
            </a:pPr>
            <a:r>
              <a:rPr lang="en-US" sz="5626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LET’S USE WHAT WE HAVE LEARNED TODAY ABOUT COLOUR MIXING TO TURN OUR MONSTER CHARACTER DESIGNS INTO SCULPTURES!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557898" y="600285"/>
            <a:ext cx="11206107" cy="8964886"/>
          </a:xfrm>
          <a:custGeom>
            <a:avLst/>
            <a:gdLst/>
            <a:ahLst/>
            <a:cxnLst/>
            <a:rect l="l" t="t" r="r" b="b"/>
            <a:pathLst>
              <a:path w="11206107" h="8964886">
                <a:moveTo>
                  <a:pt x="0" y="0"/>
                </a:moveTo>
                <a:lnTo>
                  <a:pt x="11206107" y="0"/>
                </a:lnTo>
                <a:lnTo>
                  <a:pt x="11206107" y="8964885"/>
                </a:lnTo>
                <a:lnTo>
                  <a:pt x="0" y="89648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0" y="705060"/>
            <a:ext cx="6748163" cy="275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7"/>
              </a:lnSpc>
            </a:pPr>
            <a:r>
              <a:rPr lang="en-US" sz="7130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CHOOSING YOUR COLOURS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5868" y="3644438"/>
            <a:ext cx="5876427" cy="693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8864" lvl="1" indent="-499432" algn="l">
              <a:lnSpc>
                <a:spcPts val="6477"/>
              </a:lnSpc>
              <a:buFont typeface="Arial"/>
              <a:buChar char="•"/>
            </a:pPr>
            <a:r>
              <a:rPr lang="en-US" sz="4626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WHICH COLOURS WILL MATCH THE MONSTER’S PERSONALITY?</a:t>
            </a:r>
          </a:p>
          <a:p>
            <a:pPr algn="l">
              <a:lnSpc>
                <a:spcPts val="2977"/>
              </a:lnSpc>
            </a:pPr>
            <a:endParaRPr lang="en-US" sz="4626">
              <a:solidFill>
                <a:srgbClr val="FFFFFF"/>
              </a:solidFill>
              <a:latin typeface="Bloc"/>
              <a:ea typeface="Bloc"/>
              <a:cs typeface="Bloc"/>
              <a:sym typeface="Bloc"/>
            </a:endParaRPr>
          </a:p>
          <a:p>
            <a:pPr marL="998864" lvl="1" indent="-499432" algn="l">
              <a:lnSpc>
                <a:spcPts val="6477"/>
              </a:lnSpc>
              <a:buFont typeface="Arial"/>
              <a:buChar char="•"/>
            </a:pPr>
            <a:r>
              <a:rPr lang="en-US" sz="4626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WILL COLOURS BE BRIGHT OR NEUTRAL?</a:t>
            </a:r>
          </a:p>
          <a:p>
            <a:pPr algn="l">
              <a:lnSpc>
                <a:spcPts val="6477"/>
              </a:lnSpc>
            </a:pPr>
            <a:endParaRPr lang="en-US" sz="4626">
              <a:solidFill>
                <a:srgbClr val="FFFFFF"/>
              </a:solidFill>
              <a:latin typeface="Bloc"/>
              <a:ea typeface="Bloc"/>
              <a:cs typeface="Bloc"/>
              <a:sym typeface="Blo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636526" y="778455"/>
            <a:ext cx="13278653" cy="8846902"/>
          </a:xfrm>
          <a:custGeom>
            <a:avLst/>
            <a:gdLst/>
            <a:ahLst/>
            <a:cxnLst/>
            <a:rect l="l" t="t" r="r" b="b"/>
            <a:pathLst>
              <a:path w="13278653" h="8846902">
                <a:moveTo>
                  <a:pt x="0" y="0"/>
                </a:moveTo>
                <a:lnTo>
                  <a:pt x="13278652" y="0"/>
                </a:lnTo>
                <a:lnTo>
                  <a:pt x="13278652" y="8846903"/>
                </a:lnTo>
                <a:lnTo>
                  <a:pt x="0" y="88469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60159" y="1796788"/>
            <a:ext cx="3926433" cy="7461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55685" lvl="1" indent="-477842" algn="l">
              <a:lnSpc>
                <a:spcPts val="5134"/>
              </a:lnSpc>
              <a:buFont typeface="Arial"/>
              <a:buChar char="•"/>
            </a:pPr>
            <a:r>
              <a:rPr lang="en-US" sz="4426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CAN YOU MIX TERTIARY COLOURS TO USE IN YOUR DESIGN?</a:t>
            </a:r>
          </a:p>
          <a:p>
            <a:pPr algn="l">
              <a:lnSpc>
                <a:spcPts val="2350"/>
              </a:lnSpc>
            </a:pPr>
            <a:endParaRPr lang="en-US" sz="4426">
              <a:solidFill>
                <a:srgbClr val="FFFFFF"/>
              </a:solidFill>
              <a:latin typeface="Bloc"/>
              <a:ea typeface="Bloc"/>
              <a:cs typeface="Bloc"/>
              <a:sym typeface="Bloc"/>
            </a:endParaRPr>
          </a:p>
          <a:p>
            <a:pPr marL="955685" lvl="1" indent="-477842" algn="l">
              <a:lnSpc>
                <a:spcPts val="5134"/>
              </a:lnSpc>
              <a:buFont typeface="Arial"/>
              <a:buChar char="•"/>
            </a:pPr>
            <a:r>
              <a:rPr lang="en-US" sz="4426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WHERE COULD TINTS OR SHADES ADD DETAIL?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296200" y="514269"/>
            <a:ext cx="11573078" cy="9258462"/>
          </a:xfrm>
          <a:custGeom>
            <a:avLst/>
            <a:gdLst/>
            <a:ahLst/>
            <a:cxnLst/>
            <a:rect l="l" t="t" r="r" b="b"/>
            <a:pathLst>
              <a:path w="11573078" h="9258462">
                <a:moveTo>
                  <a:pt x="0" y="0"/>
                </a:moveTo>
                <a:lnTo>
                  <a:pt x="11573078" y="0"/>
                </a:lnTo>
                <a:lnTo>
                  <a:pt x="11573078" y="9258462"/>
                </a:lnTo>
                <a:lnTo>
                  <a:pt x="0" y="9258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4976" y="840075"/>
            <a:ext cx="5569090" cy="1941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1"/>
              </a:lnSpc>
            </a:pPr>
            <a:r>
              <a:rPr lang="en-US" sz="7430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SCULPTING TIP: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373562"/>
            <a:ext cx="4491305" cy="5740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7"/>
              </a:lnSpc>
            </a:pPr>
            <a:r>
              <a:rPr lang="en-US" sz="4626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ADD TEXTURE BY PUSHING INTO THE CLAY OR ADDING TO THE CLAY - REPEATING LINES OR SHAPES CREATE TEXTURE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316287" y="4248076"/>
            <a:ext cx="3714774" cy="3967234"/>
          </a:xfrm>
          <a:custGeom>
            <a:avLst/>
            <a:gdLst/>
            <a:ahLst/>
            <a:cxnLst/>
            <a:rect l="l" t="t" r="r" b="b"/>
            <a:pathLst>
              <a:path w="3714774" h="3967234">
                <a:moveTo>
                  <a:pt x="0" y="0"/>
                </a:moveTo>
                <a:lnTo>
                  <a:pt x="3714774" y="0"/>
                </a:lnTo>
                <a:lnTo>
                  <a:pt x="3714774" y="3967234"/>
                </a:lnTo>
                <a:lnTo>
                  <a:pt x="0" y="39672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266958" y="4248076"/>
            <a:ext cx="3704755" cy="3956535"/>
          </a:xfrm>
          <a:custGeom>
            <a:avLst/>
            <a:gdLst/>
            <a:ahLst/>
            <a:cxnLst/>
            <a:rect l="l" t="t" r="r" b="b"/>
            <a:pathLst>
              <a:path w="3704755" h="3956535">
                <a:moveTo>
                  <a:pt x="0" y="0"/>
                </a:moveTo>
                <a:lnTo>
                  <a:pt x="3704755" y="0"/>
                </a:lnTo>
                <a:lnTo>
                  <a:pt x="3704755" y="3956535"/>
                </a:lnTo>
                <a:lnTo>
                  <a:pt x="0" y="39565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60295" y="630252"/>
            <a:ext cx="14767411" cy="305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1"/>
              </a:lnSpc>
            </a:pPr>
            <a:r>
              <a:rPr lang="en-US" sz="7930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WE CAN BE MIXED TOGETHER TO CREATE SECONDARY COLOURS!</a:t>
            </a:r>
          </a:p>
        </p:txBody>
      </p:sp>
      <p:sp>
        <p:nvSpPr>
          <p:cNvPr id="6" name="Freeform 6"/>
          <p:cNvSpPr/>
          <p:nvPr/>
        </p:nvSpPr>
        <p:spPr>
          <a:xfrm>
            <a:off x="7184443" y="4248076"/>
            <a:ext cx="3714774" cy="3967234"/>
          </a:xfrm>
          <a:custGeom>
            <a:avLst/>
            <a:gdLst/>
            <a:ahLst/>
            <a:cxnLst/>
            <a:rect l="l" t="t" r="r" b="b"/>
            <a:pathLst>
              <a:path w="3714774" h="3967234">
                <a:moveTo>
                  <a:pt x="0" y="0"/>
                </a:moveTo>
                <a:lnTo>
                  <a:pt x="3714774" y="0"/>
                </a:lnTo>
                <a:lnTo>
                  <a:pt x="3714774" y="3967234"/>
                </a:lnTo>
                <a:lnTo>
                  <a:pt x="0" y="39672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532427" y="8614685"/>
            <a:ext cx="2845562" cy="64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4626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RED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21423" y="8614685"/>
            <a:ext cx="2845562" cy="64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4626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BLUE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10011" y="8614685"/>
            <a:ext cx="2845562" cy="64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3"/>
              </a:lnSpc>
            </a:pPr>
            <a:r>
              <a:rPr lang="en-US" sz="4626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YELLOW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60295" y="1510109"/>
            <a:ext cx="14767411" cy="774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6"/>
              </a:lnSpc>
            </a:pPr>
            <a:r>
              <a:rPr lang="en-US" sz="11629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SHARE PICTURES OF YOUR CREATIONS WITH US!  </a:t>
            </a:r>
          </a:p>
          <a:p>
            <a:pPr algn="ctr">
              <a:lnSpc>
                <a:spcPts val="12964"/>
              </a:lnSpc>
            </a:pPr>
            <a:endParaRPr lang="en-US" sz="11629">
              <a:solidFill>
                <a:srgbClr val="FFFFFF"/>
              </a:solidFill>
              <a:latin typeface="Bloc Heavy"/>
              <a:ea typeface="Bloc Heavy"/>
              <a:cs typeface="Bloc Heavy"/>
              <a:sym typeface="Bloc Heavy"/>
            </a:endParaRPr>
          </a:p>
          <a:p>
            <a:pPr algn="ctr">
              <a:lnSpc>
                <a:spcPts val="12964"/>
              </a:lnSpc>
            </a:pPr>
            <a:r>
              <a:rPr lang="en-US" sz="1322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COE@GNB.CA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62430">
            <a:off x="7746221" y="6853440"/>
            <a:ext cx="2857998" cy="2857998"/>
          </a:xfrm>
          <a:custGeom>
            <a:avLst/>
            <a:gdLst/>
            <a:ahLst/>
            <a:cxnLst/>
            <a:rect l="l" t="t" r="r" b="b"/>
            <a:pathLst>
              <a:path w="2857998" h="2857998">
                <a:moveTo>
                  <a:pt x="0" y="0"/>
                </a:moveTo>
                <a:lnTo>
                  <a:pt x="2857998" y="0"/>
                </a:lnTo>
                <a:lnTo>
                  <a:pt x="2857998" y="2857998"/>
                </a:lnTo>
                <a:lnTo>
                  <a:pt x="0" y="28579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35937" y="1140317"/>
            <a:ext cx="11735823" cy="116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9"/>
              </a:lnSpc>
            </a:pPr>
            <a:r>
              <a:rPr lang="en-US" sz="84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DRAG  AND DROP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86897" y="2352402"/>
            <a:ext cx="15572403" cy="45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590" dirty="0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Move the blue monster and place it on top of the red monster to unveil the new color.</a:t>
            </a:r>
          </a:p>
        </p:txBody>
      </p:sp>
      <p:sp>
        <p:nvSpPr>
          <p:cNvPr id="6" name="Freeform 6"/>
          <p:cNvSpPr/>
          <p:nvPr/>
        </p:nvSpPr>
        <p:spPr>
          <a:xfrm>
            <a:off x="11179781" y="3601518"/>
            <a:ext cx="4383044" cy="4680921"/>
          </a:xfrm>
          <a:custGeom>
            <a:avLst/>
            <a:gdLst/>
            <a:ahLst/>
            <a:cxnLst/>
            <a:rect l="l" t="t" r="r" b="b"/>
            <a:pathLst>
              <a:path w="4383044" h="4680921">
                <a:moveTo>
                  <a:pt x="0" y="0"/>
                </a:moveTo>
                <a:lnTo>
                  <a:pt x="4383044" y="0"/>
                </a:lnTo>
                <a:lnTo>
                  <a:pt x="4383044" y="4680921"/>
                </a:lnTo>
                <a:lnTo>
                  <a:pt x="0" y="46809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64189" y="3760821"/>
            <a:ext cx="4362097" cy="4658551"/>
          </a:xfrm>
          <a:custGeom>
            <a:avLst/>
            <a:gdLst/>
            <a:ahLst/>
            <a:cxnLst/>
            <a:rect l="l" t="t" r="r" b="b"/>
            <a:pathLst>
              <a:path w="4362097" h="4658551">
                <a:moveTo>
                  <a:pt x="0" y="0"/>
                </a:moveTo>
                <a:lnTo>
                  <a:pt x="4362098" y="0"/>
                </a:lnTo>
                <a:lnTo>
                  <a:pt x="4362098" y="4658551"/>
                </a:lnTo>
                <a:lnTo>
                  <a:pt x="0" y="46585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335937" y="1226042"/>
            <a:ext cx="11735823" cy="190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60"/>
              </a:lnSpc>
            </a:pPr>
            <a:r>
              <a:rPr lang="en-US" sz="13837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VIOLET!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835181" y="3524772"/>
            <a:ext cx="10737334" cy="11467056"/>
            <a:chOff x="0" y="0"/>
            <a:chExt cx="14316445" cy="152894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16445" cy="15289407"/>
            </a:xfrm>
            <a:custGeom>
              <a:avLst/>
              <a:gdLst/>
              <a:ahLst/>
              <a:cxnLst/>
              <a:rect l="l" t="t" r="r" b="b"/>
              <a:pathLst>
                <a:path w="14316445" h="15289407">
                  <a:moveTo>
                    <a:pt x="0" y="0"/>
                  </a:moveTo>
                  <a:lnTo>
                    <a:pt x="14316445" y="0"/>
                  </a:lnTo>
                  <a:lnTo>
                    <a:pt x="14316445" y="15289407"/>
                  </a:lnTo>
                  <a:lnTo>
                    <a:pt x="0" y="15289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2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4316445" cy="15289407"/>
            </a:xfrm>
            <a:custGeom>
              <a:avLst/>
              <a:gdLst/>
              <a:ahLst/>
              <a:cxnLst/>
              <a:rect l="l" t="t" r="r" b="b"/>
              <a:pathLst>
                <a:path w="14316445" h="15289407">
                  <a:moveTo>
                    <a:pt x="0" y="0"/>
                  </a:moveTo>
                  <a:lnTo>
                    <a:pt x="14316445" y="0"/>
                  </a:lnTo>
                  <a:lnTo>
                    <a:pt x="14316445" y="15289407"/>
                  </a:lnTo>
                  <a:lnTo>
                    <a:pt x="0" y="15289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3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86419" y="3601518"/>
            <a:ext cx="4383044" cy="4680921"/>
          </a:xfrm>
          <a:custGeom>
            <a:avLst/>
            <a:gdLst/>
            <a:ahLst/>
            <a:cxnLst/>
            <a:rect l="l" t="t" r="r" b="b"/>
            <a:pathLst>
              <a:path w="4383044" h="4680921">
                <a:moveTo>
                  <a:pt x="0" y="0"/>
                </a:moveTo>
                <a:lnTo>
                  <a:pt x="4383044" y="0"/>
                </a:lnTo>
                <a:lnTo>
                  <a:pt x="4383044" y="4680921"/>
                </a:lnTo>
                <a:lnTo>
                  <a:pt x="0" y="46809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79781" y="3601518"/>
            <a:ext cx="4371223" cy="4668296"/>
          </a:xfrm>
          <a:custGeom>
            <a:avLst/>
            <a:gdLst/>
            <a:ahLst/>
            <a:cxnLst/>
            <a:rect l="l" t="t" r="r" b="b"/>
            <a:pathLst>
              <a:path w="4371223" h="4668296">
                <a:moveTo>
                  <a:pt x="0" y="0"/>
                </a:moveTo>
                <a:lnTo>
                  <a:pt x="4371223" y="0"/>
                </a:lnTo>
                <a:lnTo>
                  <a:pt x="4371223" y="4668297"/>
                </a:lnTo>
                <a:lnTo>
                  <a:pt x="0" y="46682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262430">
            <a:off x="7746221" y="6853440"/>
            <a:ext cx="2857998" cy="2857998"/>
          </a:xfrm>
          <a:custGeom>
            <a:avLst/>
            <a:gdLst/>
            <a:ahLst/>
            <a:cxnLst/>
            <a:rect l="l" t="t" r="r" b="b"/>
            <a:pathLst>
              <a:path w="2857998" h="2857998">
                <a:moveTo>
                  <a:pt x="0" y="0"/>
                </a:moveTo>
                <a:lnTo>
                  <a:pt x="2857998" y="0"/>
                </a:lnTo>
                <a:lnTo>
                  <a:pt x="2857998" y="2857998"/>
                </a:lnTo>
                <a:lnTo>
                  <a:pt x="0" y="28579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335937" y="1140317"/>
            <a:ext cx="11735823" cy="116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9"/>
              </a:lnSpc>
            </a:pPr>
            <a:r>
              <a:rPr lang="en-US" sz="84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DRAG  AND DROP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86897" y="2352402"/>
            <a:ext cx="15572403" cy="498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590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Move the red monster and place it on top of the yellow monster to unveil the new color.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75333" y="3987131"/>
            <a:ext cx="10737334" cy="11467056"/>
          </a:xfrm>
          <a:custGeom>
            <a:avLst/>
            <a:gdLst/>
            <a:ahLst/>
            <a:cxnLst/>
            <a:rect l="l" t="t" r="r" b="b"/>
            <a:pathLst>
              <a:path w="10737334" h="11467056">
                <a:moveTo>
                  <a:pt x="0" y="0"/>
                </a:moveTo>
                <a:lnTo>
                  <a:pt x="10737334" y="0"/>
                </a:lnTo>
                <a:lnTo>
                  <a:pt x="10737334" y="11467055"/>
                </a:lnTo>
                <a:lnTo>
                  <a:pt x="0" y="114670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35937" y="1226042"/>
            <a:ext cx="11735823" cy="189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60"/>
              </a:lnSpc>
            </a:pPr>
            <a:r>
              <a:rPr lang="en-US" sz="13837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ORANGE</a:t>
            </a:r>
          </a:p>
        </p:txBody>
      </p:sp>
      <p:sp>
        <p:nvSpPr>
          <p:cNvPr id="5" name="Freeform 5"/>
          <p:cNvSpPr/>
          <p:nvPr/>
        </p:nvSpPr>
        <p:spPr>
          <a:xfrm>
            <a:off x="3775333" y="3987131"/>
            <a:ext cx="10737334" cy="11467056"/>
          </a:xfrm>
          <a:custGeom>
            <a:avLst/>
            <a:gdLst/>
            <a:ahLst/>
            <a:cxnLst/>
            <a:rect l="l" t="t" r="r" b="b"/>
            <a:pathLst>
              <a:path w="10737334" h="11467056">
                <a:moveTo>
                  <a:pt x="0" y="0"/>
                </a:moveTo>
                <a:lnTo>
                  <a:pt x="10737334" y="0"/>
                </a:lnTo>
                <a:lnTo>
                  <a:pt x="10737334" y="11467055"/>
                </a:lnTo>
                <a:lnTo>
                  <a:pt x="0" y="114670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262430">
            <a:off x="7746221" y="6853440"/>
            <a:ext cx="2857998" cy="2857998"/>
          </a:xfrm>
          <a:custGeom>
            <a:avLst/>
            <a:gdLst/>
            <a:ahLst/>
            <a:cxnLst/>
            <a:rect l="l" t="t" r="r" b="b"/>
            <a:pathLst>
              <a:path w="2857998" h="2857998">
                <a:moveTo>
                  <a:pt x="0" y="0"/>
                </a:moveTo>
                <a:lnTo>
                  <a:pt x="2857998" y="0"/>
                </a:lnTo>
                <a:lnTo>
                  <a:pt x="2857998" y="2857998"/>
                </a:lnTo>
                <a:lnTo>
                  <a:pt x="0" y="28579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35937" y="1140317"/>
            <a:ext cx="11735823" cy="1164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9"/>
              </a:lnSpc>
            </a:pPr>
            <a:r>
              <a:rPr lang="en-US" sz="8438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DRAG  AND DROP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86897" y="2352402"/>
            <a:ext cx="15572403" cy="900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590" dirty="0">
                <a:solidFill>
                  <a:srgbClr val="FFFFFF"/>
                </a:solidFill>
                <a:latin typeface="Bloc"/>
                <a:ea typeface="Bloc"/>
                <a:cs typeface="Bloc"/>
                <a:sym typeface="Bloc"/>
              </a:rPr>
              <a:t>Move the blue monster and place it on top of the yellow monster to unveil the new color.</a:t>
            </a:r>
          </a:p>
        </p:txBody>
      </p:sp>
      <p:sp>
        <p:nvSpPr>
          <p:cNvPr id="6" name="Freeform 6"/>
          <p:cNvSpPr/>
          <p:nvPr/>
        </p:nvSpPr>
        <p:spPr>
          <a:xfrm>
            <a:off x="11179781" y="3614142"/>
            <a:ext cx="4371223" cy="4668296"/>
          </a:xfrm>
          <a:custGeom>
            <a:avLst/>
            <a:gdLst/>
            <a:ahLst/>
            <a:cxnLst/>
            <a:rect l="l" t="t" r="r" b="b"/>
            <a:pathLst>
              <a:path w="4371223" h="4668296">
                <a:moveTo>
                  <a:pt x="0" y="0"/>
                </a:moveTo>
                <a:lnTo>
                  <a:pt x="4371223" y="0"/>
                </a:lnTo>
                <a:lnTo>
                  <a:pt x="4371223" y="4668297"/>
                </a:lnTo>
                <a:lnTo>
                  <a:pt x="0" y="46682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86419" y="3601518"/>
            <a:ext cx="4383044" cy="4680921"/>
          </a:xfrm>
          <a:custGeom>
            <a:avLst/>
            <a:gdLst/>
            <a:ahLst/>
            <a:cxnLst/>
            <a:rect l="l" t="t" r="r" b="b"/>
            <a:pathLst>
              <a:path w="4383044" h="4680921">
                <a:moveTo>
                  <a:pt x="0" y="0"/>
                </a:moveTo>
                <a:lnTo>
                  <a:pt x="4383044" y="0"/>
                </a:lnTo>
                <a:lnTo>
                  <a:pt x="4383044" y="4680921"/>
                </a:lnTo>
                <a:lnTo>
                  <a:pt x="0" y="46809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6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335937" y="1226042"/>
            <a:ext cx="11735823" cy="189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60"/>
              </a:lnSpc>
            </a:pPr>
            <a:r>
              <a:rPr lang="en-US" sz="13837">
                <a:solidFill>
                  <a:srgbClr val="FFFFFF"/>
                </a:solidFill>
                <a:latin typeface="Bloc Heavy"/>
                <a:ea typeface="Bloc Heavy"/>
                <a:cs typeface="Bloc Heavy"/>
                <a:sym typeface="Bloc Heavy"/>
              </a:rPr>
              <a:t>GREEN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054826" y="3163771"/>
            <a:ext cx="14336816" cy="15311163"/>
            <a:chOff x="0" y="0"/>
            <a:chExt cx="19115755" cy="204148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15755" cy="20414884"/>
            </a:xfrm>
            <a:custGeom>
              <a:avLst/>
              <a:gdLst/>
              <a:ahLst/>
              <a:cxnLst/>
              <a:rect l="l" t="t" r="r" b="b"/>
              <a:pathLst>
                <a:path w="19115755" h="20414884">
                  <a:moveTo>
                    <a:pt x="0" y="0"/>
                  </a:moveTo>
                  <a:lnTo>
                    <a:pt x="19115755" y="0"/>
                  </a:lnTo>
                  <a:lnTo>
                    <a:pt x="19115755" y="20414884"/>
                  </a:lnTo>
                  <a:lnTo>
                    <a:pt x="0" y="20414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9115755" cy="20414884"/>
            </a:xfrm>
            <a:custGeom>
              <a:avLst/>
              <a:gdLst/>
              <a:ahLst/>
              <a:cxnLst/>
              <a:rect l="l" t="t" r="r" b="b"/>
              <a:pathLst>
                <a:path w="19115755" h="20414884">
                  <a:moveTo>
                    <a:pt x="0" y="0"/>
                  </a:moveTo>
                  <a:lnTo>
                    <a:pt x="19115755" y="0"/>
                  </a:lnTo>
                  <a:lnTo>
                    <a:pt x="19115755" y="20414884"/>
                  </a:lnTo>
                  <a:lnTo>
                    <a:pt x="0" y="20414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63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7CE3DE766A1C4DBA67D586938E8072" ma:contentTypeVersion="17" ma:contentTypeDescription="Create a new document." ma:contentTypeScope="" ma:versionID="e4de464eddcc72e12d9b2870a5979d01">
  <xsd:schema xmlns:xsd="http://www.w3.org/2001/XMLSchema" xmlns:xs="http://www.w3.org/2001/XMLSchema" xmlns:p="http://schemas.microsoft.com/office/2006/metadata/properties" xmlns:ns2="3b862600-0df8-41b3-9946-1aca0b08fe5a" xmlns:ns3="5a7f9da6-3b14-43b9-8803-e49570270cbd" targetNamespace="http://schemas.microsoft.com/office/2006/metadata/properties" ma:root="true" ma:fieldsID="b75db4704cebaf615660cd74f33e0276" ns2:_="" ns3:_="">
    <xsd:import namespace="3b862600-0df8-41b3-9946-1aca0b08fe5a"/>
    <xsd:import namespace="5a7f9da6-3b14-43b9-8803-e49570270c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862600-0df8-41b3-9946-1aca0b08fe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945b8c8-d142-433b-87a8-85e8cba55d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7f9da6-3b14-43b9-8803-e49570270cb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9acdc74-c439-4f85-a2c4-c8f6c7eeaf47}" ma:internalName="TaxCatchAll" ma:showField="CatchAllData" ma:web="5a7f9da6-3b14-43b9-8803-e49570270c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7f9da6-3b14-43b9-8803-e49570270cbd" xsi:nil="true"/>
    <lcf76f155ced4ddcb4097134ff3c332f xmlns="3b862600-0df8-41b3-9946-1aca0b08fe5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C40ABF5-1CC0-4033-8522-184E837B0CA9}"/>
</file>

<file path=customXml/itemProps2.xml><?xml version="1.0" encoding="utf-8"?>
<ds:datastoreItem xmlns:ds="http://schemas.openxmlformats.org/officeDocument/2006/customXml" ds:itemID="{82A3C7EE-C908-4EC8-AE01-D21930185E20}"/>
</file>

<file path=customXml/itemProps3.xml><?xml version="1.0" encoding="utf-8"?>
<ds:datastoreItem xmlns:ds="http://schemas.openxmlformats.org/officeDocument/2006/customXml" ds:itemID="{CF6294F3-DCE4-4A59-869B-8F84617FC34A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471</Words>
  <Application>Microsoft Office PowerPoint</Application>
  <PresentationFormat>Custom</PresentationFormat>
  <Paragraphs>72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Bloc Heavy</vt:lpstr>
      <vt:lpstr>Bloc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 Mixing Presentation</dc:title>
  <dc:creator>Crawford, Beth (EECD/EDPE)</dc:creator>
  <cp:lastModifiedBy>Crawford, Beth (EECD/EDPE)</cp:lastModifiedBy>
  <cp:revision>1</cp:revision>
  <dcterms:created xsi:type="dcterms:W3CDTF">2006-08-16T00:00:00Z</dcterms:created>
  <dcterms:modified xsi:type="dcterms:W3CDTF">2026-06-08T15:06:17Z</dcterms:modified>
  <dc:identifier>DAHK-uFyvnA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0x010100A97CE3DE766A1C4DBA67D586938E8072</vt:lpwstr>
  </property>
</Properties>
</file>