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0"/>
  </p:notesMasterIdLst>
  <p:sldIdLst>
    <p:sldId id="269" r:id="rId5"/>
    <p:sldId id="268" r:id="rId6"/>
    <p:sldId id="305" r:id="rId7"/>
    <p:sldId id="306" r:id="rId8"/>
    <p:sldId id="257" r:id="rId9"/>
    <p:sldId id="314" r:id="rId10"/>
    <p:sldId id="313" r:id="rId11"/>
    <p:sldId id="256" r:id="rId12"/>
    <p:sldId id="301" r:id="rId13"/>
    <p:sldId id="258" r:id="rId14"/>
    <p:sldId id="302" r:id="rId15"/>
    <p:sldId id="308" r:id="rId16"/>
    <p:sldId id="309" r:id="rId17"/>
    <p:sldId id="310" r:id="rId18"/>
    <p:sldId id="31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" initials="A" lastIdx="2" clrIdx="0">
    <p:extLst>
      <p:ext uri="{19B8F6BF-5375-455C-9EA6-DF929625EA0E}">
        <p15:presenceInfo xmlns:p15="http://schemas.microsoft.com/office/powerpoint/2012/main" userId="Al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755" autoAdjust="0"/>
  </p:normalViewPr>
  <p:slideViewPr>
    <p:cSldViewPr>
      <p:cViewPr varScale="1">
        <p:scale>
          <a:sx n="40" d="100"/>
          <a:sy n="40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2FF48-E977-4251-87FA-E71548D5C4EF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398AE-89BB-47A6-B030-5ECC83A97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3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p_of_the_Wabanaki_Confederacy_Range.p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6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0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15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2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9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approximate outline of modern-day territories of each First Nation (but note that the act of strictly delineating boundaries is colonial in nature!). </a:t>
            </a:r>
            <a:r>
              <a:rPr lang="en-US" dirty="0" err="1"/>
              <a:t>Mi’kma’ki</a:t>
            </a:r>
            <a:r>
              <a:rPr lang="en-US" dirty="0"/>
              <a:t> is the largest and is made up of seven unique districts. </a:t>
            </a:r>
            <a:r>
              <a:rPr lang="en-US" dirty="0" err="1"/>
              <a:t>Wolastokuk</a:t>
            </a:r>
            <a:r>
              <a:rPr lang="en-US" dirty="0"/>
              <a:t> surrounds the </a:t>
            </a:r>
            <a:r>
              <a:rPr lang="en-US" dirty="0" err="1"/>
              <a:t>Wolastoq</a:t>
            </a:r>
            <a:r>
              <a:rPr lang="en-US" dirty="0"/>
              <a:t> river watershed, which flows in present-day N.B., Quebec, and north-eastern Maine. And </a:t>
            </a:r>
            <a:r>
              <a:rPr lang="en-US" dirty="0" err="1"/>
              <a:t>Peskotomuhkatik</a:t>
            </a:r>
            <a:r>
              <a:rPr lang="en-US" dirty="0"/>
              <a:t> surrounds the </a:t>
            </a:r>
            <a:r>
              <a:rPr lang="en-US" dirty="0" err="1"/>
              <a:t>Skutik</a:t>
            </a:r>
            <a:r>
              <a:rPr lang="en-US" dirty="0"/>
              <a:t> river watershed along the colonial-made border of Canada and the US.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credit: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modified from original file available under Creative Commons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https://commons.wikimedia.org/wiki/File:Map_of_the_Wabanaki_Confederacy_Range.png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7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31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06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60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7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AC1F3A5-6328-4FB2-B3AA-3E75E4A270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67A2FA-D00A-4B8A-9FE8-422503558EA4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685800" y="2221871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575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0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41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44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1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40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F538D47-1DE6-4025-B5E8-37EAC36F8D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4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8E6FC9-29BD-43D4-BEFA-BD4B84EAB2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204CEE-29BF-408C-8957-85539EBC5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9"/>
            <a:ext cx="9144000" cy="70658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CE24-4802-4D54-95B4-BA344B65EA8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C1CD34-47C6-4FEC-B6E6-A33B951E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02" y="281618"/>
            <a:ext cx="785689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1C4404-15B5-4B18-A231-689D8586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2" y="1676400"/>
            <a:ext cx="7856898" cy="3809999"/>
          </a:xfrm>
        </p:spPr>
        <p:txBody>
          <a:bodyPr/>
          <a:lstStyle>
            <a:lvl1pPr algn="l">
              <a:defRPr sz="1800"/>
            </a:lvl1pPr>
            <a:lvl2pPr algn="l">
              <a:defRPr sz="1600"/>
            </a:lvl2pPr>
            <a:lvl3pPr algn="l">
              <a:defRPr sz="14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7389DD-EA97-4942-A6BC-32AD00AABEE5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525102" y="1448212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F1C06F6-079F-4D7D-A1E2-15A1EB1F5D0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31014" y="6400799"/>
            <a:ext cx="2895600" cy="29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www.website.com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F83EA3-4AD2-428A-818C-0EB9BE12E8CA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7391400" y="6369866"/>
            <a:ext cx="9352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3312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9FD1B-B0E2-4619-81E9-7860EF87D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9941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B058EA-ACBC-4080-AECA-FE70C827FD9F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7391400" y="6369866"/>
            <a:ext cx="9352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7EA27F-CE9D-4F5D-B9AF-2000C27C2537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3505200" y="1981200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6481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6B6CE24-4802-4D54-95B4-BA344B65EA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29DE3B-D9E4-42AC-9371-7FAA67BE7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9"/>
            <a:ext cx="9144000" cy="706581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66846E-A36B-45AF-B598-6D76437E4FAD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525102" y="1448212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71C64D8-80C4-4A64-BF6A-DCFF790A445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31014" y="6400799"/>
            <a:ext cx="2895600" cy="29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www.website.com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7851F2-709E-4B92-996C-EADC1E0E459C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7391400" y="6369866"/>
            <a:ext cx="9352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8732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110DBC1-E759-4966-8107-C4FA0C63E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237E1477-A04E-4867-BCD2-FFC125825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4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A0436A-392B-4C7E-94FD-D88168581C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FB0F960D-7E0F-4A16-8181-649AAE80A3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2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75214007-DB48-4964-A027-83B2317A7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6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0F591E4-4E99-4491-AC09-2C216BD350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3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901C55B-3A35-468B-9043-BEA0E01E36D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7" y="228600"/>
            <a:ext cx="857922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4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5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6EC8063A-09DD-4F74-AE86-90C0FDD08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872"/>
          <a:stretch/>
        </p:blipFill>
        <p:spPr bwMode="auto"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1E59D1-D006-4B89-A8FD-EF47C0998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044" y="5036161"/>
            <a:ext cx="7805701" cy="67883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Around Us</a:t>
            </a:r>
            <a:br>
              <a:rPr lang="en-US" sz="5400" b="1" dirty="0">
                <a:solidFill>
                  <a:srgbClr val="EBEBEB"/>
                </a:solidFill>
              </a:rPr>
            </a:br>
            <a:r>
              <a:rPr lang="en-US" sz="2400" b="1" dirty="0">
                <a:solidFill>
                  <a:srgbClr val="EBEBEB"/>
                </a:solidFill>
              </a:rPr>
              <a:t>An Exploratory Kit</a:t>
            </a:r>
            <a:endParaRPr lang="en-US" sz="5400" b="1" dirty="0">
              <a:solidFill>
                <a:srgbClr val="EBEBEB"/>
              </a:solidFill>
            </a:endParaRPr>
          </a:p>
        </p:txBody>
      </p:sp>
      <p:sp>
        <p:nvSpPr>
          <p:cNvPr id="104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142" y="3785499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32C873-BE03-4768-94DF-1F625BC5EBD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24" y="5706060"/>
            <a:ext cx="2147976" cy="618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2DE3E-CB6D-4C5B-A838-737A2DB51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75" y="5763364"/>
            <a:ext cx="1064325" cy="4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C86552-CA60-4C89-A565-3BD542C1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206657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Textured Rainbow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CB2ED-4CFD-4F2A-B12B-C49AC61F6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1" r="21181" b="-1"/>
          <a:stretch/>
        </p:blipFill>
        <p:spPr>
          <a:xfrm>
            <a:off x="3895955" y="803751"/>
            <a:ext cx="4793650" cy="525049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939ED-6F51-4CDB-BAE5-68D46841E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16" y="2120900"/>
            <a:ext cx="2350294" cy="38989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Using each of our paint chip cards, create a textured rainbow.  Place your items loosely on your card beside their  label in black Sharpie. Gently set them down on chart paper.  Create a rainbow (ROY G BIV) your own unique way!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023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FB1D27-8FFE-4C2E-AC23-38888703F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40" y="2267188"/>
            <a:ext cx="2533227" cy="857012"/>
          </a:xfrm>
          <a:prstGeom prst="rect">
            <a:avLst/>
          </a:prstGeom>
        </p:spPr>
      </p:pic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724BA896-6F6B-4A3A-8D3A-14996D8B4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/>
          <a:stretch/>
        </p:blipFill>
        <p:spPr bwMode="auto">
          <a:xfrm>
            <a:off x="129707" y="3407599"/>
            <a:ext cx="2994493" cy="21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76200" y="5580832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</a:p>
        </p:txBody>
      </p:sp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1D65B636-4D2D-4000-ABB5-A68F2855D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6" r="9614"/>
          <a:stretch/>
        </p:blipFill>
        <p:spPr bwMode="auto">
          <a:xfrm>
            <a:off x="3276600" y="3075788"/>
            <a:ext cx="2756218" cy="24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3048000" y="5574109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 Trimmer</a:t>
            </a:r>
          </a:p>
        </p:txBody>
      </p:sp>
      <p:pic>
        <p:nvPicPr>
          <p:cNvPr id="9222" name="Picture 6" descr="See the source image">
            <a:extLst>
              <a:ext uri="{FF2B5EF4-FFF2-40B4-BE49-F238E27FC236}">
                <a16:creationId xmlns:a16="http://schemas.microsoft.com/office/drawing/2014/main" id="{EFDA54D1-A9CE-41B8-AE3C-DCD9983BD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/>
          <a:stretch/>
        </p:blipFill>
        <p:spPr bwMode="auto">
          <a:xfrm>
            <a:off x="6172200" y="3350402"/>
            <a:ext cx="2807542" cy="21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280013" y="5574109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Treatment Engineer</a:t>
            </a:r>
          </a:p>
        </p:txBody>
      </p:sp>
    </p:spTree>
    <p:extLst>
      <p:ext uri="{BB962C8B-B14F-4D97-AF65-F5344CB8AC3E}">
        <p14:creationId xmlns:p14="http://schemas.microsoft.com/office/powerpoint/2010/main" val="739124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0" y="5580832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Therapist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2952749" y="5574109"/>
            <a:ext cx="316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 Health Researcher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280013" y="5574109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Registered Nurse (RN)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EBE20-8D68-416A-BACB-405F27A90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0" y="2240053"/>
            <a:ext cx="2511489" cy="88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EF264-60B6-4A62-AAAD-FBAD606D0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35" r="16246" b="10567"/>
          <a:stretch/>
        </p:blipFill>
        <p:spPr>
          <a:xfrm>
            <a:off x="381000" y="3220411"/>
            <a:ext cx="2346071" cy="2314321"/>
          </a:xfrm>
          <a:prstGeom prst="rect">
            <a:avLst/>
          </a:prstGeom>
        </p:spPr>
      </p:pic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4DF0B7D3-9D03-4174-9BA9-FC422546F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9677"/>
          <a:stretch/>
        </p:blipFill>
        <p:spPr bwMode="auto">
          <a:xfrm>
            <a:off x="2971800" y="3505200"/>
            <a:ext cx="3017388" cy="20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BD2A062B-703A-458A-95C4-097C426F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r="14070"/>
          <a:stretch/>
        </p:blipFill>
        <p:spPr bwMode="auto">
          <a:xfrm>
            <a:off x="6115588" y="3402618"/>
            <a:ext cx="2931971" cy="21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36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-171211" y="5574108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Planner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2770538" y="5574109"/>
            <a:ext cx="316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104588" y="5558373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Consultant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79928-40D6-4CEE-A946-5F9B37EC9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6" y="2281241"/>
            <a:ext cx="3017389" cy="900927"/>
          </a:xfrm>
          <a:prstGeom prst="rect">
            <a:avLst/>
          </a:prstGeom>
        </p:spPr>
      </p:pic>
      <p:pic>
        <p:nvPicPr>
          <p:cNvPr id="11268" name="Picture 4" descr="See the source image">
            <a:extLst>
              <a:ext uri="{FF2B5EF4-FFF2-40B4-BE49-F238E27FC236}">
                <a16:creationId xmlns:a16="http://schemas.microsoft.com/office/drawing/2014/main" id="{BE058F63-99B4-4273-92F7-DCCC24A55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t="7238" r="14388"/>
          <a:stretch/>
        </p:blipFill>
        <p:spPr bwMode="auto">
          <a:xfrm>
            <a:off x="128035" y="3402618"/>
            <a:ext cx="2668579" cy="21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ee the source image">
            <a:extLst>
              <a:ext uri="{FF2B5EF4-FFF2-40B4-BE49-F238E27FC236}">
                <a16:creationId xmlns:a16="http://schemas.microsoft.com/office/drawing/2014/main" id="{C7709F0D-EB80-42CB-B18A-B615F7CE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34" y="3459101"/>
            <a:ext cx="3111448" cy="207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ee the source image">
            <a:extLst>
              <a:ext uri="{FF2B5EF4-FFF2-40B4-BE49-F238E27FC236}">
                <a16:creationId xmlns:a16="http://schemas.microsoft.com/office/drawing/2014/main" id="{6D81489E-81B0-4ECB-9602-53330F4B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4141" b="14778"/>
          <a:stretch/>
        </p:blipFill>
        <p:spPr bwMode="auto">
          <a:xfrm>
            <a:off x="6124101" y="3459101"/>
            <a:ext cx="2966222" cy="21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4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-171211" y="5574108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Cybersecurity specialist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3013951" y="5574108"/>
            <a:ext cx="316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 Developer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104588" y="5558373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Programmer</a:t>
            </a:r>
          </a:p>
        </p:txBody>
      </p:sp>
      <p:pic>
        <p:nvPicPr>
          <p:cNvPr id="12290" name="Picture 2" descr="See the source image">
            <a:extLst>
              <a:ext uri="{FF2B5EF4-FFF2-40B4-BE49-F238E27FC236}">
                <a16:creationId xmlns:a16="http://schemas.microsoft.com/office/drawing/2014/main" id="{BC887F1B-28E2-4DF8-A0E6-E71A779C3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5790"/>
          <a:stretch/>
        </p:blipFill>
        <p:spPr bwMode="auto">
          <a:xfrm>
            <a:off x="110709" y="3262347"/>
            <a:ext cx="2908055" cy="23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e the source image">
            <a:extLst>
              <a:ext uri="{FF2B5EF4-FFF2-40B4-BE49-F238E27FC236}">
                <a16:creationId xmlns:a16="http://schemas.microsoft.com/office/drawing/2014/main" id="{D1AE63B3-D326-4D5A-89B8-8EE846A13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1260" r="14388" b="3580"/>
          <a:stretch/>
        </p:blipFill>
        <p:spPr bwMode="auto">
          <a:xfrm>
            <a:off x="3135389" y="3262347"/>
            <a:ext cx="2915189" cy="232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ee the source image">
            <a:extLst>
              <a:ext uri="{FF2B5EF4-FFF2-40B4-BE49-F238E27FC236}">
                <a16:creationId xmlns:a16="http://schemas.microsoft.com/office/drawing/2014/main" id="{5FAD49DE-D78B-43E6-97EF-26246F11B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r="9473"/>
          <a:stretch/>
        </p:blipFill>
        <p:spPr bwMode="auto">
          <a:xfrm>
            <a:off x="6209518" y="3262347"/>
            <a:ext cx="2782082" cy="229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1903A2-EE0A-4261-BEE7-DC99883CA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" y="2166615"/>
            <a:ext cx="2727243" cy="9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9797E57-EBF3-49F5-A025-9E4461E1609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5559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86D90-4B0C-4264-A93A-BDC0D836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29000"/>
            <a:ext cx="7820584" cy="2677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CA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Reflection: </a:t>
            </a:r>
            <a:br>
              <a:rPr lang="en-CA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that we know more of what’s </a:t>
            </a:r>
            <a:r>
              <a:rPr lang="en-CA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around us</a:t>
            </a:r>
            <a:r>
              <a:rPr lang="en-C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what are our responsibilities to our outdoor space?  Are there any steps of action that we need to take?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1172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B31AC-342B-439D-802E-665F698F3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Learning Goals: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0EE20-B475-49FE-B67C-351203E26C97}"/>
              </a:ext>
            </a:extLst>
          </p:cNvPr>
          <p:cNvSpPr txBox="1"/>
          <p:nvPr/>
        </p:nvSpPr>
        <p:spPr>
          <a:xfrm>
            <a:off x="4907279" y="2064851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understand and practice the skill of being mindful</a:t>
            </a:r>
          </a:p>
          <a:p>
            <a:r>
              <a:rPr lang="en-US" dirty="0"/>
              <a:t>To see how being mindful is a life-long skill needed for success in future careers</a:t>
            </a:r>
          </a:p>
          <a:p>
            <a:r>
              <a:rPr lang="en-US" dirty="0"/>
              <a:t>To consider our responsibilities to the Earth and the importance of plants through a First Nations perspective</a:t>
            </a:r>
          </a:p>
          <a:p>
            <a:r>
              <a:rPr lang="en-US" dirty="0"/>
              <a:t>To create purposeful art</a:t>
            </a:r>
          </a:p>
          <a:p>
            <a:r>
              <a:rPr lang="en-US" dirty="0"/>
              <a:t>To work together and problem-solve in our learning using a variety of resources and digital tools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EF38B4C-439A-4EF7-9E06-A8C18C74F351}"/>
              </a:ext>
            </a:extLst>
          </p:cNvPr>
          <p:cNvCxnSpPr>
            <a:cxnSpLocks/>
          </p:cNvCxnSpPr>
          <p:nvPr/>
        </p:nvCxnSpPr>
        <p:spPr>
          <a:xfrm>
            <a:off x="4527609" y="4567596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E1AD8AC-C03F-46A9-B9FE-3A11D0CAB60E}"/>
              </a:ext>
            </a:extLst>
          </p:cNvPr>
          <p:cNvCxnSpPr>
            <a:cxnSpLocks/>
          </p:cNvCxnSpPr>
          <p:nvPr/>
        </p:nvCxnSpPr>
        <p:spPr>
          <a:xfrm>
            <a:off x="4527609" y="3411048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B375923-E9AA-4454-BF89-AD46461510CA}"/>
              </a:ext>
            </a:extLst>
          </p:cNvPr>
          <p:cNvCxnSpPr>
            <a:cxnSpLocks/>
          </p:cNvCxnSpPr>
          <p:nvPr/>
        </p:nvCxnSpPr>
        <p:spPr>
          <a:xfrm>
            <a:off x="4527608" y="4845392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ACF4F4C5-69CD-4B03-944A-ADDF44FCE2DE}"/>
              </a:ext>
            </a:extLst>
          </p:cNvPr>
          <p:cNvCxnSpPr>
            <a:cxnSpLocks/>
          </p:cNvCxnSpPr>
          <p:nvPr/>
        </p:nvCxnSpPr>
        <p:spPr>
          <a:xfrm>
            <a:off x="4572000" y="2575628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09AE32E-1DE7-460C-8CD4-C1BB82A64D7C}"/>
              </a:ext>
            </a:extLst>
          </p:cNvPr>
          <p:cNvCxnSpPr>
            <a:cxnSpLocks/>
          </p:cNvCxnSpPr>
          <p:nvPr/>
        </p:nvCxnSpPr>
        <p:spPr>
          <a:xfrm>
            <a:off x="4527610" y="2044466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83899C87-D3BC-4387-A6EE-C6F6495A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4" y="3086845"/>
            <a:ext cx="381000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1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9797E57-EBF3-49F5-A025-9E4461E1609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5559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86D90-4B0C-4264-A93A-BDC0D836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5600"/>
            <a:ext cx="7820584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all around us?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92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91" y="973668"/>
            <a:ext cx="7255668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CA" sz="44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4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indful or Unmindful?</a:t>
            </a:r>
            <a:endParaRPr lang="en-US" sz="44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48-30D4-4113-9239-D38A50DEA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5" y="2603500"/>
            <a:ext cx="4797985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9905D095-0CE6-4372-802F-5B5227AD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0" y="2603501"/>
            <a:ext cx="3415177" cy="227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C5257F14-35CD-4E1E-BC6E-0E40FEA4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31" y="2617922"/>
            <a:ext cx="4474154" cy="223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677131-EFB8-4B87-9203-786C1C816FEB}"/>
              </a:ext>
            </a:extLst>
          </p:cNvPr>
          <p:cNvSpPr txBox="1"/>
          <p:nvPr/>
        </p:nvSpPr>
        <p:spPr>
          <a:xfrm>
            <a:off x="732530" y="5029200"/>
            <a:ext cx="341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Mindful:</a:t>
            </a:r>
          </a:p>
          <a:p>
            <a:r>
              <a:rPr lang="en-US" dirty="0"/>
              <a:t>The skill of noticing (your emotions, others around you, your surroundings) in the present moment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550357-121D-4601-BB9C-B9876BA500D7}"/>
              </a:ext>
            </a:extLst>
          </p:cNvPr>
          <p:cNvSpPr txBox="1"/>
          <p:nvPr/>
        </p:nvSpPr>
        <p:spPr>
          <a:xfrm>
            <a:off x="4147707" y="5029200"/>
            <a:ext cx="341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Unmindful:</a:t>
            </a:r>
          </a:p>
          <a:p>
            <a:r>
              <a:rPr lang="en-US" dirty="0"/>
              <a:t>Not noticing what is around you; distracted; thinking of other things; inattentive; uncaring</a:t>
            </a:r>
          </a:p>
        </p:txBody>
      </p:sp>
    </p:spTree>
    <p:extLst>
      <p:ext uri="{BB962C8B-B14F-4D97-AF65-F5344CB8AC3E}">
        <p14:creationId xmlns:p14="http://schemas.microsoft.com/office/powerpoint/2010/main" val="310871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6154" name="Rectangle 6153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55" name="Oval 6154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6" name="Oval 6155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7" name="Oval 6156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8" name="Oval 6157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9" name="Oval 6158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60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161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162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8" name="Freeform: Shape 6167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170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5C37C-F056-47E3-A2BF-5293CE43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206657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</a:t>
            </a:r>
            <a:br>
              <a:rPr lang="en-US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A98A677C-ED7E-49EA-B16A-A58B76150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20835" b="1"/>
          <a:stretch/>
        </p:blipFill>
        <p:spPr bwMode="auto">
          <a:xfrm>
            <a:off x="3895955" y="803751"/>
            <a:ext cx="4793650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2" name="Rectangle 6171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4" name="Oval 6173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6" name="Oval 6175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FE746-DABC-4BA6-B752-6B5ECE3C8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16" y="2120900"/>
            <a:ext cx="2581814" cy="389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pencil and square of paper, draw or write down as many details from the poem AFTER 30 seconds of SILENCE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your writing or drawing with a partner near you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 the poem one more time – What details did you miss?</a:t>
            </a:r>
          </a:p>
        </p:txBody>
      </p:sp>
      <p:sp>
        <p:nvSpPr>
          <p:cNvPr id="6178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879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C9E1-F4AF-4901-9744-6D2993D15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Nations Territories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E7681-0D0F-4B1A-87F4-86DA6DBE7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20" y="2438400"/>
            <a:ext cx="7134560" cy="40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B7348-0DAD-4712-AEEF-7F4DCAEE5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0" y="541020"/>
            <a:ext cx="3267746" cy="35052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cap="none" dirty="0"/>
              <a:t>What can each of us learn from plants?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cap="none" dirty="0"/>
              <a:t>What are our responsibilities to the earth?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B24CF4B-DC59-473C-80C0-91BA25FFF822}"/>
              </a:ext>
            </a:extLst>
          </p:cNvPr>
          <p:cNvSpPr txBox="1">
            <a:spLocks/>
          </p:cNvSpPr>
          <p:nvPr/>
        </p:nvSpPr>
        <p:spPr bwMode="gray">
          <a:xfrm>
            <a:off x="674709" y="541020"/>
            <a:ext cx="3880032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CA" sz="2800" b="1" dirty="0">
                <a:solidFill>
                  <a:srgbClr val="EBEBEB"/>
                </a:solidFill>
              </a:rPr>
              <a:t>The Importance </a:t>
            </a:r>
          </a:p>
          <a:p>
            <a:pPr algn="ctr"/>
            <a:r>
              <a:rPr lang="en-CA" sz="2800" b="1" dirty="0">
                <a:solidFill>
                  <a:srgbClr val="EBEBEB"/>
                </a:solidFill>
              </a:rPr>
              <a:t>of Plants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213CD-3475-4986-90BA-2CA6F6882DB1}"/>
              </a:ext>
            </a:extLst>
          </p:cNvPr>
          <p:cNvSpPr txBox="1"/>
          <p:nvPr/>
        </p:nvSpPr>
        <p:spPr>
          <a:xfrm>
            <a:off x="644229" y="1817895"/>
            <a:ext cx="384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Knowledge from </a:t>
            </a:r>
            <a:r>
              <a:rPr lang="en-US" dirty="0" err="1">
                <a:solidFill>
                  <a:srgbClr val="FFFFFF"/>
                </a:solidFill>
              </a:rPr>
              <a:t>Tuma</a:t>
            </a:r>
            <a:r>
              <a:rPr lang="en-US" dirty="0">
                <a:solidFill>
                  <a:srgbClr val="FFFFFF"/>
                </a:solidFill>
              </a:rPr>
              <a:t> Young,  Mi’kmaq Elder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F24BF-E7B3-4316-BE4A-A4409886D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6316980"/>
            <a:ext cx="1752600" cy="388620"/>
          </a:xfrm>
          <a:prstGeom prst="rect">
            <a:avLst/>
          </a:prstGeom>
        </p:spPr>
      </p:pic>
      <p:pic>
        <p:nvPicPr>
          <p:cNvPr id="2" name="mi'kmaq_history_month__tuma_young_-_traditional_medicines (1080p)">
            <a:hlinkClick r:id="" action="ppaction://media"/>
            <a:extLst>
              <a:ext uri="{FF2B5EF4-FFF2-40B4-BE49-F238E27FC236}">
                <a16:creationId xmlns:a16="http://schemas.microsoft.com/office/drawing/2014/main" id="{DA1F3941-D641-4184-8024-9A65A650C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91" y="2494706"/>
            <a:ext cx="4707467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317501" y="404829"/>
            <a:ext cx="335914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832" y="1241266"/>
            <a:ext cx="3067225" cy="31537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cap="al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 Chip Card Scavenger Hunt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832" y="4591665"/>
            <a:ext cx="3067225" cy="162232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Being Mindful of what is in our school’s backyard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F46EBC-2334-402F-9C4A-536402675F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r="1" b="1"/>
          <a:stretch/>
        </p:blipFill>
        <p:spPr bwMode="auto">
          <a:xfrm>
            <a:off x="3840087" y="461681"/>
            <a:ext cx="4939162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2246569" y="195844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9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488BA-180E-40D8-8350-4B17917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DE6E8-291C-4C4C-93C7-43DE38F51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r="25000"/>
          <a:stretch/>
        </p:blipFill>
        <p:spPr>
          <a:xfrm>
            <a:off x="20" y="8464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610A1-3264-440C-BD5C-7F317A148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Walk &amp;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67A98-FAB3-48E1-BB32-5A3395E3B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15" y="1857951"/>
            <a:ext cx="6387959" cy="37808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Are all our items natural or did we find evidence of human activity?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What is the impact of humans in our outdoor space?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If our playground or school was not here, how do we think the outdoor space would be different?  What different items might we have found?</a:t>
            </a:r>
          </a:p>
        </p:txBody>
      </p:sp>
    </p:spTree>
    <p:extLst>
      <p:ext uri="{BB962C8B-B14F-4D97-AF65-F5344CB8AC3E}">
        <p14:creationId xmlns:p14="http://schemas.microsoft.com/office/powerpoint/2010/main" val="1786402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0CF35CAFBC7847ABC73A769D133951" ma:contentTypeVersion="16" ma:contentTypeDescription="Create a new document." ma:contentTypeScope="" ma:versionID="a98866825af9f2b189aa640228cf9f67">
  <xsd:schema xmlns:xsd="http://www.w3.org/2001/XMLSchema" xmlns:xs="http://www.w3.org/2001/XMLSchema" xmlns:p="http://schemas.microsoft.com/office/2006/metadata/properties" xmlns:ns2="b594dac1-fe81-400f-b5d2-97a23eb72875" xmlns:ns3="40d334c7-4f2b-412a-8ed7-e0729fd80b43" targetNamespace="http://schemas.microsoft.com/office/2006/metadata/properties" ma:root="true" ma:fieldsID="2a5d8d71ad4093c7431cfdc997ce2bd0" ns2:_="" ns3:_="">
    <xsd:import namespace="b594dac1-fe81-400f-b5d2-97a23eb72875"/>
    <xsd:import namespace="40d334c7-4f2b-412a-8ed7-e0729fd80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4dac1-fe81-400f-b5d2-97a23eb72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34c7-4f2b-412a-8ed7-e0729fd80b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153ad92-8694-46cd-a952-9e8f57db5826}" ma:internalName="TaxCatchAll" ma:showField="CatchAllData" ma:web="40d334c7-4f2b-412a-8ed7-e0729fd80b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34c7-4f2b-412a-8ed7-e0729fd80b43" xsi:nil="true"/>
    <lcf76f155ced4ddcb4097134ff3c332f xmlns="b594dac1-fe81-400f-b5d2-97a23eb728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3D31A6D-581E-4B8C-B86E-1552858BC0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94dac1-fe81-400f-b5d2-97a23eb72875"/>
    <ds:schemaRef ds:uri="40d334c7-4f2b-412a-8ed7-e0729fd80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730685-9D14-49DA-8E04-E60440080A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075AE6-22CB-40C4-A8DF-DBF18A157E10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40d334c7-4f2b-412a-8ed7-e0729fd80b43"/>
    <ds:schemaRef ds:uri="http://schemas.microsoft.com/office/infopath/2007/PartnerControls"/>
    <ds:schemaRef ds:uri="b594dac1-fe81-400f-b5d2-97a23eb72875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30864</TotalTime>
  <Words>558</Words>
  <Application>Microsoft Office PowerPoint</Application>
  <PresentationFormat>On-screen Show (4:3)</PresentationFormat>
  <Paragraphs>62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Wingdings</vt:lpstr>
      <vt:lpstr>Wingdings 3</vt:lpstr>
      <vt:lpstr>Ion Boardroom</vt:lpstr>
      <vt:lpstr>All Around Us An Exploratory Kit</vt:lpstr>
      <vt:lpstr>Our Learning Goals:</vt:lpstr>
      <vt:lpstr>What is all around us?</vt:lpstr>
      <vt:lpstr>Mindful or Unmindful?</vt:lpstr>
      <vt:lpstr>Fog </vt:lpstr>
      <vt:lpstr>First Nations Territories</vt:lpstr>
      <vt:lpstr>PowerPoint Presentation</vt:lpstr>
      <vt:lpstr>Paint Chip Card Scavenger Hunt</vt:lpstr>
      <vt:lpstr>Walk &amp; Talk</vt:lpstr>
      <vt:lpstr>Textured Rainbow</vt:lpstr>
      <vt:lpstr>How is the skill of being mindful KEY to these careers?</vt:lpstr>
      <vt:lpstr>How is the skill of being mindful KEY to these careers?</vt:lpstr>
      <vt:lpstr>How is the skill of being mindful KEY to these careers?</vt:lpstr>
      <vt:lpstr>How is the skill of being mindful KEY to these careers?</vt:lpstr>
      <vt:lpstr>Reflection:  Now that we know more of what’s all around us, what are our responsibilities to our outdoor space?  Are there any steps of action that we need to take?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Plot studies</dc:title>
  <dc:creator>Cyr, Julie (ASD-S)</dc:creator>
  <cp:lastModifiedBy>Tompkins, Amy (EECD/EDPE)</cp:lastModifiedBy>
  <cp:revision>38</cp:revision>
  <dcterms:created xsi:type="dcterms:W3CDTF">2021-11-08T19:10:15Z</dcterms:created>
  <dcterms:modified xsi:type="dcterms:W3CDTF">2023-11-08T15:44:43Z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0x010100360CF35CAFBC7847ABC73A769D133951</vt:lpwstr>
  </property>
  <property fmtid="{D5CDD505-2E9C-101B-9397-08002B2CF9AE}" pid="3" name="MediaServiceImageTags">
    <vt:lpwstr/>
  </property>
</Properties>
</file>