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4"/>
  </p:sldMasterIdLst>
  <p:notesMasterIdLst>
    <p:notesMasterId r:id="rId20"/>
  </p:notesMasterIdLst>
  <p:sldIdLst>
    <p:sldId id="269" r:id="rId5"/>
    <p:sldId id="268" r:id="rId6"/>
    <p:sldId id="305" r:id="rId7"/>
    <p:sldId id="306" r:id="rId8"/>
    <p:sldId id="257" r:id="rId9"/>
    <p:sldId id="314" r:id="rId10"/>
    <p:sldId id="313" r:id="rId11"/>
    <p:sldId id="256" r:id="rId12"/>
    <p:sldId id="301" r:id="rId13"/>
    <p:sldId id="258" r:id="rId14"/>
    <p:sldId id="302" r:id="rId15"/>
    <p:sldId id="308" r:id="rId16"/>
    <p:sldId id="309" r:id="rId17"/>
    <p:sldId id="310" r:id="rId18"/>
    <p:sldId id="311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ice" initials="A" lastIdx="2" clrIdx="0">
    <p:extLst>
      <p:ext uri="{19B8F6BF-5375-455C-9EA6-DF929625EA0E}">
        <p15:presenceInfo xmlns:p15="http://schemas.microsoft.com/office/powerpoint/2012/main" userId="Alic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E2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7755" autoAdjust="0"/>
  </p:normalViewPr>
  <p:slideViewPr>
    <p:cSldViewPr>
      <p:cViewPr varScale="1">
        <p:scale>
          <a:sx n="63" d="100"/>
          <a:sy n="63" d="100"/>
        </p:scale>
        <p:origin x="1620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E2FF48-E977-4251-87FA-E71548D5C4EF}" type="datetimeFigureOut">
              <a:rPr lang="en-US" smtClean="0"/>
              <a:t>10/27/2022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2398AE-89BB-47A6-B030-5ECC83A972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0639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Map_of_the_Wabanaki_Confederacy_Range.png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2398AE-89BB-47A6-B030-5ECC83A9722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7630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2398AE-89BB-47A6-B030-5ECC83A9722B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300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2398AE-89BB-47A6-B030-5ECC83A9722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157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2398AE-89BB-47A6-B030-5ECC83A9722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5204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2398AE-89BB-47A6-B030-5ECC83A9722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4904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map shows the approximate outline of modern-day territories of each First Nation (but note that the act of strictly delineating boundaries is colonial in nature!). </a:t>
            </a:r>
            <a:r>
              <a:rPr lang="en-US" dirty="0" err="1"/>
              <a:t>Mi’kma’ki</a:t>
            </a:r>
            <a:r>
              <a:rPr lang="en-US" dirty="0"/>
              <a:t> is the largest and is made up of seven unique districts. </a:t>
            </a:r>
            <a:r>
              <a:rPr lang="en-US" dirty="0" err="1"/>
              <a:t>Wolastokuk</a:t>
            </a:r>
            <a:r>
              <a:rPr lang="en-US" dirty="0"/>
              <a:t> surrounds the </a:t>
            </a:r>
            <a:r>
              <a:rPr lang="en-US" dirty="0" err="1"/>
              <a:t>Wolastoq</a:t>
            </a:r>
            <a:r>
              <a:rPr lang="en-US" dirty="0"/>
              <a:t> river watershed, which flows in present-day N.B., Quebec, and north-eastern Maine. And </a:t>
            </a:r>
            <a:r>
              <a:rPr lang="en-US" dirty="0" err="1"/>
              <a:t>Peskotomuhkatik</a:t>
            </a:r>
            <a:r>
              <a:rPr lang="en-US" dirty="0"/>
              <a:t> surrounds the </a:t>
            </a:r>
            <a:r>
              <a:rPr lang="en-US" dirty="0" err="1"/>
              <a:t>Skutik</a:t>
            </a:r>
            <a:r>
              <a:rPr lang="en-US" dirty="0"/>
              <a:t> river watershed along the colonial-made border of Canada and the US.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Image credit: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modified from original file available under Creative Commons </a:t>
            </a:r>
            <a:r>
              <a:rPr lang="en-US" sz="18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https://commons.wikimedia.org/wiki/File:Map_of_the_Wabanaki_Confederacy_Range.png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2398AE-89BB-47A6-B030-5ECC83A9722B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6792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2398AE-89BB-47A6-B030-5ECC83A9722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9316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2398AE-89BB-47A6-B030-5ECC83A9722B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4068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2398AE-89BB-47A6-B030-5ECC83A9722B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3601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2398AE-89BB-47A6-B030-5ECC83A9722B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472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0" y="2226503"/>
            <a:ext cx="5917679" cy="2550877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0" y="4777380"/>
            <a:ext cx="5917679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7498080" y="1828800"/>
            <a:ext cx="990599" cy="22865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6236208" y="3264408"/>
            <a:ext cx="3859795" cy="228660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AAC1F3A5-6328-4FB2-B3AA-3E75E4A27087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B67A2FA-D00A-4B8A-9FE8-422503558EA4}"/>
              </a:ext>
            </a:extLst>
          </p:cNvPr>
          <p:cNvCxnSpPr>
            <a:cxnSpLocks/>
          </p:cNvCxnSpPr>
          <p:nvPr userDrawn="1"/>
        </p:nvCxnSpPr>
        <p:spPr bwMode="auto">
          <a:xfrm flipH="1">
            <a:off x="685800" y="2221871"/>
            <a:ext cx="13716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435753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10204164">
              <a:off x="426788" y="456424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Rectangle 15"/>
            <p:cNvSpPr/>
            <p:nvPr/>
          </p:nvSpPr>
          <p:spPr>
            <a:xfrm>
              <a:off x="421503" y="402165"/>
              <a:ext cx="8327939" cy="3141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 rot="10800000">
              <a:off x="485023" y="2670079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4961454"/>
            <a:ext cx="642200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1" y="685800"/>
            <a:ext cx="6422004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0" y="5528192"/>
            <a:ext cx="6422004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9B828C93-AB5E-45D6-9584-70B4815E109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538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21010068">
              <a:off x="6359946" y="2780895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Rectangle 8"/>
            <p:cNvSpPr/>
            <p:nvPr/>
          </p:nvSpPr>
          <p:spPr>
            <a:xfrm>
              <a:off x="485023" y="4343399"/>
              <a:ext cx="8182128" cy="2112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>
              <a:off x="485023" y="2854646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422005" cy="169272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3488023"/>
            <a:ext cx="6422005" cy="2536857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9B828C93-AB5E-45D6-9584-70B4815E109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7032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21010068">
              <a:off x="6359946" y="430920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0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4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3" name="TextBox 22"/>
          <p:cNvSpPr txBox="1"/>
          <p:nvPr/>
        </p:nvSpPr>
        <p:spPr bwMode="gray">
          <a:xfrm>
            <a:off x="647430" y="651690"/>
            <a:ext cx="6015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 bwMode="gray">
          <a:xfrm>
            <a:off x="7069418" y="2900292"/>
            <a:ext cx="6190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8060" y="927099"/>
            <a:ext cx="6160385" cy="2882179"/>
          </a:xfrm>
        </p:spPr>
        <p:txBody>
          <a:bodyPr anchor="ctr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387278" y="3809278"/>
            <a:ext cx="5646143" cy="333113"/>
          </a:xfrm>
        </p:spPr>
        <p:txBody>
          <a:bodyPr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5000816"/>
            <a:ext cx="6343673" cy="101061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9B828C93-AB5E-45D6-9584-70B4815E109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06413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/>
            <p:nvPr/>
          </p:nvSpPr>
          <p:spPr bwMode="gray">
            <a:xfrm rot="21010068">
              <a:off x="6359946" y="431124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7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2057400"/>
            <a:ext cx="6422005" cy="20955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1" y="5024908"/>
            <a:ext cx="6422004" cy="994891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9B828C93-AB5E-45D6-9584-70B4815E109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1449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423593" cy="709864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2489200"/>
            <a:ext cx="231343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5"/>
          </p:nvPr>
        </p:nvSpPr>
        <p:spPr>
          <a:xfrm>
            <a:off x="866440" y="3147164"/>
            <a:ext cx="2313432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05614" y="2489200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08471" y="3147164"/>
            <a:ext cx="2318918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58642" y="2489200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60935" y="3147164"/>
            <a:ext cx="2316625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294530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9B828C93-AB5E-45D6-9584-70B4815E109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6159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345260" cy="709864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4179596"/>
            <a:ext cx="231343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9055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8"/>
          </p:nvPr>
        </p:nvSpPr>
        <p:spPr>
          <a:xfrm>
            <a:off x="866439" y="4837558"/>
            <a:ext cx="2313432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11125" y="4179595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553189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11125" y="4848208"/>
            <a:ext cx="2318918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58642" y="4179596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08641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58642" y="4837558"/>
            <a:ext cx="2318918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3290019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9B828C93-AB5E-45D6-9584-70B4815E109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6409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21301" y="6387910"/>
            <a:ext cx="990599" cy="22865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6133" y="6387910"/>
            <a:ext cx="3859795" cy="2286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5F538D47-1DE6-4025-B5E8-37EAC36F8DD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9456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9120420" cy="6860798"/>
            <a:chOff x="-1588" y="0"/>
            <a:chExt cx="9120420" cy="6860798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/>
            <p:cNvSpPr/>
            <p:nvPr/>
          </p:nvSpPr>
          <p:spPr bwMode="gray">
            <a:xfrm rot="4966650">
              <a:off x="4673046" y="5107506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</p:grpSp>
      <p:sp>
        <p:nvSpPr>
          <p:cNvPr id="17" name="Rectangle 16"/>
          <p:cNvSpPr/>
          <p:nvPr/>
        </p:nvSpPr>
        <p:spPr>
          <a:xfrm>
            <a:off x="414867" y="402165"/>
            <a:ext cx="4610565" cy="60536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 bwMode="gray">
          <a:xfrm rot="5400000">
            <a:off x="1299309" y="1765596"/>
            <a:ext cx="5995993" cy="3326809"/>
          </a:xfrm>
          <a:custGeom>
            <a:avLst/>
            <a:gdLst/>
            <a:ahLst/>
            <a:cxnLst/>
            <a:rect l="0" t="0" r="r" b="b"/>
            <a:pathLst>
              <a:path w="4960" h="2752">
                <a:moveTo>
                  <a:pt x="0" y="0"/>
                </a:moveTo>
                <a:lnTo>
                  <a:pt x="0" y="324"/>
                </a:lnTo>
                <a:lnTo>
                  <a:pt x="0" y="1992"/>
                </a:lnTo>
                <a:lnTo>
                  <a:pt x="0" y="2752"/>
                </a:lnTo>
                <a:lnTo>
                  <a:pt x="4960" y="2752"/>
                </a:lnTo>
                <a:lnTo>
                  <a:pt x="4960" y="1992"/>
                </a:lnTo>
                <a:lnTo>
                  <a:pt x="4960" y="324"/>
                </a:lnTo>
                <a:lnTo>
                  <a:pt x="4960" y="0"/>
                </a:lnTo>
                <a:lnTo>
                  <a:pt x="4960" y="0"/>
                </a:lnTo>
                <a:lnTo>
                  <a:pt x="4734" y="34"/>
                </a:lnTo>
                <a:lnTo>
                  <a:pt x="4510" y="64"/>
                </a:lnTo>
                <a:lnTo>
                  <a:pt x="4284" y="90"/>
                </a:lnTo>
                <a:lnTo>
                  <a:pt x="4060" y="114"/>
                </a:lnTo>
                <a:lnTo>
                  <a:pt x="3836" y="132"/>
                </a:lnTo>
                <a:lnTo>
                  <a:pt x="3614" y="146"/>
                </a:lnTo>
                <a:lnTo>
                  <a:pt x="3392" y="158"/>
                </a:lnTo>
                <a:lnTo>
                  <a:pt x="3174" y="166"/>
                </a:lnTo>
                <a:lnTo>
                  <a:pt x="2960" y="172"/>
                </a:lnTo>
                <a:lnTo>
                  <a:pt x="2748" y="174"/>
                </a:lnTo>
                <a:lnTo>
                  <a:pt x="2542" y="174"/>
                </a:lnTo>
                <a:lnTo>
                  <a:pt x="2338" y="174"/>
                </a:lnTo>
                <a:lnTo>
                  <a:pt x="2140" y="170"/>
                </a:lnTo>
                <a:lnTo>
                  <a:pt x="1948" y="164"/>
                </a:lnTo>
                <a:lnTo>
                  <a:pt x="1762" y="156"/>
                </a:lnTo>
                <a:lnTo>
                  <a:pt x="1582" y="148"/>
                </a:lnTo>
                <a:lnTo>
                  <a:pt x="1410" y="138"/>
                </a:lnTo>
                <a:lnTo>
                  <a:pt x="1244" y="128"/>
                </a:lnTo>
                <a:lnTo>
                  <a:pt x="1088" y="116"/>
                </a:lnTo>
                <a:lnTo>
                  <a:pt x="938" y="104"/>
                </a:lnTo>
                <a:lnTo>
                  <a:pt x="668" y="78"/>
                </a:lnTo>
                <a:lnTo>
                  <a:pt x="438" y="54"/>
                </a:lnTo>
                <a:lnTo>
                  <a:pt x="254" y="34"/>
                </a:lnTo>
                <a:lnTo>
                  <a:pt x="116" y="1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18" name="Freeform 5"/>
          <p:cNvSpPr>
            <a:spLocks noEditPoints="1"/>
          </p:cNvSpPr>
          <p:nvPr/>
        </p:nvSpPr>
        <p:spPr bwMode="gray">
          <a:xfrm>
            <a:off x="0" y="0"/>
            <a:ext cx="9144000" cy="6858000"/>
          </a:xfrm>
          <a:custGeom>
            <a:avLst/>
            <a:gdLst/>
            <a:ahLst/>
            <a:cxnLst/>
            <a:rect l="0" t="0" r="r" b="b"/>
            <a:pathLst>
              <a:path w="5760" h="4320">
                <a:moveTo>
                  <a:pt x="0" y="0"/>
                </a:moveTo>
                <a:lnTo>
                  <a:pt x="0" y="4320"/>
                </a:lnTo>
                <a:lnTo>
                  <a:pt x="5760" y="4320"/>
                </a:lnTo>
                <a:lnTo>
                  <a:pt x="5760" y="0"/>
                </a:lnTo>
                <a:lnTo>
                  <a:pt x="0" y="0"/>
                </a:lnTo>
                <a:close/>
                <a:moveTo>
                  <a:pt x="5444" y="4004"/>
                </a:moveTo>
                <a:lnTo>
                  <a:pt x="324" y="4004"/>
                </a:lnTo>
                <a:lnTo>
                  <a:pt x="324" y="324"/>
                </a:lnTo>
                <a:lnTo>
                  <a:pt x="5444" y="324"/>
                </a:lnTo>
                <a:lnTo>
                  <a:pt x="5444" y="40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74928" y="1447799"/>
            <a:ext cx="1113516" cy="4572001"/>
          </a:xfrm>
        </p:spPr>
        <p:txBody>
          <a:bodyPr vert="eaVert" anchor="ctr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738" y="1447799"/>
            <a:ext cx="4416936" cy="45720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8546" y="6365498"/>
            <a:ext cx="3859795" cy="2286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B28E6FC9-29BD-43D4-BEFA-BD4B84EAB2F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654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3204CEE-29BF-408C-8957-85539EBC52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7819"/>
            <a:ext cx="9144000" cy="706581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B6CE24-4802-4D54-95B4-BA344B65EA85}" type="slidenum">
              <a:rPr lang="en-US"/>
              <a:pPr/>
              <a:t>‹#›</a:t>
            </a:fld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CC1CD34-47C6-4FEC-B6E6-A33B951E8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102" y="281618"/>
            <a:ext cx="7856898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81C4404-15B5-4B18-A231-689D858689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102" y="1676400"/>
            <a:ext cx="7856898" cy="3809999"/>
          </a:xfrm>
        </p:spPr>
        <p:txBody>
          <a:bodyPr/>
          <a:lstStyle>
            <a:lvl1pPr algn="l">
              <a:defRPr sz="1800"/>
            </a:lvl1pPr>
            <a:lvl2pPr algn="l">
              <a:defRPr sz="1600"/>
            </a:lvl2pPr>
            <a:lvl3pPr algn="l">
              <a:defRPr sz="1400"/>
            </a:lvl3pPr>
            <a:lvl4pPr algn="l">
              <a:defRPr sz="1200"/>
            </a:lvl4pPr>
            <a:lvl5pPr algn="l"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47389DD-EA97-4942-A6BC-32AD00AABEE5}"/>
              </a:ext>
            </a:extLst>
          </p:cNvPr>
          <p:cNvCxnSpPr>
            <a:cxnSpLocks/>
          </p:cNvCxnSpPr>
          <p:nvPr userDrawn="1"/>
        </p:nvCxnSpPr>
        <p:spPr bwMode="auto">
          <a:xfrm flipH="1">
            <a:off x="525102" y="1448212"/>
            <a:ext cx="13716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BF1C06F6-079F-4D7D-A1E2-15A1EB1F5D02}"/>
              </a:ext>
            </a:extLst>
          </p:cNvPr>
          <p:cNvSpPr txBox="1">
            <a:spLocks/>
          </p:cNvSpPr>
          <p:nvPr userDrawn="1"/>
        </p:nvSpPr>
        <p:spPr bwMode="auto">
          <a:xfrm>
            <a:off x="5431014" y="6400799"/>
            <a:ext cx="2895600" cy="297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www.website.com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0F83EA3-4AD2-428A-818C-0EB9BE12E8CA}"/>
              </a:ext>
            </a:extLst>
          </p:cNvPr>
          <p:cNvCxnSpPr>
            <a:cxnSpLocks/>
          </p:cNvCxnSpPr>
          <p:nvPr userDrawn="1"/>
        </p:nvCxnSpPr>
        <p:spPr bwMode="auto">
          <a:xfrm flipH="1">
            <a:off x="7391400" y="6369866"/>
            <a:ext cx="935214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133122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970" y="927098"/>
            <a:ext cx="6343672" cy="70986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www.website.com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C9FD1B-B0E2-4619-81E9-7860EF87DE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059941" cy="68580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4B058EA-ACBC-4080-AECA-FE70C827FD9F}"/>
              </a:ext>
            </a:extLst>
          </p:cNvPr>
          <p:cNvCxnSpPr>
            <a:cxnSpLocks/>
          </p:cNvCxnSpPr>
          <p:nvPr userDrawn="1"/>
        </p:nvCxnSpPr>
        <p:spPr bwMode="auto">
          <a:xfrm flipH="1">
            <a:off x="7391400" y="6369866"/>
            <a:ext cx="935214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37EA27F-CE9D-4F5D-B9AF-2000C27C2537}"/>
              </a:ext>
            </a:extLst>
          </p:cNvPr>
          <p:cNvCxnSpPr>
            <a:cxnSpLocks/>
          </p:cNvCxnSpPr>
          <p:nvPr userDrawn="1"/>
        </p:nvCxnSpPr>
        <p:spPr bwMode="auto">
          <a:xfrm flipH="1">
            <a:off x="3505200" y="1981200"/>
            <a:ext cx="13716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464813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 rot="16200000">
              <a:off x="3105027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/>
            <p:nvPr/>
          </p:nvSpPr>
          <p:spPr bwMode="gray">
            <a:xfrm rot="15687606">
              <a:off x="3320102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534" y="2257588"/>
            <a:ext cx="3090672" cy="3020344"/>
          </a:xfrm>
        </p:spPr>
        <p:txBody>
          <a:bodyPr anchor="ctr"/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19261" y="2257588"/>
            <a:ext cx="3082516" cy="302034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D6B6CE24-4802-4D54-95B4-BA344B65EA8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029DE3B-D9E4-42AC-9371-7FAA67BE77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7819"/>
            <a:ext cx="9144000" cy="7065819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566846E-A36B-45AF-B598-6D76437E4FAD}"/>
              </a:ext>
            </a:extLst>
          </p:cNvPr>
          <p:cNvCxnSpPr>
            <a:cxnSpLocks/>
          </p:cNvCxnSpPr>
          <p:nvPr userDrawn="1"/>
        </p:nvCxnSpPr>
        <p:spPr bwMode="auto">
          <a:xfrm flipH="1">
            <a:off x="525102" y="1448212"/>
            <a:ext cx="13716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Footer Placeholder 4">
            <a:extLst>
              <a:ext uri="{FF2B5EF4-FFF2-40B4-BE49-F238E27FC236}">
                <a16:creationId xmlns:a16="http://schemas.microsoft.com/office/drawing/2014/main" id="{D71C64D8-80C4-4A64-BF6A-DCFF790A4455}"/>
              </a:ext>
            </a:extLst>
          </p:cNvPr>
          <p:cNvSpPr txBox="1">
            <a:spLocks/>
          </p:cNvSpPr>
          <p:nvPr userDrawn="1"/>
        </p:nvSpPr>
        <p:spPr bwMode="auto">
          <a:xfrm>
            <a:off x="5431014" y="6400799"/>
            <a:ext cx="2895600" cy="297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Verdana" pitchFamily="34" charset="0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www.website.com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07851F2-709E-4B92-996C-EADC1E0E459C}"/>
              </a:ext>
            </a:extLst>
          </p:cNvPr>
          <p:cNvCxnSpPr>
            <a:cxnSpLocks/>
          </p:cNvCxnSpPr>
          <p:nvPr userDrawn="1"/>
        </p:nvCxnSpPr>
        <p:spPr bwMode="auto">
          <a:xfrm flipH="1">
            <a:off x="7391400" y="6369866"/>
            <a:ext cx="935214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287327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440" y="2489200"/>
            <a:ext cx="3636980" cy="353060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1" y="2489203"/>
            <a:ext cx="3636980" cy="35306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A110DBC1-E759-4966-8107-C4FA0C63EC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626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9918" y="2489200"/>
            <a:ext cx="3633502" cy="75929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6440" y="3248490"/>
            <a:ext cx="3636980" cy="277131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0581" y="2489200"/>
            <a:ext cx="3636979" cy="75663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0581" y="3245835"/>
            <a:ext cx="3636980" cy="277396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237E1477-A04E-4867-BCD2-FFC1258259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44445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B2A0436A-392B-4C7E-94FD-D88168581C3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69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FB0F960D-7E0F-4A16-8181-649AAE80A3E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825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 bwMode="gray">
            <a:xfrm rot="16200000">
              <a:off x="2548536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/>
            <p:nvPr/>
          </p:nvSpPr>
          <p:spPr bwMode="gray">
            <a:xfrm rot="15687606">
              <a:off x="2769747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1447800"/>
            <a:ext cx="2712590" cy="1495588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8927" y="1447800"/>
            <a:ext cx="3632850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1" y="3086845"/>
            <a:ext cx="2712589" cy="2933701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75214007-DB48-4964-A027-83B2317A78A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362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 bwMode="gray">
            <a:xfrm rot="16200000">
              <a:off x="2852610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 rot="15687606">
              <a:off x="3074559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1381390"/>
            <a:ext cx="2987089" cy="157480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722909" y="1320800"/>
            <a:ext cx="2791102" cy="42164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3086100"/>
            <a:ext cx="2987089" cy="24511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10F591E4-4E99-4491-AC09-2C216BD3507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4337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0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/>
            <p:cNvSpPr/>
            <p:nvPr/>
          </p:nvSpPr>
          <p:spPr bwMode="gray">
            <a:xfrm rot="21010068">
              <a:off x="6359946" y="179029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5" name="Freeform 24"/>
            <p:cNvSpPr/>
            <p:nvPr/>
          </p:nvSpPr>
          <p:spPr bwMode="gray">
            <a:xfrm>
              <a:off x="485023" y="1856450"/>
              <a:ext cx="8173954" cy="4535226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66440" y="927099"/>
            <a:ext cx="6345260" cy="709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4382" y="2489200"/>
            <a:ext cx="6345260" cy="353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74443" y="6365498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0843" y="6365497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9B828C93-AB5E-45D6-9584-70B4815E109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901C55B-3A35-468B-9043-BEA0E01E36D6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77" y="228600"/>
            <a:ext cx="8579222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245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51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200" b="0" i="0" kern="120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83464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3444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0876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0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5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See the source image">
            <a:extLst>
              <a:ext uri="{FF2B5EF4-FFF2-40B4-BE49-F238E27FC236}">
                <a16:creationId xmlns:a16="http://schemas.microsoft.com/office/drawing/2014/main" id="{6EC8063A-09DD-4F74-AE86-90C0FDD08A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8872"/>
          <a:stretch/>
        </p:blipFill>
        <p:spPr bwMode="auto">
          <a:xfrm>
            <a:off x="20" y="-5"/>
            <a:ext cx="9143752" cy="5020241"/>
          </a:xfrm>
          <a:custGeom>
            <a:avLst/>
            <a:gdLst/>
            <a:ahLst/>
            <a:cxnLst/>
            <a:rect l="l" t="t" r="r" b="b"/>
            <a:pathLst>
              <a:path w="12191695" h="5020241">
                <a:moveTo>
                  <a:pt x="0" y="0"/>
                </a:moveTo>
                <a:lnTo>
                  <a:pt x="12191695" y="0"/>
                </a:lnTo>
                <a:lnTo>
                  <a:pt x="12191695" y="4057991"/>
                </a:lnTo>
                <a:lnTo>
                  <a:pt x="11914945" y="4110187"/>
                </a:lnTo>
                <a:lnTo>
                  <a:pt x="11639412" y="4159931"/>
                </a:lnTo>
                <a:lnTo>
                  <a:pt x="11362661" y="4208624"/>
                </a:lnTo>
                <a:lnTo>
                  <a:pt x="11084690" y="4250310"/>
                </a:lnTo>
                <a:lnTo>
                  <a:pt x="10807939" y="4292347"/>
                </a:lnTo>
                <a:lnTo>
                  <a:pt x="10529968" y="4331582"/>
                </a:lnTo>
                <a:lnTo>
                  <a:pt x="10255655" y="4365211"/>
                </a:lnTo>
                <a:lnTo>
                  <a:pt x="9977684" y="4397089"/>
                </a:lnTo>
                <a:lnTo>
                  <a:pt x="9700933" y="4426165"/>
                </a:lnTo>
                <a:lnTo>
                  <a:pt x="9429058" y="4451387"/>
                </a:lnTo>
                <a:lnTo>
                  <a:pt x="9153526" y="4476609"/>
                </a:lnTo>
                <a:lnTo>
                  <a:pt x="8881651" y="4497628"/>
                </a:lnTo>
                <a:lnTo>
                  <a:pt x="8609776" y="4514092"/>
                </a:lnTo>
                <a:lnTo>
                  <a:pt x="8339121" y="4531258"/>
                </a:lnTo>
                <a:lnTo>
                  <a:pt x="8070903" y="4545620"/>
                </a:lnTo>
                <a:lnTo>
                  <a:pt x="7805124" y="4555779"/>
                </a:lnTo>
                <a:lnTo>
                  <a:pt x="7539345" y="4564537"/>
                </a:lnTo>
                <a:lnTo>
                  <a:pt x="7276005" y="4572944"/>
                </a:lnTo>
                <a:lnTo>
                  <a:pt x="7016322" y="4576798"/>
                </a:lnTo>
                <a:lnTo>
                  <a:pt x="6756639" y="4581001"/>
                </a:lnTo>
                <a:lnTo>
                  <a:pt x="6500613" y="4583103"/>
                </a:lnTo>
                <a:lnTo>
                  <a:pt x="6247026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" name="Freeform: Shape 1043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55533"/>
            <a:ext cx="9144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6" name="Freeform 5">
            <a:extLst>
              <a:ext uri="{FF2B5EF4-FFF2-40B4-BE49-F238E27FC236}">
                <a16:creationId xmlns:a16="http://schemas.microsoft.com/office/drawing/2014/main" id="{C91E93A7-6C7F-4F77-9CB0-280D958EF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9144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4F1E59D1-D006-4B89-A8FD-EF47C09983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9044" y="5036161"/>
            <a:ext cx="7805701" cy="678839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>
                <a:solidFill>
                  <a:srgbClr val="EBEB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Around Us</a:t>
            </a:r>
            <a:br>
              <a:rPr lang="en-US" sz="5400" b="1" dirty="0">
                <a:solidFill>
                  <a:srgbClr val="EBEBEB"/>
                </a:solidFill>
              </a:rPr>
            </a:br>
            <a:r>
              <a:rPr lang="en-US" sz="2400" b="1" dirty="0">
                <a:solidFill>
                  <a:srgbClr val="EBEBEB"/>
                </a:solidFill>
              </a:rPr>
              <a:t>An Exploratory Kit</a:t>
            </a:r>
            <a:endParaRPr lang="en-US" sz="5400" b="1" dirty="0">
              <a:solidFill>
                <a:srgbClr val="EBEBEB"/>
              </a:solidFill>
            </a:endParaRPr>
          </a:p>
        </p:txBody>
      </p:sp>
      <p:sp>
        <p:nvSpPr>
          <p:cNvPr id="1048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2142" y="3785499"/>
            <a:ext cx="2604045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4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432C873-BE03-4768-94DF-1F625BC5EBD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224" y="5706060"/>
            <a:ext cx="2147976" cy="61854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592DE3E-CB6D-4C5B-A838-737A2DB512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7875" y="5763364"/>
            <a:ext cx="1064325" cy="40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066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FAEF28A3-012D-4640-B8B8-1EF6EAF723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F3B2F1C2-14D3-4A53-B329-323795BCFD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94E879E-1515-4211-8F1B-B68A92B2C2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7137E7D-1F4E-498A-97D1-0E1FE6FC6F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91375183-B6E5-43E0-B28F-39EC90838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267F36BD-A8AF-4304-A662-1007CC174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15D9095F-2809-4A90-A032-250AC21C3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Freeform 5">
              <a:extLst>
                <a:ext uri="{FF2B5EF4-FFF2-40B4-BE49-F238E27FC236}">
                  <a16:creationId xmlns:a16="http://schemas.microsoft.com/office/drawing/2014/main" id="{9027D7BF-C282-4477-A406-245C3F26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40" name="Freeform 5">
              <a:extLst>
                <a:ext uri="{FF2B5EF4-FFF2-40B4-BE49-F238E27FC236}">
                  <a16:creationId xmlns:a16="http://schemas.microsoft.com/office/drawing/2014/main" id="{AC3C43D8-426E-472E-A8E8-C41BF7A876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41" name="Freeform 5">
              <a:extLst>
                <a:ext uri="{FF2B5EF4-FFF2-40B4-BE49-F238E27FC236}">
                  <a16:creationId xmlns:a16="http://schemas.microsoft.com/office/drawing/2014/main" id="{52DCAE0E-B8DE-4C42-A48F-FA0C8345AC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59647F54-801D-44AB-8284-EDDFF7763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10C9632-BB6F-48EE-AB65-501878BA5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587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4EC8AAB6-953B-4D29-9967-3C44D06BB4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3122264" y="751601"/>
            <a:ext cx="6053670" cy="5354799"/>
          </a:xfrm>
          <a:custGeom>
            <a:avLst/>
            <a:gdLst>
              <a:gd name="connsiteX0" fmla="*/ 6053670 w 6053670"/>
              <a:gd name="connsiteY0" fmla="*/ 1098 h 7139732"/>
              <a:gd name="connsiteX1" fmla="*/ 6053670 w 6053670"/>
              <a:gd name="connsiteY1" fmla="*/ 1084479 h 7139732"/>
              <a:gd name="connsiteX2" fmla="*/ 6053670 w 6053670"/>
              <a:gd name="connsiteY2" fmla="*/ 1254558 h 7139732"/>
              <a:gd name="connsiteX3" fmla="*/ 6053670 w 6053670"/>
              <a:gd name="connsiteY3" fmla="*/ 7139732 h 7139732"/>
              <a:gd name="connsiteX4" fmla="*/ 0 w 6053670"/>
              <a:gd name="connsiteY4" fmla="*/ 7139732 h 7139732"/>
              <a:gd name="connsiteX5" fmla="*/ 0 w 6053670"/>
              <a:gd name="connsiteY5" fmla="*/ 1249853 h 7139732"/>
              <a:gd name="connsiteX6" fmla="*/ 0 w 6053670"/>
              <a:gd name="connsiteY6" fmla="*/ 1084479 h 7139732"/>
              <a:gd name="connsiteX7" fmla="*/ 0 w 6053670"/>
              <a:gd name="connsiteY7" fmla="*/ 0 h 7139732"/>
              <a:gd name="connsiteX8" fmla="*/ 35717 w 6053670"/>
              <a:gd name="connsiteY8" fmla="*/ 5488 h 7139732"/>
              <a:gd name="connsiteX9" fmla="*/ 140445 w 6053670"/>
              <a:gd name="connsiteY9" fmla="*/ 21641 h 7139732"/>
              <a:gd name="connsiteX10" fmla="*/ 216722 w 6053670"/>
              <a:gd name="connsiteY10" fmla="*/ 32932 h 7139732"/>
              <a:gd name="connsiteX11" fmla="*/ 307527 w 6053670"/>
              <a:gd name="connsiteY11" fmla="*/ 44850 h 7139732"/>
              <a:gd name="connsiteX12" fmla="*/ 415282 w 6053670"/>
              <a:gd name="connsiteY12" fmla="*/ 59121 h 7139732"/>
              <a:gd name="connsiteX13" fmla="*/ 534539 w 6053670"/>
              <a:gd name="connsiteY13" fmla="*/ 74175 h 7139732"/>
              <a:gd name="connsiteX14" fmla="*/ 668931 w 6053670"/>
              <a:gd name="connsiteY14" fmla="*/ 90014 h 7139732"/>
              <a:gd name="connsiteX15" fmla="*/ 815430 w 6053670"/>
              <a:gd name="connsiteY15" fmla="*/ 106794 h 7139732"/>
              <a:gd name="connsiteX16" fmla="*/ 974641 w 6053670"/>
              <a:gd name="connsiteY16" fmla="*/ 123574 h 7139732"/>
              <a:gd name="connsiteX17" fmla="*/ 1144144 w 6053670"/>
              <a:gd name="connsiteY17" fmla="*/ 140667 h 7139732"/>
              <a:gd name="connsiteX18" fmla="*/ 1326965 w 6053670"/>
              <a:gd name="connsiteY18" fmla="*/ 156506 h 7139732"/>
              <a:gd name="connsiteX19" fmla="*/ 1518261 w 6053670"/>
              <a:gd name="connsiteY19" fmla="*/ 171717 h 7139732"/>
              <a:gd name="connsiteX20" fmla="*/ 1720453 w 6053670"/>
              <a:gd name="connsiteY20" fmla="*/ 185518 h 7139732"/>
              <a:gd name="connsiteX21" fmla="*/ 1931121 w 6053670"/>
              <a:gd name="connsiteY21" fmla="*/ 198690 h 7139732"/>
              <a:gd name="connsiteX22" fmla="*/ 2150869 w 6053670"/>
              <a:gd name="connsiteY22" fmla="*/ 211079 h 7139732"/>
              <a:gd name="connsiteX23" fmla="*/ 2263467 w 6053670"/>
              <a:gd name="connsiteY23" fmla="*/ 215470 h 7139732"/>
              <a:gd name="connsiteX24" fmla="*/ 2378487 w 6053670"/>
              <a:gd name="connsiteY24" fmla="*/ 220332 h 7139732"/>
              <a:gd name="connsiteX25" fmla="*/ 2495323 w 6053670"/>
              <a:gd name="connsiteY25" fmla="*/ 224879 h 7139732"/>
              <a:gd name="connsiteX26" fmla="*/ 2612764 w 6053670"/>
              <a:gd name="connsiteY26" fmla="*/ 227859 h 7139732"/>
              <a:gd name="connsiteX27" fmla="*/ 2732627 w 6053670"/>
              <a:gd name="connsiteY27" fmla="*/ 230525 h 7139732"/>
              <a:gd name="connsiteX28" fmla="*/ 2853700 w 6053670"/>
              <a:gd name="connsiteY28" fmla="*/ 233348 h 7139732"/>
              <a:gd name="connsiteX29" fmla="*/ 2977195 w 6053670"/>
              <a:gd name="connsiteY29" fmla="*/ 235229 h 7139732"/>
              <a:gd name="connsiteX30" fmla="*/ 3101901 w 6053670"/>
              <a:gd name="connsiteY30" fmla="*/ 235229 h 7139732"/>
              <a:gd name="connsiteX31" fmla="*/ 3227817 w 6053670"/>
              <a:gd name="connsiteY31" fmla="*/ 236170 h 7139732"/>
              <a:gd name="connsiteX32" fmla="*/ 3354944 w 6053670"/>
              <a:gd name="connsiteY32" fmla="*/ 235229 h 7139732"/>
              <a:gd name="connsiteX33" fmla="*/ 3483887 w 6053670"/>
              <a:gd name="connsiteY33" fmla="*/ 233348 h 7139732"/>
              <a:gd name="connsiteX34" fmla="*/ 3612830 w 6053670"/>
              <a:gd name="connsiteY34" fmla="*/ 231623 h 7139732"/>
              <a:gd name="connsiteX35" fmla="*/ 3743590 w 6053670"/>
              <a:gd name="connsiteY35" fmla="*/ 227859 h 7139732"/>
              <a:gd name="connsiteX36" fmla="*/ 3875560 w 6053670"/>
              <a:gd name="connsiteY36" fmla="*/ 223938 h 7139732"/>
              <a:gd name="connsiteX37" fmla="*/ 4007530 w 6053670"/>
              <a:gd name="connsiteY37" fmla="*/ 219391 h 7139732"/>
              <a:gd name="connsiteX38" fmla="*/ 4140710 w 6053670"/>
              <a:gd name="connsiteY38" fmla="*/ 212961 h 7139732"/>
              <a:gd name="connsiteX39" fmla="*/ 4275102 w 6053670"/>
              <a:gd name="connsiteY39" fmla="*/ 205277 h 7139732"/>
              <a:gd name="connsiteX40" fmla="*/ 4410098 w 6053670"/>
              <a:gd name="connsiteY40" fmla="*/ 197907 h 7139732"/>
              <a:gd name="connsiteX41" fmla="*/ 4545096 w 6053670"/>
              <a:gd name="connsiteY41" fmla="*/ 188498 h 7139732"/>
              <a:gd name="connsiteX42" fmla="*/ 4681909 w 6053670"/>
              <a:gd name="connsiteY42" fmla="*/ 177207 h 7139732"/>
              <a:gd name="connsiteX43" fmla="*/ 4816905 w 6053670"/>
              <a:gd name="connsiteY43" fmla="*/ 165916 h 7139732"/>
              <a:gd name="connsiteX44" fmla="*/ 4954323 w 6053670"/>
              <a:gd name="connsiteY44" fmla="*/ 152899 h 7139732"/>
              <a:gd name="connsiteX45" fmla="*/ 5092347 w 6053670"/>
              <a:gd name="connsiteY45" fmla="*/ 138629 h 7139732"/>
              <a:gd name="connsiteX46" fmla="*/ 5228555 w 6053670"/>
              <a:gd name="connsiteY46" fmla="*/ 123574 h 7139732"/>
              <a:gd name="connsiteX47" fmla="*/ 5366578 w 6053670"/>
              <a:gd name="connsiteY47" fmla="*/ 106010 h 7139732"/>
              <a:gd name="connsiteX48" fmla="*/ 5503997 w 6053670"/>
              <a:gd name="connsiteY48" fmla="*/ 87192 h 7139732"/>
              <a:gd name="connsiteX49" fmla="*/ 5642020 w 6053670"/>
              <a:gd name="connsiteY49" fmla="*/ 68530 h 7139732"/>
              <a:gd name="connsiteX50" fmla="*/ 5779438 w 6053670"/>
              <a:gd name="connsiteY50" fmla="*/ 46733 h 7139732"/>
              <a:gd name="connsiteX51" fmla="*/ 5916251 w 6053670"/>
              <a:gd name="connsiteY51" fmla="*/ 24464 h 7139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7139732">
                <a:moveTo>
                  <a:pt x="6053670" y="1098"/>
                </a:moveTo>
                <a:lnTo>
                  <a:pt x="6053670" y="1084479"/>
                </a:lnTo>
                <a:lnTo>
                  <a:pt x="6053670" y="1254558"/>
                </a:lnTo>
                <a:lnTo>
                  <a:pt x="6053670" y="7139732"/>
                </a:lnTo>
                <a:lnTo>
                  <a:pt x="0" y="7139732"/>
                </a:lnTo>
                <a:lnTo>
                  <a:pt x="0" y="1249853"/>
                </a:lnTo>
                <a:lnTo>
                  <a:pt x="0" y="1084479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1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90" y="227859"/>
                </a:lnTo>
                <a:lnTo>
                  <a:pt x="3875560" y="223938"/>
                </a:lnTo>
                <a:lnTo>
                  <a:pt x="4007530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49" name="Freeform 5">
            <a:extLst>
              <a:ext uri="{FF2B5EF4-FFF2-40B4-BE49-F238E27FC236}">
                <a16:creationId xmlns:a16="http://schemas.microsoft.com/office/drawing/2014/main" id="{C89ED458-2326-40DC-9C7B-1A717B6551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9144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DC86552-CA60-4C89-A565-3BD542C11D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216" y="973668"/>
            <a:ext cx="2206657" cy="102023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3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Textured Rainbow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ECB2ED-4CFD-4F2A-B12B-C49AC61F64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811" r="21181" b="-1"/>
          <a:stretch/>
        </p:blipFill>
        <p:spPr>
          <a:xfrm>
            <a:off x="3895955" y="803751"/>
            <a:ext cx="4793650" cy="5250498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6F9D1DE6-E368-4F07-85F9-D5B767477D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F63B1F66-4ACE-4A01-8ADF-F175A9C35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314325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CF8448ED-9332-4A9B-8CAB-B1985E596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177165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D5939ED-6F51-4CDB-BAE5-68D46841EF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6216" y="2120900"/>
            <a:ext cx="2350294" cy="389890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lnSpc>
                <a:spcPct val="90000"/>
              </a:lnSpc>
            </a:pPr>
            <a:endParaRPr lang="en-US" sz="1500" dirty="0">
              <a:solidFill>
                <a:schemeClr val="tx1"/>
              </a:solidFill>
            </a:endParaRPr>
          </a:p>
          <a:p>
            <a:pPr marL="0" indent="0">
              <a:lnSpc>
                <a:spcPct val="90000"/>
              </a:lnSpc>
            </a:pPr>
            <a:r>
              <a:rPr lang="en-US" sz="1600" dirty="0">
                <a:solidFill>
                  <a:schemeClr val="tx1"/>
                </a:solidFill>
              </a:rPr>
              <a:t>Using each of our paint chip cards, create a textured rainbow.  Place your items loosely on your card beside their  label in black Sharpie. Gently set them down on chart paper.  Create a rainbow (ROY G BIV) your own unique way!</a:t>
            </a:r>
          </a:p>
        </p:txBody>
      </p:sp>
      <p:sp>
        <p:nvSpPr>
          <p:cNvPr id="57" name="Freeform 5">
            <a:extLst>
              <a:ext uri="{FF2B5EF4-FFF2-40B4-BE49-F238E27FC236}">
                <a16:creationId xmlns:a16="http://schemas.microsoft.com/office/drawing/2014/main" id="{ED3A2261-1C75-40FF-8CD6-18C5900C1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1942938" y="1881194"/>
            <a:ext cx="3299407" cy="330693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202337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33">
            <a:extLst>
              <a:ext uri="{FF2B5EF4-FFF2-40B4-BE49-F238E27FC236}">
                <a16:creationId xmlns:a16="http://schemas.microsoft.com/office/drawing/2014/main" id="{DDA34B8A-FA8D-4E16-AD72-7B60B1C25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885D229-60DD-4D71-8181-10E781C149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0B0DAA45-BE66-4F0C-93A6-519D941071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F449A3D-A43B-4688-BD89-35734D0072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4E9975C-AF3D-48EF-B3F0-112A01A382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CF00A076-2FEA-40D1-8F85-8424817979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A2E68741-6133-4CAA-BF3C-F0E6CF40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Freeform 5">
              <a:extLst>
                <a:ext uri="{FF2B5EF4-FFF2-40B4-BE49-F238E27FC236}">
                  <a16:creationId xmlns:a16="http://schemas.microsoft.com/office/drawing/2014/main" id="{76C01C64-4A8B-42FC-93C5-2D6A3EBAB7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42" name="Freeform 5">
              <a:extLst>
                <a:ext uri="{FF2B5EF4-FFF2-40B4-BE49-F238E27FC236}">
                  <a16:creationId xmlns:a16="http://schemas.microsoft.com/office/drawing/2014/main" id="{D969AEA9-C1EE-45E1-9964-D9705492E1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43" name="Freeform 5">
              <a:extLst>
                <a:ext uri="{FF2B5EF4-FFF2-40B4-BE49-F238E27FC236}">
                  <a16:creationId xmlns:a16="http://schemas.microsoft.com/office/drawing/2014/main" id="{4845E67D-4E5B-44B3-AB74-5E95C839E7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62" name="Rectangle 44">
            <a:extLst>
              <a:ext uri="{FF2B5EF4-FFF2-40B4-BE49-F238E27FC236}">
                <a16:creationId xmlns:a16="http://schemas.microsoft.com/office/drawing/2014/main" id="{079CE317-680B-449C-A423-71C1FE069B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707A71-3BE4-4430-A015-DFF942FD2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215" y="973668"/>
            <a:ext cx="6571060" cy="70696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600" b="1" dirty="0">
                <a:solidFill>
                  <a:srgbClr val="EBEB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is the skill of being mindful KEY to these careers?</a:t>
            </a:r>
            <a:endParaRPr lang="en-US" sz="3600" b="1" i="0" kern="1200" dirty="0">
              <a:solidFill>
                <a:srgbClr val="EBEBE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FB1D27-8FFE-4C2E-AC23-38888703F7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440" y="2267188"/>
            <a:ext cx="2533227" cy="857012"/>
          </a:xfrm>
          <a:prstGeom prst="rect">
            <a:avLst/>
          </a:prstGeom>
        </p:spPr>
      </p:pic>
      <p:pic>
        <p:nvPicPr>
          <p:cNvPr id="9218" name="Picture 2" descr="See the source image">
            <a:extLst>
              <a:ext uri="{FF2B5EF4-FFF2-40B4-BE49-F238E27FC236}">
                <a16:creationId xmlns:a16="http://schemas.microsoft.com/office/drawing/2014/main" id="{724BA896-6F6B-4A3A-8D3A-14996D8B4E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3"/>
          <a:stretch/>
        </p:blipFill>
        <p:spPr bwMode="auto">
          <a:xfrm>
            <a:off x="129707" y="3407599"/>
            <a:ext cx="2994493" cy="2127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A13F09-2BC8-4B3A-93DE-C62513B52CAE}"/>
              </a:ext>
            </a:extLst>
          </p:cNvPr>
          <p:cNvSpPr txBox="1"/>
          <p:nvPr/>
        </p:nvSpPr>
        <p:spPr>
          <a:xfrm>
            <a:off x="76200" y="5580832"/>
            <a:ext cx="3143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Electrician</a:t>
            </a:r>
          </a:p>
        </p:txBody>
      </p:sp>
      <p:pic>
        <p:nvPicPr>
          <p:cNvPr id="9220" name="Picture 4" descr="See the source image">
            <a:extLst>
              <a:ext uri="{FF2B5EF4-FFF2-40B4-BE49-F238E27FC236}">
                <a16:creationId xmlns:a16="http://schemas.microsoft.com/office/drawing/2014/main" id="{1D65B636-4D2D-4000-ABB5-A68F2855D9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36" r="9614"/>
          <a:stretch/>
        </p:blipFill>
        <p:spPr bwMode="auto">
          <a:xfrm>
            <a:off x="3276600" y="3075788"/>
            <a:ext cx="2756218" cy="2472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CF0D145B-E0C2-4D45-A581-D6BECC44B12B}"/>
              </a:ext>
            </a:extLst>
          </p:cNvPr>
          <p:cNvSpPr txBox="1"/>
          <p:nvPr/>
        </p:nvSpPr>
        <p:spPr>
          <a:xfrm>
            <a:off x="3048000" y="5574109"/>
            <a:ext cx="3143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Tree Trimmer</a:t>
            </a:r>
          </a:p>
        </p:txBody>
      </p:sp>
      <p:pic>
        <p:nvPicPr>
          <p:cNvPr id="9222" name="Picture 6" descr="See the source image">
            <a:extLst>
              <a:ext uri="{FF2B5EF4-FFF2-40B4-BE49-F238E27FC236}">
                <a16:creationId xmlns:a16="http://schemas.microsoft.com/office/drawing/2014/main" id="{EFDA54D1-A9CE-41B8-AE3C-DCD9983BD9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0"/>
          <a:stretch/>
        </p:blipFill>
        <p:spPr bwMode="auto">
          <a:xfrm>
            <a:off x="6172200" y="3350402"/>
            <a:ext cx="2807542" cy="217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91D9FB5-157A-4288-9D99-69AD5435BD92}"/>
              </a:ext>
            </a:extLst>
          </p:cNvPr>
          <p:cNvSpPr txBox="1"/>
          <p:nvPr/>
        </p:nvSpPr>
        <p:spPr>
          <a:xfrm>
            <a:off x="6280013" y="5574109"/>
            <a:ext cx="2807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Water Treatment Engineer</a:t>
            </a:r>
          </a:p>
        </p:txBody>
      </p:sp>
    </p:spTree>
    <p:extLst>
      <p:ext uri="{BB962C8B-B14F-4D97-AF65-F5344CB8AC3E}">
        <p14:creationId xmlns:p14="http://schemas.microsoft.com/office/powerpoint/2010/main" val="7391245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33">
            <a:extLst>
              <a:ext uri="{FF2B5EF4-FFF2-40B4-BE49-F238E27FC236}">
                <a16:creationId xmlns:a16="http://schemas.microsoft.com/office/drawing/2014/main" id="{DDA34B8A-FA8D-4E16-AD72-7B60B1C25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885D229-60DD-4D71-8181-10E781C149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0B0DAA45-BE66-4F0C-93A6-519D941071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F449A3D-A43B-4688-BD89-35734D0072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4E9975C-AF3D-48EF-B3F0-112A01A382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CF00A076-2FEA-40D1-8F85-8424817979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A2E68741-6133-4CAA-BF3C-F0E6CF40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Freeform 5">
              <a:extLst>
                <a:ext uri="{FF2B5EF4-FFF2-40B4-BE49-F238E27FC236}">
                  <a16:creationId xmlns:a16="http://schemas.microsoft.com/office/drawing/2014/main" id="{76C01C64-4A8B-42FC-93C5-2D6A3EBAB7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42" name="Freeform 5">
              <a:extLst>
                <a:ext uri="{FF2B5EF4-FFF2-40B4-BE49-F238E27FC236}">
                  <a16:creationId xmlns:a16="http://schemas.microsoft.com/office/drawing/2014/main" id="{D969AEA9-C1EE-45E1-9964-D9705492E1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43" name="Freeform 5">
              <a:extLst>
                <a:ext uri="{FF2B5EF4-FFF2-40B4-BE49-F238E27FC236}">
                  <a16:creationId xmlns:a16="http://schemas.microsoft.com/office/drawing/2014/main" id="{4845E67D-4E5B-44B3-AB74-5E95C839E7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62" name="Rectangle 44">
            <a:extLst>
              <a:ext uri="{FF2B5EF4-FFF2-40B4-BE49-F238E27FC236}">
                <a16:creationId xmlns:a16="http://schemas.microsoft.com/office/drawing/2014/main" id="{079CE317-680B-449C-A423-71C1FE069B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707A71-3BE4-4430-A015-DFF942FD2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215" y="973668"/>
            <a:ext cx="6571060" cy="70696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600" b="1" dirty="0">
                <a:solidFill>
                  <a:srgbClr val="EBEB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is the skill of being mindful KEY to these careers?</a:t>
            </a:r>
            <a:endParaRPr lang="en-US" sz="3600" b="1" i="0" kern="1200" dirty="0">
              <a:solidFill>
                <a:srgbClr val="EBEBE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A13F09-2BC8-4B3A-93DE-C62513B52CAE}"/>
              </a:ext>
            </a:extLst>
          </p:cNvPr>
          <p:cNvSpPr txBox="1"/>
          <p:nvPr/>
        </p:nvSpPr>
        <p:spPr>
          <a:xfrm>
            <a:off x="0" y="5580832"/>
            <a:ext cx="3143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Physical Therapist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F0D145B-E0C2-4D45-A581-D6BECC44B12B}"/>
              </a:ext>
            </a:extLst>
          </p:cNvPr>
          <p:cNvSpPr txBox="1"/>
          <p:nvPr/>
        </p:nvSpPr>
        <p:spPr>
          <a:xfrm>
            <a:off x="2952749" y="5574109"/>
            <a:ext cx="31628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NB Health Researcher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91D9FB5-157A-4288-9D99-69AD5435BD92}"/>
              </a:ext>
            </a:extLst>
          </p:cNvPr>
          <p:cNvSpPr txBox="1"/>
          <p:nvPr/>
        </p:nvSpPr>
        <p:spPr>
          <a:xfrm>
            <a:off x="6280013" y="5574109"/>
            <a:ext cx="2807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Registered Nurse (RN)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7EBE20-8D68-416A-BACB-405F27A907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170" y="2240053"/>
            <a:ext cx="2511489" cy="8841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3EF264-60B6-4A62-AAAD-FBAD606D0C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735" r="16246" b="10567"/>
          <a:stretch/>
        </p:blipFill>
        <p:spPr>
          <a:xfrm>
            <a:off x="381000" y="3220411"/>
            <a:ext cx="2346071" cy="2314321"/>
          </a:xfrm>
          <a:prstGeom prst="rect">
            <a:avLst/>
          </a:prstGeom>
        </p:spPr>
      </p:pic>
      <p:pic>
        <p:nvPicPr>
          <p:cNvPr id="10242" name="Picture 2" descr="See the source image">
            <a:extLst>
              <a:ext uri="{FF2B5EF4-FFF2-40B4-BE49-F238E27FC236}">
                <a16:creationId xmlns:a16="http://schemas.microsoft.com/office/drawing/2014/main" id="{4DF0B7D3-9D03-4174-9BA9-FC422546F0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8" r="9677"/>
          <a:stretch/>
        </p:blipFill>
        <p:spPr bwMode="auto">
          <a:xfrm>
            <a:off x="2971800" y="3505200"/>
            <a:ext cx="3017388" cy="2037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See the source image">
            <a:extLst>
              <a:ext uri="{FF2B5EF4-FFF2-40B4-BE49-F238E27FC236}">
                <a16:creationId xmlns:a16="http://schemas.microsoft.com/office/drawing/2014/main" id="{BD2A062B-703A-458A-95C4-097C426F6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2" r="14070"/>
          <a:stretch/>
        </p:blipFill>
        <p:spPr bwMode="auto">
          <a:xfrm>
            <a:off x="6115588" y="3402618"/>
            <a:ext cx="2931971" cy="2159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37368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33">
            <a:extLst>
              <a:ext uri="{FF2B5EF4-FFF2-40B4-BE49-F238E27FC236}">
                <a16:creationId xmlns:a16="http://schemas.microsoft.com/office/drawing/2014/main" id="{DDA34B8A-FA8D-4E16-AD72-7B60B1C25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885D229-60DD-4D71-8181-10E781C149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0B0DAA45-BE66-4F0C-93A6-519D941071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F449A3D-A43B-4688-BD89-35734D0072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4E9975C-AF3D-48EF-B3F0-112A01A382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CF00A076-2FEA-40D1-8F85-8424817979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A2E68741-6133-4CAA-BF3C-F0E6CF40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Freeform 5">
              <a:extLst>
                <a:ext uri="{FF2B5EF4-FFF2-40B4-BE49-F238E27FC236}">
                  <a16:creationId xmlns:a16="http://schemas.microsoft.com/office/drawing/2014/main" id="{76C01C64-4A8B-42FC-93C5-2D6A3EBAB7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42" name="Freeform 5">
              <a:extLst>
                <a:ext uri="{FF2B5EF4-FFF2-40B4-BE49-F238E27FC236}">
                  <a16:creationId xmlns:a16="http://schemas.microsoft.com/office/drawing/2014/main" id="{D969AEA9-C1EE-45E1-9964-D9705492E1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43" name="Freeform 5">
              <a:extLst>
                <a:ext uri="{FF2B5EF4-FFF2-40B4-BE49-F238E27FC236}">
                  <a16:creationId xmlns:a16="http://schemas.microsoft.com/office/drawing/2014/main" id="{4845E67D-4E5B-44B3-AB74-5E95C839E7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62" name="Rectangle 44">
            <a:extLst>
              <a:ext uri="{FF2B5EF4-FFF2-40B4-BE49-F238E27FC236}">
                <a16:creationId xmlns:a16="http://schemas.microsoft.com/office/drawing/2014/main" id="{079CE317-680B-449C-A423-71C1FE069B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707A71-3BE4-4430-A015-DFF942FD2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215" y="973668"/>
            <a:ext cx="6571060" cy="70696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600" b="1" dirty="0">
                <a:solidFill>
                  <a:srgbClr val="EBEB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is the skill of being mindful KEY to these careers?</a:t>
            </a:r>
            <a:endParaRPr lang="en-US" sz="3600" b="1" i="0" kern="1200" dirty="0">
              <a:solidFill>
                <a:srgbClr val="EBEBE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A13F09-2BC8-4B3A-93DE-C62513B52CAE}"/>
              </a:ext>
            </a:extLst>
          </p:cNvPr>
          <p:cNvSpPr txBox="1"/>
          <p:nvPr/>
        </p:nvSpPr>
        <p:spPr>
          <a:xfrm>
            <a:off x="-171211" y="5574108"/>
            <a:ext cx="3143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Financial Planner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F0D145B-E0C2-4D45-A581-D6BECC44B12B}"/>
              </a:ext>
            </a:extLst>
          </p:cNvPr>
          <p:cNvSpPr txBox="1"/>
          <p:nvPr/>
        </p:nvSpPr>
        <p:spPr>
          <a:xfrm>
            <a:off x="2770538" y="5574109"/>
            <a:ext cx="3162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CEO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91D9FB5-157A-4288-9D99-69AD5435BD92}"/>
              </a:ext>
            </a:extLst>
          </p:cNvPr>
          <p:cNvSpPr txBox="1"/>
          <p:nvPr/>
        </p:nvSpPr>
        <p:spPr>
          <a:xfrm>
            <a:off x="6104588" y="5558373"/>
            <a:ext cx="2807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Marketing Consultant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B79928-40D6-4CEE-A946-5F9B37EC92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716" y="2281241"/>
            <a:ext cx="3017389" cy="900927"/>
          </a:xfrm>
          <a:prstGeom prst="rect">
            <a:avLst/>
          </a:prstGeom>
        </p:spPr>
      </p:pic>
      <p:pic>
        <p:nvPicPr>
          <p:cNvPr id="11268" name="Picture 4" descr="See the source image">
            <a:extLst>
              <a:ext uri="{FF2B5EF4-FFF2-40B4-BE49-F238E27FC236}">
                <a16:creationId xmlns:a16="http://schemas.microsoft.com/office/drawing/2014/main" id="{BE058F63-99B4-4273-92F7-DCCC24A55E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3" t="7238" r="14388"/>
          <a:stretch/>
        </p:blipFill>
        <p:spPr bwMode="auto">
          <a:xfrm>
            <a:off x="128035" y="3402618"/>
            <a:ext cx="2668579" cy="214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See the source image">
            <a:extLst>
              <a:ext uri="{FF2B5EF4-FFF2-40B4-BE49-F238E27FC236}">
                <a16:creationId xmlns:a16="http://schemas.microsoft.com/office/drawing/2014/main" id="{C7709F0D-EB80-42CB-B18A-B615F7CE9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634" y="3459101"/>
            <a:ext cx="3111448" cy="2074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See the source image">
            <a:extLst>
              <a:ext uri="{FF2B5EF4-FFF2-40B4-BE49-F238E27FC236}">
                <a16:creationId xmlns:a16="http://schemas.microsoft.com/office/drawing/2014/main" id="{6D81489E-81B0-4ECB-9602-53330F4B55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48" r="4141" b="14778"/>
          <a:stretch/>
        </p:blipFill>
        <p:spPr bwMode="auto">
          <a:xfrm>
            <a:off x="6124101" y="3459101"/>
            <a:ext cx="2966222" cy="210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73463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33">
            <a:extLst>
              <a:ext uri="{FF2B5EF4-FFF2-40B4-BE49-F238E27FC236}">
                <a16:creationId xmlns:a16="http://schemas.microsoft.com/office/drawing/2014/main" id="{DDA34B8A-FA8D-4E16-AD72-7B60B1C25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885D229-60DD-4D71-8181-10E781C149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0B0DAA45-BE66-4F0C-93A6-519D941071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F449A3D-A43B-4688-BD89-35734D0072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4E9975C-AF3D-48EF-B3F0-112A01A382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CF00A076-2FEA-40D1-8F85-8424817979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A2E68741-6133-4CAA-BF3C-F0E6CF40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Freeform 5">
              <a:extLst>
                <a:ext uri="{FF2B5EF4-FFF2-40B4-BE49-F238E27FC236}">
                  <a16:creationId xmlns:a16="http://schemas.microsoft.com/office/drawing/2014/main" id="{76C01C64-4A8B-42FC-93C5-2D6A3EBAB7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42" name="Freeform 5">
              <a:extLst>
                <a:ext uri="{FF2B5EF4-FFF2-40B4-BE49-F238E27FC236}">
                  <a16:creationId xmlns:a16="http://schemas.microsoft.com/office/drawing/2014/main" id="{D969AEA9-C1EE-45E1-9964-D9705492E1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43" name="Freeform 5">
              <a:extLst>
                <a:ext uri="{FF2B5EF4-FFF2-40B4-BE49-F238E27FC236}">
                  <a16:creationId xmlns:a16="http://schemas.microsoft.com/office/drawing/2014/main" id="{4845E67D-4E5B-44B3-AB74-5E95C839E7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62" name="Rectangle 44">
            <a:extLst>
              <a:ext uri="{FF2B5EF4-FFF2-40B4-BE49-F238E27FC236}">
                <a16:creationId xmlns:a16="http://schemas.microsoft.com/office/drawing/2014/main" id="{079CE317-680B-449C-A423-71C1FE069B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707A71-3BE4-4430-A015-DFF942FD2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215" y="973668"/>
            <a:ext cx="6571060" cy="70696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600" b="1" dirty="0">
                <a:solidFill>
                  <a:srgbClr val="EBEB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is the skill of being mindful KEY to these careers?</a:t>
            </a:r>
            <a:endParaRPr lang="en-US" sz="3600" b="1" i="0" kern="1200" dirty="0">
              <a:solidFill>
                <a:srgbClr val="EBEBE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A13F09-2BC8-4B3A-93DE-C62513B52CAE}"/>
              </a:ext>
            </a:extLst>
          </p:cNvPr>
          <p:cNvSpPr txBox="1"/>
          <p:nvPr/>
        </p:nvSpPr>
        <p:spPr>
          <a:xfrm>
            <a:off x="-171211" y="5574108"/>
            <a:ext cx="3143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Cybersecurity specialist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F0D145B-E0C2-4D45-A581-D6BECC44B12B}"/>
              </a:ext>
            </a:extLst>
          </p:cNvPr>
          <p:cNvSpPr txBox="1"/>
          <p:nvPr/>
        </p:nvSpPr>
        <p:spPr>
          <a:xfrm>
            <a:off x="3013951" y="5574108"/>
            <a:ext cx="3162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 Developer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91D9FB5-157A-4288-9D99-69AD5435BD92}"/>
              </a:ext>
            </a:extLst>
          </p:cNvPr>
          <p:cNvSpPr txBox="1"/>
          <p:nvPr/>
        </p:nvSpPr>
        <p:spPr>
          <a:xfrm>
            <a:off x="6104588" y="5558373"/>
            <a:ext cx="28075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Computer Programmer</a:t>
            </a:r>
          </a:p>
        </p:txBody>
      </p:sp>
      <p:pic>
        <p:nvPicPr>
          <p:cNvPr id="12290" name="Picture 2" descr="See the source image">
            <a:extLst>
              <a:ext uri="{FF2B5EF4-FFF2-40B4-BE49-F238E27FC236}">
                <a16:creationId xmlns:a16="http://schemas.microsoft.com/office/drawing/2014/main" id="{BC887F1B-28E2-4DF8-A0E6-E71A779C31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07" r="5790"/>
          <a:stretch/>
        </p:blipFill>
        <p:spPr bwMode="auto">
          <a:xfrm>
            <a:off x="110709" y="3262347"/>
            <a:ext cx="2908055" cy="2300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See the source image">
            <a:extLst>
              <a:ext uri="{FF2B5EF4-FFF2-40B4-BE49-F238E27FC236}">
                <a16:creationId xmlns:a16="http://schemas.microsoft.com/office/drawing/2014/main" id="{D1AE63B3-D326-4D5A-89B8-8EE846A135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3" t="1260" r="14388" b="3580"/>
          <a:stretch/>
        </p:blipFill>
        <p:spPr bwMode="auto">
          <a:xfrm>
            <a:off x="3135389" y="3262347"/>
            <a:ext cx="2915189" cy="2322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See the source image">
            <a:extLst>
              <a:ext uri="{FF2B5EF4-FFF2-40B4-BE49-F238E27FC236}">
                <a16:creationId xmlns:a16="http://schemas.microsoft.com/office/drawing/2014/main" id="{5FAD49DE-D78B-43E6-97EF-26246F11B7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5" r="9473"/>
          <a:stretch/>
        </p:blipFill>
        <p:spPr bwMode="auto">
          <a:xfrm>
            <a:off x="6209518" y="3262347"/>
            <a:ext cx="2782082" cy="2299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1903A2-EE0A-4261-BEE7-DC99883CA2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330" y="2166615"/>
            <a:ext cx="2727243" cy="92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7319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503EB0F-2257-4A3E-A73B-E1DE769B4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7012B2A-0D78-433A-8C68-8889D3DCD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119D0202-ED3F-47CC-90E9-4E963BCDAB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670D6F2B-93AF-47D6-9378-5E54BE0AC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91A5E26-1F21-459D-8C03-ADB057B090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2" descr="See the source image">
            <a:extLst>
              <a:ext uri="{FF2B5EF4-FFF2-40B4-BE49-F238E27FC236}">
                <a16:creationId xmlns:a16="http://schemas.microsoft.com/office/drawing/2014/main" id="{C9797E57-EBF3-49F5-A025-9E4461E1609F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0" r="5559" b="-1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786D90-4B0C-4264-A93A-BDC0D836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429000"/>
            <a:ext cx="7820584" cy="267764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CA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Reflection: </a:t>
            </a:r>
            <a:br>
              <a:rPr lang="en-CA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CA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Now that we know more of what’s </a:t>
            </a:r>
            <a:r>
              <a:rPr lang="en-CA" sz="4000" b="1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around us</a:t>
            </a:r>
            <a:r>
              <a:rPr lang="en-CA" sz="4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what are our responsibilities to our outdoor space?  Are there any steps of action that we need to take?</a:t>
            </a:r>
            <a:endParaRPr lang="en-US" sz="5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511729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B31AC-342B-439D-802E-665F698F3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Learning Goals: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C0EE20-B475-49FE-B67C-351203E26C97}"/>
              </a:ext>
            </a:extLst>
          </p:cNvPr>
          <p:cNvSpPr txBox="1"/>
          <p:nvPr/>
        </p:nvSpPr>
        <p:spPr>
          <a:xfrm>
            <a:off x="4907279" y="2064851"/>
            <a:ext cx="3810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 understand and practice the skill of being mindful</a:t>
            </a:r>
          </a:p>
          <a:p>
            <a:r>
              <a:rPr lang="en-US" dirty="0"/>
              <a:t>To see how being mindful is a life-long skill needed for success in future careers</a:t>
            </a:r>
          </a:p>
          <a:p>
            <a:r>
              <a:rPr lang="en-US" dirty="0"/>
              <a:t>To consider our responsibilities to the Earth and the importance of plants through a First Nations perspective</a:t>
            </a:r>
          </a:p>
          <a:p>
            <a:r>
              <a:rPr lang="en-US" dirty="0"/>
              <a:t>To create purposeful art</a:t>
            </a:r>
          </a:p>
          <a:p>
            <a:r>
              <a:rPr lang="en-US" dirty="0"/>
              <a:t>To work together and problem-solve in our learning using a variety of resources and digital tools</a:t>
            </a:r>
          </a:p>
        </p:txBody>
      </p: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6EF38B4C-439A-4EF7-9E06-A8C18C74F351}"/>
              </a:ext>
            </a:extLst>
          </p:cNvPr>
          <p:cNvCxnSpPr>
            <a:cxnSpLocks/>
          </p:cNvCxnSpPr>
          <p:nvPr/>
        </p:nvCxnSpPr>
        <p:spPr>
          <a:xfrm>
            <a:off x="4527609" y="4567596"/>
            <a:ext cx="365759" cy="177711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FE1AD8AC-C03F-46A9-B9FE-3A11D0CAB60E}"/>
              </a:ext>
            </a:extLst>
          </p:cNvPr>
          <p:cNvCxnSpPr>
            <a:cxnSpLocks/>
          </p:cNvCxnSpPr>
          <p:nvPr/>
        </p:nvCxnSpPr>
        <p:spPr>
          <a:xfrm>
            <a:off x="4527609" y="3411048"/>
            <a:ext cx="365759" cy="177711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or: Elbow 23">
            <a:extLst>
              <a:ext uri="{FF2B5EF4-FFF2-40B4-BE49-F238E27FC236}">
                <a16:creationId xmlns:a16="http://schemas.microsoft.com/office/drawing/2014/main" id="{7B375923-E9AA-4454-BF89-AD46461510CA}"/>
              </a:ext>
            </a:extLst>
          </p:cNvPr>
          <p:cNvCxnSpPr>
            <a:cxnSpLocks/>
          </p:cNvCxnSpPr>
          <p:nvPr/>
        </p:nvCxnSpPr>
        <p:spPr>
          <a:xfrm>
            <a:off x="4527608" y="4845392"/>
            <a:ext cx="365759" cy="177711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or: Elbow 24">
            <a:extLst>
              <a:ext uri="{FF2B5EF4-FFF2-40B4-BE49-F238E27FC236}">
                <a16:creationId xmlns:a16="http://schemas.microsoft.com/office/drawing/2014/main" id="{ACF4F4C5-69CD-4B03-944A-ADDF44FCE2DE}"/>
              </a:ext>
            </a:extLst>
          </p:cNvPr>
          <p:cNvCxnSpPr>
            <a:cxnSpLocks/>
          </p:cNvCxnSpPr>
          <p:nvPr/>
        </p:nvCxnSpPr>
        <p:spPr>
          <a:xfrm>
            <a:off x="4572000" y="2575628"/>
            <a:ext cx="365759" cy="177711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509AE32E-1DE7-460C-8CD4-C1BB82A64D7C}"/>
              </a:ext>
            </a:extLst>
          </p:cNvPr>
          <p:cNvCxnSpPr>
            <a:cxnSpLocks/>
          </p:cNvCxnSpPr>
          <p:nvPr/>
        </p:nvCxnSpPr>
        <p:spPr>
          <a:xfrm>
            <a:off x="4527610" y="2044466"/>
            <a:ext cx="365759" cy="177711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 descr="See the source image">
            <a:extLst>
              <a:ext uri="{FF2B5EF4-FFF2-40B4-BE49-F238E27FC236}">
                <a16:creationId xmlns:a16="http://schemas.microsoft.com/office/drawing/2014/main" id="{83899C87-D3BC-4387-A6EE-C6F6495AA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734" y="3086845"/>
            <a:ext cx="3810001" cy="2143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4158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503EB0F-2257-4A3E-A73B-E1DE769B4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7012B2A-0D78-433A-8C68-8889D3DCD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119D0202-ED3F-47CC-90E9-4E963BCDAB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670D6F2B-93AF-47D6-9378-5E54BE0AC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91A5E26-1F21-459D-8C03-ADB057B090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2" descr="See the source image">
            <a:extLst>
              <a:ext uri="{FF2B5EF4-FFF2-40B4-BE49-F238E27FC236}">
                <a16:creationId xmlns:a16="http://schemas.microsoft.com/office/drawing/2014/main" id="{C9797E57-EBF3-49F5-A025-9E4461E1609F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3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0" r="5559" b="-1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786D90-4B0C-4264-A93A-BDC0D8360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95600"/>
            <a:ext cx="7820584" cy="26776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CA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is all around us?</a:t>
            </a:r>
            <a:endParaRPr lang="en-US" sz="5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799209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33">
            <a:extLst>
              <a:ext uri="{FF2B5EF4-FFF2-40B4-BE49-F238E27FC236}">
                <a16:creationId xmlns:a16="http://schemas.microsoft.com/office/drawing/2014/main" id="{DDA34B8A-FA8D-4E16-AD72-7B60B1C25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6885D229-60DD-4D71-8181-10E781C149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0B0DAA45-BE66-4F0C-93A6-519D941071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EF449A3D-A43B-4688-BD89-35734D0072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4E9975C-AF3D-48EF-B3F0-112A01A382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CF00A076-2FEA-40D1-8F85-8424817979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A2E68741-6133-4CAA-BF3C-F0E6CF40C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Freeform 5">
              <a:extLst>
                <a:ext uri="{FF2B5EF4-FFF2-40B4-BE49-F238E27FC236}">
                  <a16:creationId xmlns:a16="http://schemas.microsoft.com/office/drawing/2014/main" id="{76C01C64-4A8B-42FC-93C5-2D6A3EBAB7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42" name="Freeform 5">
              <a:extLst>
                <a:ext uri="{FF2B5EF4-FFF2-40B4-BE49-F238E27FC236}">
                  <a16:creationId xmlns:a16="http://schemas.microsoft.com/office/drawing/2014/main" id="{D969AEA9-C1EE-45E1-9964-D9705492E1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43" name="Freeform 5">
              <a:extLst>
                <a:ext uri="{FF2B5EF4-FFF2-40B4-BE49-F238E27FC236}">
                  <a16:creationId xmlns:a16="http://schemas.microsoft.com/office/drawing/2014/main" id="{4845E67D-4E5B-44B3-AB74-5E95C839E7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62" name="Rectangle 44">
            <a:extLst>
              <a:ext uri="{FF2B5EF4-FFF2-40B4-BE49-F238E27FC236}">
                <a16:creationId xmlns:a16="http://schemas.microsoft.com/office/drawing/2014/main" id="{079CE317-680B-449C-A423-71C1FE069B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707A71-3BE4-4430-A015-DFF942FD2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691" y="973668"/>
            <a:ext cx="7255668" cy="70696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CA" sz="4400" b="1" dirty="0">
                <a:solidFill>
                  <a:srgbClr val="EBEB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</a:t>
            </a:r>
            <a:r>
              <a:rPr lang="en-US" sz="4400" b="1" dirty="0">
                <a:solidFill>
                  <a:srgbClr val="EBEBE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indful or Unmindful?</a:t>
            </a:r>
            <a:endParaRPr lang="en-US" sz="4400" b="1" i="0" kern="1200" dirty="0">
              <a:solidFill>
                <a:srgbClr val="EBEBE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C6948-30D4-4113-9239-D38A50DEA7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6215" y="2603500"/>
            <a:ext cx="4797985" cy="3416300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098" name="Picture 2" descr="See the source image">
            <a:extLst>
              <a:ext uri="{FF2B5EF4-FFF2-40B4-BE49-F238E27FC236}">
                <a16:creationId xmlns:a16="http://schemas.microsoft.com/office/drawing/2014/main" id="{9905D095-0CE6-4372-802F-5B5227ADA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530" y="2603501"/>
            <a:ext cx="3415177" cy="227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ee the source image">
            <a:extLst>
              <a:ext uri="{FF2B5EF4-FFF2-40B4-BE49-F238E27FC236}">
                <a16:creationId xmlns:a16="http://schemas.microsoft.com/office/drawing/2014/main" id="{C5257F14-35CD-4E1E-BC6E-0E40FEA4A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131" y="2617922"/>
            <a:ext cx="4474154" cy="2237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B677131-EFB8-4B87-9203-786C1C816FEB}"/>
              </a:ext>
            </a:extLst>
          </p:cNvPr>
          <p:cNvSpPr txBox="1"/>
          <p:nvPr/>
        </p:nvSpPr>
        <p:spPr>
          <a:xfrm>
            <a:off x="732530" y="5029200"/>
            <a:ext cx="34151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Mindful:</a:t>
            </a:r>
          </a:p>
          <a:p>
            <a:r>
              <a:rPr lang="en-US" dirty="0"/>
              <a:t>The skill of noticing (your emotions, others around you, your surroundings) in the present moment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C550357-121D-4601-BB9C-B9876BA500D7}"/>
              </a:ext>
            </a:extLst>
          </p:cNvPr>
          <p:cNvSpPr txBox="1"/>
          <p:nvPr/>
        </p:nvSpPr>
        <p:spPr>
          <a:xfrm>
            <a:off x="4147707" y="5029200"/>
            <a:ext cx="34151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Unmindful:</a:t>
            </a:r>
          </a:p>
          <a:p>
            <a:r>
              <a:rPr lang="en-US" dirty="0"/>
              <a:t>Not noticing what is around you; distracted; thinking of other things; inattentive; uncaring</a:t>
            </a:r>
          </a:p>
        </p:txBody>
      </p:sp>
    </p:spTree>
    <p:extLst>
      <p:ext uri="{BB962C8B-B14F-4D97-AF65-F5344CB8AC3E}">
        <p14:creationId xmlns:p14="http://schemas.microsoft.com/office/powerpoint/2010/main" val="3108711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53" name="Group 6152">
            <a:extLst>
              <a:ext uri="{FF2B5EF4-FFF2-40B4-BE49-F238E27FC236}">
                <a16:creationId xmlns:a16="http://schemas.microsoft.com/office/drawing/2014/main" id="{FAEF28A3-012D-4640-B8B8-1EF6EAF723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6154" name="Rectangle 6153">
              <a:extLst>
                <a:ext uri="{FF2B5EF4-FFF2-40B4-BE49-F238E27FC236}">
                  <a16:creationId xmlns:a16="http://schemas.microsoft.com/office/drawing/2014/main" id="{F3B2F1C2-14D3-4A53-B329-323795BCFD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55" name="Oval 6154">
              <a:extLst>
                <a:ext uri="{FF2B5EF4-FFF2-40B4-BE49-F238E27FC236}">
                  <a16:creationId xmlns:a16="http://schemas.microsoft.com/office/drawing/2014/main" id="{194E879E-1515-4211-8F1B-B68A92B2C2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156" name="Oval 6155">
              <a:extLst>
                <a:ext uri="{FF2B5EF4-FFF2-40B4-BE49-F238E27FC236}">
                  <a16:creationId xmlns:a16="http://schemas.microsoft.com/office/drawing/2014/main" id="{F7137E7D-1F4E-498A-97D1-0E1FE6FC6F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157" name="Oval 6156">
              <a:extLst>
                <a:ext uri="{FF2B5EF4-FFF2-40B4-BE49-F238E27FC236}">
                  <a16:creationId xmlns:a16="http://schemas.microsoft.com/office/drawing/2014/main" id="{91375183-B6E5-43E0-B28F-39EC90838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158" name="Oval 6157">
              <a:extLst>
                <a:ext uri="{FF2B5EF4-FFF2-40B4-BE49-F238E27FC236}">
                  <a16:creationId xmlns:a16="http://schemas.microsoft.com/office/drawing/2014/main" id="{267F36BD-A8AF-4304-A662-1007CC174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159" name="Oval 6158">
              <a:extLst>
                <a:ext uri="{FF2B5EF4-FFF2-40B4-BE49-F238E27FC236}">
                  <a16:creationId xmlns:a16="http://schemas.microsoft.com/office/drawing/2014/main" id="{15D9095F-2809-4A90-A032-250AC21C3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6160" name="Freeform 5">
              <a:extLst>
                <a:ext uri="{FF2B5EF4-FFF2-40B4-BE49-F238E27FC236}">
                  <a16:creationId xmlns:a16="http://schemas.microsoft.com/office/drawing/2014/main" id="{9027D7BF-C282-4477-A406-245C3F26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6161" name="Freeform 5">
              <a:extLst>
                <a:ext uri="{FF2B5EF4-FFF2-40B4-BE49-F238E27FC236}">
                  <a16:creationId xmlns:a16="http://schemas.microsoft.com/office/drawing/2014/main" id="{AC3C43D8-426E-472E-A8E8-C41BF7A876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6162" name="Freeform 5">
              <a:extLst>
                <a:ext uri="{FF2B5EF4-FFF2-40B4-BE49-F238E27FC236}">
                  <a16:creationId xmlns:a16="http://schemas.microsoft.com/office/drawing/2014/main" id="{52DCAE0E-B8DE-4C42-A48F-FA0C8345AC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6164" name="Rectangle 6163">
            <a:extLst>
              <a:ext uri="{FF2B5EF4-FFF2-40B4-BE49-F238E27FC236}">
                <a16:creationId xmlns:a16="http://schemas.microsoft.com/office/drawing/2014/main" id="{59647F54-801D-44AB-8284-EDDFF7763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166" name="Rectangle 6165">
            <a:extLst>
              <a:ext uri="{FF2B5EF4-FFF2-40B4-BE49-F238E27FC236}">
                <a16:creationId xmlns:a16="http://schemas.microsoft.com/office/drawing/2014/main" id="{510C9632-BB6F-48EE-AB65-501878BA5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587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168" name="Freeform: Shape 6167">
            <a:extLst>
              <a:ext uri="{FF2B5EF4-FFF2-40B4-BE49-F238E27FC236}">
                <a16:creationId xmlns:a16="http://schemas.microsoft.com/office/drawing/2014/main" id="{4EC8AAB6-953B-4D29-9967-3C44D06BB4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3122264" y="751601"/>
            <a:ext cx="6053670" cy="5354799"/>
          </a:xfrm>
          <a:custGeom>
            <a:avLst/>
            <a:gdLst>
              <a:gd name="connsiteX0" fmla="*/ 6053670 w 6053670"/>
              <a:gd name="connsiteY0" fmla="*/ 1098 h 7139732"/>
              <a:gd name="connsiteX1" fmla="*/ 6053670 w 6053670"/>
              <a:gd name="connsiteY1" fmla="*/ 1084479 h 7139732"/>
              <a:gd name="connsiteX2" fmla="*/ 6053670 w 6053670"/>
              <a:gd name="connsiteY2" fmla="*/ 1254558 h 7139732"/>
              <a:gd name="connsiteX3" fmla="*/ 6053670 w 6053670"/>
              <a:gd name="connsiteY3" fmla="*/ 7139732 h 7139732"/>
              <a:gd name="connsiteX4" fmla="*/ 0 w 6053670"/>
              <a:gd name="connsiteY4" fmla="*/ 7139732 h 7139732"/>
              <a:gd name="connsiteX5" fmla="*/ 0 w 6053670"/>
              <a:gd name="connsiteY5" fmla="*/ 1249853 h 7139732"/>
              <a:gd name="connsiteX6" fmla="*/ 0 w 6053670"/>
              <a:gd name="connsiteY6" fmla="*/ 1084479 h 7139732"/>
              <a:gd name="connsiteX7" fmla="*/ 0 w 6053670"/>
              <a:gd name="connsiteY7" fmla="*/ 0 h 7139732"/>
              <a:gd name="connsiteX8" fmla="*/ 35717 w 6053670"/>
              <a:gd name="connsiteY8" fmla="*/ 5488 h 7139732"/>
              <a:gd name="connsiteX9" fmla="*/ 140445 w 6053670"/>
              <a:gd name="connsiteY9" fmla="*/ 21641 h 7139732"/>
              <a:gd name="connsiteX10" fmla="*/ 216722 w 6053670"/>
              <a:gd name="connsiteY10" fmla="*/ 32932 h 7139732"/>
              <a:gd name="connsiteX11" fmla="*/ 307527 w 6053670"/>
              <a:gd name="connsiteY11" fmla="*/ 44850 h 7139732"/>
              <a:gd name="connsiteX12" fmla="*/ 415282 w 6053670"/>
              <a:gd name="connsiteY12" fmla="*/ 59121 h 7139732"/>
              <a:gd name="connsiteX13" fmla="*/ 534539 w 6053670"/>
              <a:gd name="connsiteY13" fmla="*/ 74175 h 7139732"/>
              <a:gd name="connsiteX14" fmla="*/ 668931 w 6053670"/>
              <a:gd name="connsiteY14" fmla="*/ 90014 h 7139732"/>
              <a:gd name="connsiteX15" fmla="*/ 815430 w 6053670"/>
              <a:gd name="connsiteY15" fmla="*/ 106794 h 7139732"/>
              <a:gd name="connsiteX16" fmla="*/ 974641 w 6053670"/>
              <a:gd name="connsiteY16" fmla="*/ 123574 h 7139732"/>
              <a:gd name="connsiteX17" fmla="*/ 1144144 w 6053670"/>
              <a:gd name="connsiteY17" fmla="*/ 140667 h 7139732"/>
              <a:gd name="connsiteX18" fmla="*/ 1326965 w 6053670"/>
              <a:gd name="connsiteY18" fmla="*/ 156506 h 7139732"/>
              <a:gd name="connsiteX19" fmla="*/ 1518261 w 6053670"/>
              <a:gd name="connsiteY19" fmla="*/ 171717 h 7139732"/>
              <a:gd name="connsiteX20" fmla="*/ 1720453 w 6053670"/>
              <a:gd name="connsiteY20" fmla="*/ 185518 h 7139732"/>
              <a:gd name="connsiteX21" fmla="*/ 1931121 w 6053670"/>
              <a:gd name="connsiteY21" fmla="*/ 198690 h 7139732"/>
              <a:gd name="connsiteX22" fmla="*/ 2150869 w 6053670"/>
              <a:gd name="connsiteY22" fmla="*/ 211079 h 7139732"/>
              <a:gd name="connsiteX23" fmla="*/ 2263467 w 6053670"/>
              <a:gd name="connsiteY23" fmla="*/ 215470 h 7139732"/>
              <a:gd name="connsiteX24" fmla="*/ 2378487 w 6053670"/>
              <a:gd name="connsiteY24" fmla="*/ 220332 h 7139732"/>
              <a:gd name="connsiteX25" fmla="*/ 2495323 w 6053670"/>
              <a:gd name="connsiteY25" fmla="*/ 224879 h 7139732"/>
              <a:gd name="connsiteX26" fmla="*/ 2612764 w 6053670"/>
              <a:gd name="connsiteY26" fmla="*/ 227859 h 7139732"/>
              <a:gd name="connsiteX27" fmla="*/ 2732627 w 6053670"/>
              <a:gd name="connsiteY27" fmla="*/ 230525 h 7139732"/>
              <a:gd name="connsiteX28" fmla="*/ 2853700 w 6053670"/>
              <a:gd name="connsiteY28" fmla="*/ 233348 h 7139732"/>
              <a:gd name="connsiteX29" fmla="*/ 2977195 w 6053670"/>
              <a:gd name="connsiteY29" fmla="*/ 235229 h 7139732"/>
              <a:gd name="connsiteX30" fmla="*/ 3101901 w 6053670"/>
              <a:gd name="connsiteY30" fmla="*/ 235229 h 7139732"/>
              <a:gd name="connsiteX31" fmla="*/ 3227817 w 6053670"/>
              <a:gd name="connsiteY31" fmla="*/ 236170 h 7139732"/>
              <a:gd name="connsiteX32" fmla="*/ 3354944 w 6053670"/>
              <a:gd name="connsiteY32" fmla="*/ 235229 h 7139732"/>
              <a:gd name="connsiteX33" fmla="*/ 3483887 w 6053670"/>
              <a:gd name="connsiteY33" fmla="*/ 233348 h 7139732"/>
              <a:gd name="connsiteX34" fmla="*/ 3612830 w 6053670"/>
              <a:gd name="connsiteY34" fmla="*/ 231623 h 7139732"/>
              <a:gd name="connsiteX35" fmla="*/ 3743590 w 6053670"/>
              <a:gd name="connsiteY35" fmla="*/ 227859 h 7139732"/>
              <a:gd name="connsiteX36" fmla="*/ 3875560 w 6053670"/>
              <a:gd name="connsiteY36" fmla="*/ 223938 h 7139732"/>
              <a:gd name="connsiteX37" fmla="*/ 4007530 w 6053670"/>
              <a:gd name="connsiteY37" fmla="*/ 219391 h 7139732"/>
              <a:gd name="connsiteX38" fmla="*/ 4140710 w 6053670"/>
              <a:gd name="connsiteY38" fmla="*/ 212961 h 7139732"/>
              <a:gd name="connsiteX39" fmla="*/ 4275102 w 6053670"/>
              <a:gd name="connsiteY39" fmla="*/ 205277 h 7139732"/>
              <a:gd name="connsiteX40" fmla="*/ 4410098 w 6053670"/>
              <a:gd name="connsiteY40" fmla="*/ 197907 h 7139732"/>
              <a:gd name="connsiteX41" fmla="*/ 4545096 w 6053670"/>
              <a:gd name="connsiteY41" fmla="*/ 188498 h 7139732"/>
              <a:gd name="connsiteX42" fmla="*/ 4681909 w 6053670"/>
              <a:gd name="connsiteY42" fmla="*/ 177207 h 7139732"/>
              <a:gd name="connsiteX43" fmla="*/ 4816905 w 6053670"/>
              <a:gd name="connsiteY43" fmla="*/ 165916 h 7139732"/>
              <a:gd name="connsiteX44" fmla="*/ 4954323 w 6053670"/>
              <a:gd name="connsiteY44" fmla="*/ 152899 h 7139732"/>
              <a:gd name="connsiteX45" fmla="*/ 5092347 w 6053670"/>
              <a:gd name="connsiteY45" fmla="*/ 138629 h 7139732"/>
              <a:gd name="connsiteX46" fmla="*/ 5228555 w 6053670"/>
              <a:gd name="connsiteY46" fmla="*/ 123574 h 7139732"/>
              <a:gd name="connsiteX47" fmla="*/ 5366578 w 6053670"/>
              <a:gd name="connsiteY47" fmla="*/ 106010 h 7139732"/>
              <a:gd name="connsiteX48" fmla="*/ 5503997 w 6053670"/>
              <a:gd name="connsiteY48" fmla="*/ 87192 h 7139732"/>
              <a:gd name="connsiteX49" fmla="*/ 5642020 w 6053670"/>
              <a:gd name="connsiteY49" fmla="*/ 68530 h 7139732"/>
              <a:gd name="connsiteX50" fmla="*/ 5779438 w 6053670"/>
              <a:gd name="connsiteY50" fmla="*/ 46733 h 7139732"/>
              <a:gd name="connsiteX51" fmla="*/ 5916251 w 6053670"/>
              <a:gd name="connsiteY51" fmla="*/ 24464 h 7139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7139732">
                <a:moveTo>
                  <a:pt x="6053670" y="1098"/>
                </a:moveTo>
                <a:lnTo>
                  <a:pt x="6053670" y="1084479"/>
                </a:lnTo>
                <a:lnTo>
                  <a:pt x="6053670" y="1254558"/>
                </a:lnTo>
                <a:lnTo>
                  <a:pt x="6053670" y="7139732"/>
                </a:lnTo>
                <a:lnTo>
                  <a:pt x="0" y="7139732"/>
                </a:lnTo>
                <a:lnTo>
                  <a:pt x="0" y="1249853"/>
                </a:lnTo>
                <a:lnTo>
                  <a:pt x="0" y="1084479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1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90" y="227859"/>
                </a:lnTo>
                <a:lnTo>
                  <a:pt x="3875560" y="223938"/>
                </a:lnTo>
                <a:lnTo>
                  <a:pt x="4007530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6170" name="Freeform 5">
            <a:extLst>
              <a:ext uri="{FF2B5EF4-FFF2-40B4-BE49-F238E27FC236}">
                <a16:creationId xmlns:a16="http://schemas.microsoft.com/office/drawing/2014/main" id="{C89ED458-2326-40DC-9C7B-1A717B6551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9144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BA5C37C-F056-47E3-A2BF-5293CE437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216" y="973668"/>
            <a:ext cx="2206657" cy="102023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3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Fog</a:t>
            </a:r>
            <a:br>
              <a:rPr lang="en-US" sz="3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3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8" name="Picture 4" descr="See the source image">
            <a:extLst>
              <a:ext uri="{FF2B5EF4-FFF2-40B4-BE49-F238E27FC236}">
                <a16:creationId xmlns:a16="http://schemas.microsoft.com/office/drawing/2014/main" id="{A98A677C-ED7E-49EA-B16A-A58B761503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2" r="20835" b="1"/>
          <a:stretch/>
        </p:blipFill>
        <p:spPr bwMode="auto">
          <a:xfrm>
            <a:off x="3895955" y="803751"/>
            <a:ext cx="4793650" cy="525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72" name="Rectangle 6171">
            <a:extLst>
              <a:ext uri="{FF2B5EF4-FFF2-40B4-BE49-F238E27FC236}">
                <a16:creationId xmlns:a16="http://schemas.microsoft.com/office/drawing/2014/main" id="{6F9D1DE6-E368-4F07-85F9-D5B767477D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174" name="Oval 6173">
            <a:extLst>
              <a:ext uri="{FF2B5EF4-FFF2-40B4-BE49-F238E27FC236}">
                <a16:creationId xmlns:a16="http://schemas.microsoft.com/office/drawing/2014/main" id="{F63B1F66-4ACE-4A01-8ADF-F175A9C35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314325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176" name="Oval 6175">
            <a:extLst>
              <a:ext uri="{FF2B5EF4-FFF2-40B4-BE49-F238E27FC236}">
                <a16:creationId xmlns:a16="http://schemas.microsoft.com/office/drawing/2014/main" id="{CF8448ED-9332-4A9B-8CAB-B1985E596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177165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4FE746-DABC-4BA6-B752-6B5ECE3C8D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66216" y="2120900"/>
            <a:ext cx="2581814" cy="3898900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7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a pencil and square of paper, draw or write down as many details from the poem AFTER 30 seconds of SILENCE</a:t>
            </a:r>
          </a:p>
          <a:p>
            <a:pPr>
              <a:lnSpc>
                <a:spcPct val="90000"/>
              </a:lnSpc>
            </a:pPr>
            <a:r>
              <a:rPr lang="en-US" sz="17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Compare your writing or drawing with a partner near you</a:t>
            </a:r>
          </a:p>
          <a:p>
            <a:pPr>
              <a:lnSpc>
                <a:spcPct val="90000"/>
              </a:lnSpc>
            </a:pPr>
            <a:r>
              <a:rPr lang="en-US" sz="17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Hear the poem one more time – What details did you miss?</a:t>
            </a:r>
          </a:p>
        </p:txBody>
      </p:sp>
      <p:sp>
        <p:nvSpPr>
          <p:cNvPr id="6178" name="Freeform 5">
            <a:extLst>
              <a:ext uri="{FF2B5EF4-FFF2-40B4-BE49-F238E27FC236}">
                <a16:creationId xmlns:a16="http://schemas.microsoft.com/office/drawing/2014/main" id="{ED3A2261-1C75-40FF-8CD6-18C5900C1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1942938" y="1881194"/>
            <a:ext cx="3299407" cy="330693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338799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8C9E1-F4AF-4901-9744-6D2993D150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Nations Territories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8E7681-0D0F-4B1A-87F4-86DA6DBE7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720" y="2438400"/>
            <a:ext cx="7134560" cy="400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4939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6B7348-0DAD-4712-AEEF-7F4DCAEE53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29200" y="541020"/>
            <a:ext cx="3267746" cy="3505200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b="1" cap="none" dirty="0"/>
              <a:t>What can each of us learn from plants? 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b="1" cap="none" dirty="0"/>
              <a:t>What are our responsibilities to the earth?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EB24CF4B-DC59-473C-80C0-91BA25FFF822}"/>
              </a:ext>
            </a:extLst>
          </p:cNvPr>
          <p:cNvSpPr txBox="1">
            <a:spLocks/>
          </p:cNvSpPr>
          <p:nvPr/>
        </p:nvSpPr>
        <p:spPr bwMode="gray">
          <a:xfrm>
            <a:off x="674709" y="541020"/>
            <a:ext cx="3880032" cy="13255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i="0" kern="1200" cap="none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CA" sz="2800" b="1" dirty="0">
                <a:solidFill>
                  <a:srgbClr val="EBEBEB"/>
                </a:solidFill>
              </a:rPr>
              <a:t>The Importance </a:t>
            </a:r>
          </a:p>
          <a:p>
            <a:pPr algn="ctr"/>
            <a:r>
              <a:rPr lang="en-CA" sz="2800" b="1" dirty="0">
                <a:solidFill>
                  <a:srgbClr val="EBEBEB"/>
                </a:solidFill>
              </a:rPr>
              <a:t>of Plants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0213CD-3475-4986-90BA-2CA6F6882DB1}"/>
              </a:ext>
            </a:extLst>
          </p:cNvPr>
          <p:cNvSpPr txBox="1"/>
          <p:nvPr/>
        </p:nvSpPr>
        <p:spPr>
          <a:xfrm>
            <a:off x="644229" y="1817895"/>
            <a:ext cx="3845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Knowledge from </a:t>
            </a:r>
            <a:r>
              <a:rPr lang="en-US" dirty="0" err="1">
                <a:solidFill>
                  <a:srgbClr val="FFFFFF"/>
                </a:solidFill>
              </a:rPr>
              <a:t>Tuma</a:t>
            </a:r>
            <a:r>
              <a:rPr lang="en-US" dirty="0">
                <a:solidFill>
                  <a:srgbClr val="FFFFFF"/>
                </a:solidFill>
              </a:rPr>
              <a:t> Young,  Mi’kmaq Elder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1F24BF-E7B3-4316-BE4A-A4409886D1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400" y="6316980"/>
            <a:ext cx="1752600" cy="388620"/>
          </a:xfrm>
          <a:prstGeom prst="rect">
            <a:avLst/>
          </a:prstGeom>
        </p:spPr>
      </p:pic>
      <p:pic>
        <p:nvPicPr>
          <p:cNvPr id="2" name="mi'kmaq_history_month__tuma_young_-_traditional_medicines (1080p)">
            <a:hlinkClick r:id="" action="ppaction://media"/>
            <a:extLst>
              <a:ext uri="{FF2B5EF4-FFF2-40B4-BE49-F238E27FC236}">
                <a16:creationId xmlns:a16="http://schemas.microsoft.com/office/drawing/2014/main" id="{DA1F3941-D641-4184-8024-9A65A650C8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0991" y="2494706"/>
            <a:ext cx="4707467" cy="264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940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18">
            <a:extLst>
              <a:ext uri="{FF2B5EF4-FFF2-40B4-BE49-F238E27FC236}">
                <a16:creationId xmlns:a16="http://schemas.microsoft.com/office/drawing/2014/main" id="{56981798-4550-46DA-9172-4846E2FB6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0">
            <a:extLst>
              <a:ext uri="{FF2B5EF4-FFF2-40B4-BE49-F238E27FC236}">
                <a16:creationId xmlns:a16="http://schemas.microsoft.com/office/drawing/2014/main" id="{D82EB7D3-3AD8-4ED1-9E1A-2906E1463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flipH="1">
            <a:off x="317501" y="404829"/>
            <a:ext cx="3359149" cy="60536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0832" y="1241266"/>
            <a:ext cx="3067225" cy="315375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 b="1" cap="all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Paint Chip Card Scavenger Hunt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0832" y="4591665"/>
            <a:ext cx="3067225" cy="162232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Being Mindful of what is in our school’s backyard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8F46EBC-2334-402F-9C4A-536402675F72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4" r="1" b="1"/>
          <a:stretch/>
        </p:blipFill>
        <p:spPr bwMode="auto">
          <a:xfrm>
            <a:off x="3840087" y="461681"/>
            <a:ext cx="4939162" cy="5934638"/>
          </a:xfrm>
          <a:custGeom>
            <a:avLst/>
            <a:gdLst/>
            <a:ahLst/>
            <a:cxnLst/>
            <a:rect l="l" t="t" r="r" b="b"/>
            <a:pathLst>
              <a:path w="6585549" h="5934638">
                <a:moveTo>
                  <a:pt x="225406" y="0"/>
                </a:moveTo>
                <a:lnTo>
                  <a:pt x="6585549" y="0"/>
                </a:lnTo>
                <a:lnTo>
                  <a:pt x="6585549" y="5934638"/>
                </a:lnTo>
                <a:lnTo>
                  <a:pt x="226600" y="5934638"/>
                </a:lnTo>
                <a:lnTo>
                  <a:pt x="214529" y="5856373"/>
                </a:lnTo>
                <a:lnTo>
                  <a:pt x="203238" y="5780097"/>
                </a:lnTo>
                <a:lnTo>
                  <a:pt x="191320" y="5689292"/>
                </a:lnTo>
                <a:lnTo>
                  <a:pt x="177049" y="5581536"/>
                </a:lnTo>
                <a:lnTo>
                  <a:pt x="161995" y="5462279"/>
                </a:lnTo>
                <a:lnTo>
                  <a:pt x="146156" y="5327888"/>
                </a:lnTo>
                <a:lnTo>
                  <a:pt x="129376" y="5181389"/>
                </a:lnTo>
                <a:lnTo>
                  <a:pt x="112596" y="5022177"/>
                </a:lnTo>
                <a:lnTo>
                  <a:pt x="95503" y="4852675"/>
                </a:lnTo>
                <a:lnTo>
                  <a:pt x="79664" y="4669854"/>
                </a:lnTo>
                <a:lnTo>
                  <a:pt x="64453" y="4478558"/>
                </a:lnTo>
                <a:lnTo>
                  <a:pt x="50652" y="4276365"/>
                </a:lnTo>
                <a:lnTo>
                  <a:pt x="37480" y="4065697"/>
                </a:lnTo>
                <a:lnTo>
                  <a:pt x="25091" y="3845949"/>
                </a:lnTo>
                <a:lnTo>
                  <a:pt x="20700" y="3733351"/>
                </a:lnTo>
                <a:lnTo>
                  <a:pt x="15838" y="3618331"/>
                </a:lnTo>
                <a:lnTo>
                  <a:pt x="11291" y="3501495"/>
                </a:lnTo>
                <a:lnTo>
                  <a:pt x="8311" y="3384054"/>
                </a:lnTo>
                <a:lnTo>
                  <a:pt x="5645" y="3264191"/>
                </a:lnTo>
                <a:lnTo>
                  <a:pt x="2822" y="3143118"/>
                </a:lnTo>
                <a:lnTo>
                  <a:pt x="941" y="3019623"/>
                </a:lnTo>
                <a:lnTo>
                  <a:pt x="941" y="2894918"/>
                </a:lnTo>
                <a:lnTo>
                  <a:pt x="0" y="2769001"/>
                </a:lnTo>
                <a:lnTo>
                  <a:pt x="941" y="2641874"/>
                </a:lnTo>
                <a:lnTo>
                  <a:pt x="2822" y="2512931"/>
                </a:lnTo>
                <a:lnTo>
                  <a:pt x="4547" y="2383988"/>
                </a:lnTo>
                <a:lnTo>
                  <a:pt x="8311" y="2253229"/>
                </a:lnTo>
                <a:lnTo>
                  <a:pt x="12232" y="2121259"/>
                </a:lnTo>
                <a:lnTo>
                  <a:pt x="16779" y="1989289"/>
                </a:lnTo>
                <a:lnTo>
                  <a:pt x="23209" y="1856108"/>
                </a:lnTo>
                <a:lnTo>
                  <a:pt x="30893" y="1721716"/>
                </a:lnTo>
                <a:lnTo>
                  <a:pt x="38264" y="1586720"/>
                </a:lnTo>
                <a:lnTo>
                  <a:pt x="47673" y="1451723"/>
                </a:lnTo>
                <a:lnTo>
                  <a:pt x="58964" y="1314910"/>
                </a:lnTo>
                <a:lnTo>
                  <a:pt x="70255" y="1179913"/>
                </a:lnTo>
                <a:lnTo>
                  <a:pt x="83271" y="1042495"/>
                </a:lnTo>
                <a:lnTo>
                  <a:pt x="97542" y="904471"/>
                </a:lnTo>
                <a:lnTo>
                  <a:pt x="112596" y="768263"/>
                </a:lnTo>
                <a:lnTo>
                  <a:pt x="130160" y="630240"/>
                </a:lnTo>
                <a:lnTo>
                  <a:pt x="148978" y="492821"/>
                </a:lnTo>
                <a:lnTo>
                  <a:pt x="167640" y="354798"/>
                </a:lnTo>
                <a:lnTo>
                  <a:pt x="189438" y="217380"/>
                </a:lnTo>
                <a:lnTo>
                  <a:pt x="211706" y="80567"/>
                </a:lnTo>
                <a:close/>
              </a:path>
            </a:pathLst>
          </a:custGeom>
        </p:spPr>
      </p:pic>
      <p:sp>
        <p:nvSpPr>
          <p:cNvPr id="27" name="Freeform 5">
            <a:extLst>
              <a:ext uri="{FF2B5EF4-FFF2-40B4-BE49-F238E27FC236}">
                <a16:creationId xmlns:a16="http://schemas.microsoft.com/office/drawing/2014/main" id="{2D529E20-662F-4915-ACD7-970C026FD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677511" flipH="1">
            <a:off x="2246569" y="1958444"/>
            <a:ext cx="3299407" cy="330693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5390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AEF28A3-012D-4640-B8B8-1EF6EAF723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3B2F1C2-14D3-4A53-B329-323795BCFD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3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94E879E-1515-4211-8F1B-B68A92B2C2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F7137E7D-1F4E-498A-97D1-0E1FE6FC6F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1375183-B6E5-43E0-B28F-39EC90838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67F36BD-A8AF-4304-A662-1007CC174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5D9095F-2809-4A90-A032-250AC21C3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9027D7BF-C282-4477-A406-245C3F26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AC3C43D8-426E-472E-A8E8-C41BF7A876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52DCAE0E-B8DE-4C42-A48F-FA0C8345AC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59647F54-801D-44AB-8284-EDDFF7763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28359" y="0"/>
            <a:ext cx="51435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6E0488BA-180E-40D8-8350-4B17917955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1DE6E8-291C-4C4C-93C7-43DE38F516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40000"/>
          </a:blip>
          <a:srcRect r="25000"/>
          <a:stretch/>
        </p:blipFill>
        <p:spPr>
          <a:xfrm>
            <a:off x="20" y="8464"/>
            <a:ext cx="9143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0610A1-3264-440C-BD5C-7F317A148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215" y="973668"/>
            <a:ext cx="6571060" cy="7069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dirty="0">
                <a:solidFill>
                  <a:schemeClr val="tx1"/>
                </a:solidFill>
              </a:rPr>
              <a:t>Walk &amp; Talk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167A98-FAB3-48E1-BB32-5A3395E3B3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6215" y="1857951"/>
            <a:ext cx="6387959" cy="378084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Are all of our items natural or did we find evidence of human activity?  </a:t>
            </a:r>
          </a:p>
          <a:p>
            <a:r>
              <a:rPr lang="en-US" sz="2400" dirty="0">
                <a:solidFill>
                  <a:schemeClr val="tx1"/>
                </a:solidFill>
              </a:rPr>
              <a:t>What is the impact of humans in our outdoor space?  </a:t>
            </a:r>
          </a:p>
          <a:p>
            <a:r>
              <a:rPr lang="en-US" sz="2400" dirty="0">
                <a:solidFill>
                  <a:schemeClr val="tx1"/>
                </a:solidFill>
              </a:rPr>
              <a:t>If our playground or school was not here, how do we think the outdoor space would be different?  What different items might we have found?</a:t>
            </a:r>
          </a:p>
        </p:txBody>
      </p:sp>
    </p:spTree>
    <p:extLst>
      <p:ext uri="{BB962C8B-B14F-4D97-AF65-F5344CB8AC3E}">
        <p14:creationId xmlns:p14="http://schemas.microsoft.com/office/powerpoint/2010/main" val="17864021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60CF35CAFBC7847ABC73A769D133951" ma:contentTypeVersion="16" ma:contentTypeDescription="Create a new document." ma:contentTypeScope="" ma:versionID="a98866825af9f2b189aa640228cf9f67">
  <xsd:schema xmlns:xsd="http://www.w3.org/2001/XMLSchema" xmlns:xs="http://www.w3.org/2001/XMLSchema" xmlns:p="http://schemas.microsoft.com/office/2006/metadata/properties" xmlns:ns2="b594dac1-fe81-400f-b5d2-97a23eb72875" xmlns:ns3="40d334c7-4f2b-412a-8ed7-e0729fd80b43" targetNamespace="http://schemas.microsoft.com/office/2006/metadata/properties" ma:root="true" ma:fieldsID="2a5d8d71ad4093c7431cfdc997ce2bd0" ns2:_="" ns3:_="">
    <xsd:import namespace="b594dac1-fe81-400f-b5d2-97a23eb72875"/>
    <xsd:import namespace="40d334c7-4f2b-412a-8ed7-e0729fd80b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94dac1-fe81-400f-b5d2-97a23eb728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95d1645-1b78-4f08-b297-5a94c230cbb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d334c7-4f2b-412a-8ed7-e0729fd80b4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153ad92-8694-46cd-a952-9e8f57db5826}" ma:internalName="TaxCatchAll" ma:showField="CatchAllData" ma:web="40d334c7-4f2b-412a-8ed7-e0729fd80b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0d334c7-4f2b-412a-8ed7-e0729fd80b43" xsi:nil="true"/>
    <lcf76f155ced4ddcb4097134ff3c332f xmlns="b594dac1-fe81-400f-b5d2-97a23eb7287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3D31A6D-581E-4B8C-B86E-1552858BC0D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594dac1-fe81-400f-b5d2-97a23eb72875"/>
    <ds:schemaRef ds:uri="40d334c7-4f2b-412a-8ed7-e0729fd80b4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2730685-9D14-49DA-8E04-E60440080AB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2075AE6-22CB-40C4-A8DF-DBF18A157E10}">
  <ds:schemaRefs>
    <ds:schemaRef ds:uri="http://purl.org/dc/dcmitype/"/>
    <ds:schemaRef ds:uri="http://schemas.microsoft.com/office/2006/documentManagement/types"/>
    <ds:schemaRef ds:uri="http://www.w3.org/XML/1998/namespace"/>
    <ds:schemaRef ds:uri="http://purl.org/dc/elements/1.1/"/>
    <ds:schemaRef ds:uri="http://schemas.openxmlformats.org/package/2006/metadata/core-properties"/>
    <ds:schemaRef ds:uri="40d334c7-4f2b-412a-8ed7-e0729fd80b43"/>
    <ds:schemaRef ds:uri="http://schemas.microsoft.com/office/infopath/2007/PartnerControls"/>
    <ds:schemaRef ds:uri="b594dac1-fe81-400f-b5d2-97a23eb72875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30848</TotalTime>
  <Words>559</Words>
  <Application>Microsoft Office PowerPoint</Application>
  <PresentationFormat>On-screen Show (4:3)</PresentationFormat>
  <Paragraphs>62</Paragraphs>
  <Slides>15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Century Gothic</vt:lpstr>
      <vt:lpstr>Wingdings</vt:lpstr>
      <vt:lpstr>Wingdings 3</vt:lpstr>
      <vt:lpstr>Ion Boardroom</vt:lpstr>
      <vt:lpstr>All Around Us An Exploratory Kit</vt:lpstr>
      <vt:lpstr>Our Learning Goals:</vt:lpstr>
      <vt:lpstr>What is all around us?</vt:lpstr>
      <vt:lpstr>Mindful or Unmindful?</vt:lpstr>
      <vt:lpstr>Fog </vt:lpstr>
      <vt:lpstr>First Nations Territories</vt:lpstr>
      <vt:lpstr>PowerPoint Presentation</vt:lpstr>
      <vt:lpstr>Paint Chip Card Scavenger Hunt</vt:lpstr>
      <vt:lpstr>Walk &amp; Talk</vt:lpstr>
      <vt:lpstr>Textured Rainbow</vt:lpstr>
      <vt:lpstr>How is the skill of being mindful KEY to these careers?</vt:lpstr>
      <vt:lpstr>How is the skill of being mindful KEY to these careers?</vt:lpstr>
      <vt:lpstr>How is the skill of being mindful KEY to these careers?</vt:lpstr>
      <vt:lpstr>How is the skill of being mindful KEY to these careers?</vt:lpstr>
      <vt:lpstr>Reflection:  Now that we know more of what’s all around us, what are our responsibilities to our outdoor space?  Are there any steps of action that we need to take?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Plot studies</dc:title>
  <dc:creator>Cyr, Julie (ASD-S)</dc:creator>
  <cp:lastModifiedBy>Tompkins, Amy (EECD/EDPE)</cp:lastModifiedBy>
  <cp:revision>37</cp:revision>
  <dcterms:created xsi:type="dcterms:W3CDTF">2021-11-08T19:10:15Z</dcterms:created>
  <dcterms:modified xsi:type="dcterms:W3CDTF">2022-10-27T14:46:30Z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0x010100360CF35CAFBC7847ABC73A769D133951</vt:lpwstr>
  </property>
  <property fmtid="{D5CDD505-2E9C-101B-9397-08002B2CF9AE}" pid="3" name="MediaServiceImageTags">
    <vt:lpwstr/>
  </property>
</Properties>
</file>