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Arial Nova" panose="020B0504020202020204" pitchFamily="34" charset="0"/>
      <p:regular r:id="rId21"/>
      <p:bold r:id="rId22"/>
      <p:italic r:id="rId23"/>
      <p:boldItalic r:id="rId24"/>
    </p:embeddedFont>
    <p:embeddedFont>
      <p:font typeface="Dreaming Outloud Sans Alt" panose="020B0604020202020204" charset="0"/>
      <p:regular r:id="rId25"/>
    </p:embeddedFont>
    <p:embeddedFont>
      <p:font typeface="IBM Plex Mono" panose="020B0509050203000203" pitchFamily="49" charset="0"/>
      <p:regular r:id="rId26"/>
      <p:bold r:id="rId27"/>
      <p:italic r:id="rId28"/>
      <p:boldItalic r:id="rId29"/>
    </p:embeddedFont>
    <p:embeddedFont>
      <p:font typeface="IBM Plex Mono Bold" panose="020B0809050203000203" charset="0"/>
      <p:regular r:id="rId30"/>
      <p:bold r:id="rId31"/>
    </p:embeddedFont>
    <p:embeddedFont>
      <p:font typeface="Poppins Bold" panose="020B0604020202020204" charset="0"/>
      <p:regular r:id="rId32"/>
      <p:bold r:id="rId33"/>
    </p:embeddedFont>
    <p:embeddedFont>
      <p:font typeface="Poppins Medium" panose="00000600000000000000" pitchFamily="2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5" d="100"/>
          <a:sy n="25" d="100"/>
        </p:scale>
        <p:origin x="1050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11" Type="http://schemas.openxmlformats.org/officeDocument/2006/relationships/image" Target="../media/image41.jpeg"/><Relationship Id="rId5" Type="http://schemas.openxmlformats.org/officeDocument/2006/relationships/image" Target="../media/image2.svg"/><Relationship Id="rId10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3.svg"/><Relationship Id="rId7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openxmlformats.org/officeDocument/2006/relationships/image" Target="../media/image43.sv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svg"/><Relationship Id="rId7" Type="http://schemas.openxmlformats.org/officeDocument/2006/relationships/image" Target="../media/image6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svg"/><Relationship Id="rId10" Type="http://schemas.openxmlformats.org/officeDocument/2006/relationships/image" Target="../media/image68.sv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3.svg"/><Relationship Id="rId7" Type="http://schemas.openxmlformats.org/officeDocument/2006/relationships/image" Target="../media/image71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5.svg"/><Relationship Id="rId10" Type="http://schemas.openxmlformats.org/officeDocument/2006/relationships/image" Target="../media/image74.png"/><Relationship Id="rId4" Type="http://schemas.openxmlformats.org/officeDocument/2006/relationships/image" Target="../media/image64.png"/><Relationship Id="rId9" Type="http://schemas.openxmlformats.org/officeDocument/2006/relationships/image" Target="../media/image7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3.svg"/><Relationship Id="rId7" Type="http://schemas.openxmlformats.org/officeDocument/2006/relationships/image" Target="../media/image7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65.svg"/><Relationship Id="rId10" Type="http://schemas.openxmlformats.org/officeDocument/2006/relationships/image" Target="../media/image79.png"/><Relationship Id="rId4" Type="http://schemas.openxmlformats.org/officeDocument/2006/relationships/image" Target="../media/image64.png"/><Relationship Id="rId9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77.png"/><Relationship Id="rId18" Type="http://schemas.openxmlformats.org/officeDocument/2006/relationships/image" Target="../media/image74.png"/><Relationship Id="rId3" Type="http://schemas.openxmlformats.org/officeDocument/2006/relationships/image" Target="../media/image81.svg"/><Relationship Id="rId21" Type="http://schemas.openxmlformats.org/officeDocument/2006/relationships/image" Target="../media/image78.png"/><Relationship Id="rId7" Type="http://schemas.openxmlformats.org/officeDocument/2006/relationships/image" Target="../media/image83.svg"/><Relationship Id="rId12" Type="http://schemas.openxmlformats.org/officeDocument/2006/relationships/image" Target="../media/image79.png"/><Relationship Id="rId17" Type="http://schemas.openxmlformats.org/officeDocument/2006/relationships/image" Target="../media/image73.svg"/><Relationship Id="rId2" Type="http://schemas.openxmlformats.org/officeDocument/2006/relationships/image" Target="../media/image80.png"/><Relationship Id="rId16" Type="http://schemas.openxmlformats.org/officeDocument/2006/relationships/image" Target="../media/image72.png"/><Relationship Id="rId20" Type="http://schemas.openxmlformats.org/officeDocument/2006/relationships/image" Target="../media/image9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10.svg"/><Relationship Id="rId15" Type="http://schemas.openxmlformats.org/officeDocument/2006/relationships/image" Target="../media/image89.svg"/><Relationship Id="rId23" Type="http://schemas.openxmlformats.org/officeDocument/2006/relationships/image" Target="../media/image93.svg"/><Relationship Id="rId10" Type="http://schemas.openxmlformats.org/officeDocument/2006/relationships/image" Target="../media/image86.png"/><Relationship Id="rId19" Type="http://schemas.openxmlformats.org/officeDocument/2006/relationships/image" Target="../media/image90.png"/><Relationship Id="rId4" Type="http://schemas.openxmlformats.org/officeDocument/2006/relationships/image" Target="../media/image9.png"/><Relationship Id="rId9" Type="http://schemas.openxmlformats.org/officeDocument/2006/relationships/image" Target="../media/image85.svg"/><Relationship Id="rId14" Type="http://schemas.openxmlformats.org/officeDocument/2006/relationships/image" Target="../media/image88.png"/><Relationship Id="rId22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2.svg"/><Relationship Id="rId7" Type="http://schemas.openxmlformats.org/officeDocument/2006/relationships/image" Target="../media/image9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oraapp.com/open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1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1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3.svg"/><Relationship Id="rId7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1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3.svg"/><Relationship Id="rId7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94059"/>
            <a:ext cx="17563211" cy="4157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60"/>
              </a:lnSpc>
            </a:pPr>
            <a:r>
              <a:rPr lang="en-US" sz="13633" spc="272">
                <a:solidFill>
                  <a:srgbClr val="00448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DAZZING DENTISTS</a:t>
            </a:r>
          </a:p>
          <a:p>
            <a:pPr algn="ctr">
              <a:lnSpc>
                <a:spcPts val="16360"/>
              </a:lnSpc>
            </a:pPr>
            <a:endParaRPr lang="en-US" sz="13633" spc="272">
              <a:solidFill>
                <a:srgbClr val="004480"/>
              </a:solidFill>
              <a:latin typeface="Dreaming Outloud Sans Alt"/>
              <a:ea typeface="Dreaming Outloud Sans Alt"/>
              <a:cs typeface="Dreaming Outloud Sans Alt"/>
              <a:sym typeface="Dreaming Outloud Sans Alt"/>
            </a:endParaRPr>
          </a:p>
        </p:txBody>
      </p:sp>
      <p:sp>
        <p:nvSpPr>
          <p:cNvPr id="3" name="Freeform 3"/>
          <p:cNvSpPr/>
          <p:nvPr/>
        </p:nvSpPr>
        <p:spPr>
          <a:xfrm rot="-4786091">
            <a:off x="4648751" y="6549374"/>
            <a:ext cx="3573802" cy="7147604"/>
          </a:xfrm>
          <a:custGeom>
            <a:avLst/>
            <a:gdLst/>
            <a:ahLst/>
            <a:cxnLst/>
            <a:rect l="l" t="t" r="r" b="b"/>
            <a:pathLst>
              <a:path w="3573802" h="7147604">
                <a:moveTo>
                  <a:pt x="0" y="0"/>
                </a:moveTo>
                <a:lnTo>
                  <a:pt x="3573802" y="0"/>
                </a:lnTo>
                <a:lnTo>
                  <a:pt x="3573802" y="7147605"/>
                </a:lnTo>
                <a:lnTo>
                  <a:pt x="0" y="7147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886555" flipH="1">
            <a:off x="17473057" y="7573395"/>
            <a:ext cx="262164" cy="1975207"/>
          </a:xfrm>
          <a:custGeom>
            <a:avLst/>
            <a:gdLst/>
            <a:ahLst/>
            <a:cxnLst/>
            <a:rect l="l" t="t" r="r" b="b"/>
            <a:pathLst>
              <a:path w="262164" h="1975207">
                <a:moveTo>
                  <a:pt x="262164" y="0"/>
                </a:moveTo>
                <a:lnTo>
                  <a:pt x="0" y="0"/>
                </a:lnTo>
                <a:lnTo>
                  <a:pt x="0" y="1975208"/>
                </a:lnTo>
                <a:lnTo>
                  <a:pt x="262164" y="1975208"/>
                </a:lnTo>
                <a:lnTo>
                  <a:pt x="2621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793466">
            <a:off x="17221913" y="4106059"/>
            <a:ext cx="494361" cy="1114337"/>
          </a:xfrm>
          <a:custGeom>
            <a:avLst/>
            <a:gdLst/>
            <a:ahLst/>
            <a:cxnLst/>
            <a:rect l="l" t="t" r="r" b="b"/>
            <a:pathLst>
              <a:path w="494361" h="1114337">
                <a:moveTo>
                  <a:pt x="0" y="0"/>
                </a:moveTo>
                <a:lnTo>
                  <a:pt x="494361" y="0"/>
                </a:lnTo>
                <a:lnTo>
                  <a:pt x="494361" y="1114337"/>
                </a:lnTo>
                <a:lnTo>
                  <a:pt x="0" y="1114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376596" flipH="1">
            <a:off x="906396" y="7179206"/>
            <a:ext cx="244608" cy="1401402"/>
          </a:xfrm>
          <a:custGeom>
            <a:avLst/>
            <a:gdLst/>
            <a:ahLst/>
            <a:cxnLst/>
            <a:rect l="l" t="t" r="r" b="b"/>
            <a:pathLst>
              <a:path w="244608" h="1401402">
                <a:moveTo>
                  <a:pt x="244608" y="0"/>
                </a:moveTo>
                <a:lnTo>
                  <a:pt x="0" y="0"/>
                </a:lnTo>
                <a:lnTo>
                  <a:pt x="0" y="1401402"/>
                </a:lnTo>
                <a:lnTo>
                  <a:pt x="244608" y="1401402"/>
                </a:lnTo>
                <a:lnTo>
                  <a:pt x="2446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127711" flipH="1">
            <a:off x="1170854" y="3701476"/>
            <a:ext cx="285773" cy="1727200"/>
          </a:xfrm>
          <a:custGeom>
            <a:avLst/>
            <a:gdLst/>
            <a:ahLst/>
            <a:cxnLst/>
            <a:rect l="l" t="t" r="r" b="b"/>
            <a:pathLst>
              <a:path w="285773" h="1727200">
                <a:moveTo>
                  <a:pt x="285773" y="0"/>
                </a:moveTo>
                <a:lnTo>
                  <a:pt x="0" y="0"/>
                </a:lnTo>
                <a:lnTo>
                  <a:pt x="0" y="1727201"/>
                </a:lnTo>
                <a:lnTo>
                  <a:pt x="285773" y="1727201"/>
                </a:lnTo>
                <a:lnTo>
                  <a:pt x="28577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 t="3210" b="9215"/>
          <a:stretch>
            <a:fillRect/>
          </a:stretch>
        </p:blipFill>
        <p:spPr>
          <a:xfrm>
            <a:off x="2219674" y="3132960"/>
            <a:ext cx="14395856" cy="7114904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210128" y="116453"/>
            <a:ext cx="4019092" cy="1087131"/>
          </a:xfrm>
          <a:custGeom>
            <a:avLst/>
            <a:gdLst/>
            <a:ahLst/>
            <a:cxnLst/>
            <a:rect l="l" t="t" r="r" b="b"/>
            <a:pathLst>
              <a:path w="4019092" h="1087131">
                <a:moveTo>
                  <a:pt x="0" y="0"/>
                </a:moveTo>
                <a:lnTo>
                  <a:pt x="4019092" y="0"/>
                </a:lnTo>
                <a:lnTo>
                  <a:pt x="4019092" y="1087131"/>
                </a:lnTo>
                <a:lnTo>
                  <a:pt x="0" y="10871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673041" y="9076110"/>
            <a:ext cx="770633" cy="458699"/>
            <a:chOff x="0" y="0"/>
            <a:chExt cx="1027511" cy="611598"/>
          </a:xfrm>
        </p:grpSpPr>
        <p:sp>
          <p:nvSpPr>
            <p:cNvPr id="11" name="Freeform 11"/>
            <p:cNvSpPr/>
            <p:nvPr/>
          </p:nvSpPr>
          <p:spPr>
            <a:xfrm>
              <a:off x="783423" y="276505"/>
              <a:ext cx="244088" cy="244088"/>
            </a:xfrm>
            <a:custGeom>
              <a:avLst/>
              <a:gdLst/>
              <a:ahLst/>
              <a:cxnLst/>
              <a:rect l="l" t="t" r="r" b="b"/>
              <a:pathLst>
                <a:path w="244088" h="244088">
                  <a:moveTo>
                    <a:pt x="0" y="0"/>
                  </a:moveTo>
                  <a:lnTo>
                    <a:pt x="244088" y="0"/>
                  </a:lnTo>
                  <a:lnTo>
                    <a:pt x="244088" y="244088"/>
                  </a:lnTo>
                  <a:lnTo>
                    <a:pt x="0" y="244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505585"/>
              <a:ext cx="106014" cy="106014"/>
            </a:xfrm>
            <a:custGeom>
              <a:avLst/>
              <a:gdLst/>
              <a:ahLst/>
              <a:cxnLst/>
              <a:rect l="l" t="t" r="r" b="b"/>
              <a:pathLst>
                <a:path w="106014" h="106014">
                  <a:moveTo>
                    <a:pt x="0" y="0"/>
                  </a:moveTo>
                  <a:lnTo>
                    <a:pt x="106014" y="0"/>
                  </a:lnTo>
                  <a:lnTo>
                    <a:pt x="106014" y="106013"/>
                  </a:lnTo>
                  <a:lnTo>
                    <a:pt x="0" y="106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15464" y="0"/>
              <a:ext cx="89460" cy="89460"/>
            </a:xfrm>
            <a:custGeom>
              <a:avLst/>
              <a:gdLst/>
              <a:ahLst/>
              <a:cxnLst/>
              <a:rect l="l" t="t" r="r" b="b"/>
              <a:pathLst>
                <a:path w="89460" h="89460">
                  <a:moveTo>
                    <a:pt x="0" y="0"/>
                  </a:moveTo>
                  <a:lnTo>
                    <a:pt x="89461" y="0"/>
                  </a:lnTo>
                  <a:lnTo>
                    <a:pt x="89461" y="89460"/>
                  </a:lnTo>
                  <a:lnTo>
                    <a:pt x="0" y="89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 rot="5956162">
            <a:off x="6164571" y="-3520014"/>
            <a:ext cx="3086929" cy="6173858"/>
          </a:xfrm>
          <a:custGeom>
            <a:avLst/>
            <a:gdLst/>
            <a:ahLst/>
            <a:cxnLst/>
            <a:rect l="l" t="t" r="r" b="b"/>
            <a:pathLst>
              <a:path w="3086929" h="6173858">
                <a:moveTo>
                  <a:pt x="0" y="0"/>
                </a:moveTo>
                <a:lnTo>
                  <a:pt x="3086928" y="0"/>
                </a:lnTo>
                <a:lnTo>
                  <a:pt x="3086928" y="6173857"/>
                </a:lnTo>
                <a:lnTo>
                  <a:pt x="0" y="61738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5956162">
            <a:off x="11776830" y="-3520014"/>
            <a:ext cx="3086929" cy="6173858"/>
          </a:xfrm>
          <a:custGeom>
            <a:avLst/>
            <a:gdLst/>
            <a:ahLst/>
            <a:cxnLst/>
            <a:rect l="l" t="t" r="r" b="b"/>
            <a:pathLst>
              <a:path w="3086929" h="6173858">
                <a:moveTo>
                  <a:pt x="0" y="0"/>
                </a:moveTo>
                <a:lnTo>
                  <a:pt x="3086929" y="0"/>
                </a:lnTo>
                <a:lnTo>
                  <a:pt x="3086929" y="6173857"/>
                </a:lnTo>
                <a:lnTo>
                  <a:pt x="0" y="61738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679555">
            <a:off x="1158626" y="6527890"/>
            <a:ext cx="4724821" cy="9449641"/>
          </a:xfrm>
          <a:custGeom>
            <a:avLst/>
            <a:gdLst/>
            <a:ahLst/>
            <a:cxnLst/>
            <a:rect l="l" t="t" r="r" b="b"/>
            <a:pathLst>
              <a:path w="4724821" h="9449641">
                <a:moveTo>
                  <a:pt x="0" y="0"/>
                </a:moveTo>
                <a:lnTo>
                  <a:pt x="4724821" y="0"/>
                </a:lnTo>
                <a:lnTo>
                  <a:pt x="4724821" y="9449642"/>
                </a:lnTo>
                <a:lnTo>
                  <a:pt x="0" y="9449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120714">
            <a:off x="-3468102" y="-1181856"/>
            <a:ext cx="8413879" cy="4421111"/>
          </a:xfrm>
          <a:custGeom>
            <a:avLst/>
            <a:gdLst/>
            <a:ahLst/>
            <a:cxnLst/>
            <a:rect l="l" t="t" r="r" b="b"/>
            <a:pathLst>
              <a:path w="8413879" h="4421111">
                <a:moveTo>
                  <a:pt x="0" y="0"/>
                </a:moveTo>
                <a:lnTo>
                  <a:pt x="8413880" y="0"/>
                </a:lnTo>
                <a:lnTo>
                  <a:pt x="8413880" y="4421112"/>
                </a:lnTo>
                <a:lnTo>
                  <a:pt x="0" y="4421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8476073">
            <a:off x="15922384" y="-2256370"/>
            <a:ext cx="4731232" cy="5132500"/>
          </a:xfrm>
          <a:custGeom>
            <a:avLst/>
            <a:gdLst/>
            <a:ahLst/>
            <a:cxnLst/>
            <a:rect l="l" t="t" r="r" b="b"/>
            <a:pathLst>
              <a:path w="4731232" h="5132500">
                <a:moveTo>
                  <a:pt x="0" y="0"/>
                </a:moveTo>
                <a:lnTo>
                  <a:pt x="4731232" y="0"/>
                </a:lnTo>
                <a:lnTo>
                  <a:pt x="4731232" y="5132500"/>
                </a:lnTo>
                <a:lnTo>
                  <a:pt x="0" y="51325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651121">
            <a:off x="65203" y="-145045"/>
            <a:ext cx="3678431" cy="2942745"/>
          </a:xfrm>
          <a:custGeom>
            <a:avLst/>
            <a:gdLst/>
            <a:ahLst/>
            <a:cxnLst/>
            <a:rect l="l" t="t" r="r" b="b"/>
            <a:pathLst>
              <a:path w="3678431" h="2942745">
                <a:moveTo>
                  <a:pt x="0" y="0"/>
                </a:moveTo>
                <a:lnTo>
                  <a:pt x="3678431" y="0"/>
                </a:lnTo>
                <a:lnTo>
                  <a:pt x="3678431" y="2942745"/>
                </a:lnTo>
                <a:lnTo>
                  <a:pt x="0" y="29427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>
          <a:xfrm>
            <a:off x="5070424" y="4973957"/>
            <a:ext cx="9276794" cy="528777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130522" y="876300"/>
            <a:ext cx="12973680" cy="4097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799">
                <a:solidFill>
                  <a:srgbClr val="0D00FF"/>
                </a:solidFill>
                <a:latin typeface="Arial Nova"/>
                <a:ea typeface="Arial Nova"/>
                <a:cs typeface="Arial Nova"/>
                <a:sym typeface="Arial Nova"/>
              </a:rPr>
              <a:t>You are going to pretend you are a dentist today! </a:t>
            </a:r>
          </a:p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799">
                <a:solidFill>
                  <a:srgbClr val="0D00FF"/>
                </a:solidFill>
                <a:latin typeface="Arial Nova"/>
                <a:ea typeface="Arial Nova"/>
                <a:cs typeface="Arial Nova"/>
                <a:sym typeface="Arial Nova"/>
              </a:rPr>
              <a:t>But first, we need TEETH!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754316">
            <a:off x="-1456570" y="235141"/>
            <a:ext cx="3402237" cy="1787721"/>
          </a:xfrm>
          <a:custGeom>
            <a:avLst/>
            <a:gdLst/>
            <a:ahLst/>
            <a:cxnLst/>
            <a:rect l="l" t="t" r="r" b="b"/>
            <a:pathLst>
              <a:path w="3402237" h="1787721">
                <a:moveTo>
                  <a:pt x="0" y="0"/>
                </a:moveTo>
                <a:lnTo>
                  <a:pt x="3402237" y="0"/>
                </a:lnTo>
                <a:lnTo>
                  <a:pt x="3402237" y="1787721"/>
                </a:lnTo>
                <a:lnTo>
                  <a:pt x="0" y="17877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20581">
            <a:off x="14942421" y="-2301711"/>
            <a:ext cx="7523466" cy="3953240"/>
          </a:xfrm>
          <a:custGeom>
            <a:avLst/>
            <a:gdLst/>
            <a:ahLst/>
            <a:cxnLst/>
            <a:rect l="l" t="t" r="r" b="b"/>
            <a:pathLst>
              <a:path w="7523466" h="3953240">
                <a:moveTo>
                  <a:pt x="0" y="0"/>
                </a:moveTo>
                <a:lnTo>
                  <a:pt x="7523466" y="0"/>
                </a:lnTo>
                <a:lnTo>
                  <a:pt x="7523466" y="3953240"/>
                </a:lnTo>
                <a:lnTo>
                  <a:pt x="0" y="3953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405703" y="5337814"/>
            <a:ext cx="5740798" cy="4884887"/>
          </a:xfrm>
          <a:custGeom>
            <a:avLst/>
            <a:gdLst/>
            <a:ahLst/>
            <a:cxnLst/>
            <a:rect l="l" t="t" r="r" b="b"/>
            <a:pathLst>
              <a:path w="5740798" h="4884887">
                <a:moveTo>
                  <a:pt x="0" y="0"/>
                </a:moveTo>
                <a:lnTo>
                  <a:pt x="5740798" y="0"/>
                </a:lnTo>
                <a:lnTo>
                  <a:pt x="5740798" y="4884886"/>
                </a:lnTo>
                <a:lnTo>
                  <a:pt x="0" y="4884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483" r="-6837" b="-65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819227" y="5894241"/>
            <a:ext cx="5112799" cy="3633335"/>
          </a:xfrm>
          <a:custGeom>
            <a:avLst/>
            <a:gdLst/>
            <a:ahLst/>
            <a:cxnLst/>
            <a:rect l="l" t="t" r="r" b="b"/>
            <a:pathLst>
              <a:path w="5112799" h="3633335">
                <a:moveTo>
                  <a:pt x="0" y="0"/>
                </a:moveTo>
                <a:lnTo>
                  <a:pt x="5112800" y="0"/>
                </a:lnTo>
                <a:lnTo>
                  <a:pt x="5112800" y="3633334"/>
                </a:lnTo>
                <a:lnTo>
                  <a:pt x="0" y="36333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93" b="-259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8773" r="17373"/>
          <a:stretch>
            <a:fillRect/>
          </a:stretch>
        </p:blipFill>
        <p:spPr>
          <a:xfrm>
            <a:off x="0" y="5392014"/>
            <a:ext cx="6405703" cy="489498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525865" y="495300"/>
            <a:ext cx="13236271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spc="140">
                <a:solidFill>
                  <a:srgbClr val="004480"/>
                </a:solidFill>
                <a:latin typeface="IBM Plex Mono"/>
                <a:ea typeface="IBM Plex Mono"/>
                <a:cs typeface="IBM Plex Mono"/>
                <a:sym typeface="IBM Plex Mono"/>
              </a:rPr>
              <a:t>ACTIVITY: CLAY TEETH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93762" y="1856840"/>
            <a:ext cx="14403559" cy="22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>
                <a:solidFill>
                  <a:srgbClr val="0D00FF"/>
                </a:solidFill>
                <a:latin typeface="Arial Nova"/>
                <a:ea typeface="Arial Nova"/>
                <a:cs typeface="Arial Nova"/>
                <a:sym typeface="Arial Nova"/>
              </a:rPr>
              <a:t>Students will create CLAY TEETH! *Playdough also works!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0581">
            <a:off x="14942421" y="-2301711"/>
            <a:ext cx="7523466" cy="3953240"/>
          </a:xfrm>
          <a:custGeom>
            <a:avLst/>
            <a:gdLst/>
            <a:ahLst/>
            <a:cxnLst/>
            <a:rect l="l" t="t" r="r" b="b"/>
            <a:pathLst>
              <a:path w="7523466" h="3953240">
                <a:moveTo>
                  <a:pt x="0" y="0"/>
                </a:moveTo>
                <a:lnTo>
                  <a:pt x="7523466" y="0"/>
                </a:lnTo>
                <a:lnTo>
                  <a:pt x="7523466" y="3953240"/>
                </a:lnTo>
                <a:lnTo>
                  <a:pt x="0" y="3953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0" y="3109594"/>
            <a:ext cx="11567658" cy="317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D00FF"/>
                </a:solidFill>
                <a:latin typeface="Arial Nova"/>
                <a:ea typeface="Arial Nova"/>
                <a:cs typeface="Arial Nova"/>
                <a:sym typeface="Arial Nova"/>
              </a:rPr>
              <a:t>Pass out clay (or Playdough) to each student. Students will create a semi-circle base with clay. </a:t>
            </a:r>
          </a:p>
        </p:txBody>
      </p:sp>
      <p:sp>
        <p:nvSpPr>
          <p:cNvPr id="4" name="Freeform 4"/>
          <p:cNvSpPr/>
          <p:nvPr/>
        </p:nvSpPr>
        <p:spPr>
          <a:xfrm rot="-3221349">
            <a:off x="11883828" y="2933804"/>
            <a:ext cx="4837331" cy="4968572"/>
          </a:xfrm>
          <a:custGeom>
            <a:avLst/>
            <a:gdLst/>
            <a:ahLst/>
            <a:cxnLst/>
            <a:rect l="l" t="t" r="r" b="b"/>
            <a:pathLst>
              <a:path w="4837331" h="4968572">
                <a:moveTo>
                  <a:pt x="0" y="0"/>
                </a:moveTo>
                <a:lnTo>
                  <a:pt x="4837331" y="0"/>
                </a:lnTo>
                <a:lnTo>
                  <a:pt x="4837331" y="4968572"/>
                </a:lnTo>
                <a:lnTo>
                  <a:pt x="0" y="49685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022" r="-1876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762135" y="6780799"/>
            <a:ext cx="3515872" cy="3847740"/>
          </a:xfrm>
          <a:custGeom>
            <a:avLst/>
            <a:gdLst/>
            <a:ahLst/>
            <a:cxnLst/>
            <a:rect l="l" t="t" r="r" b="b"/>
            <a:pathLst>
              <a:path w="3515872" h="3847740">
                <a:moveTo>
                  <a:pt x="0" y="0"/>
                </a:moveTo>
                <a:lnTo>
                  <a:pt x="3515873" y="0"/>
                </a:lnTo>
                <a:lnTo>
                  <a:pt x="3515873" y="3847739"/>
                </a:lnTo>
                <a:lnTo>
                  <a:pt x="0" y="38477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7675968"/>
            <a:ext cx="2044541" cy="2057400"/>
          </a:xfrm>
          <a:custGeom>
            <a:avLst/>
            <a:gdLst/>
            <a:ahLst/>
            <a:cxnLst/>
            <a:rect l="l" t="t" r="r" b="b"/>
            <a:pathLst>
              <a:path w="2044541" h="2057400">
                <a:moveTo>
                  <a:pt x="0" y="0"/>
                </a:moveTo>
                <a:lnTo>
                  <a:pt x="2044541" y="0"/>
                </a:lnTo>
                <a:lnTo>
                  <a:pt x="204454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525865" y="495300"/>
            <a:ext cx="13236271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spc="140">
                <a:solidFill>
                  <a:srgbClr val="004480"/>
                </a:solidFill>
                <a:latin typeface="IBM Plex Mono"/>
                <a:ea typeface="IBM Plex Mono"/>
                <a:cs typeface="IBM Plex Mono"/>
                <a:sym typeface="IBM Plex Mono"/>
              </a:rPr>
              <a:t>ACTIVITY: CLAY TEETH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84358" y="2483851"/>
            <a:ext cx="13236271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spc="140">
                <a:solidFill>
                  <a:srgbClr val="787ECF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STEP 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0581">
            <a:off x="14942421" y="-2301711"/>
            <a:ext cx="7523466" cy="3953240"/>
          </a:xfrm>
          <a:custGeom>
            <a:avLst/>
            <a:gdLst/>
            <a:ahLst/>
            <a:cxnLst/>
            <a:rect l="l" t="t" r="r" b="b"/>
            <a:pathLst>
              <a:path w="7523466" h="3953240">
                <a:moveTo>
                  <a:pt x="0" y="0"/>
                </a:moveTo>
                <a:lnTo>
                  <a:pt x="7523466" y="0"/>
                </a:lnTo>
                <a:lnTo>
                  <a:pt x="7523466" y="3953240"/>
                </a:lnTo>
                <a:lnTo>
                  <a:pt x="0" y="3953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838775" y="4175626"/>
            <a:ext cx="8667711" cy="5717911"/>
          </a:xfrm>
          <a:custGeom>
            <a:avLst/>
            <a:gdLst/>
            <a:ahLst/>
            <a:cxnLst/>
            <a:rect l="l" t="t" r="r" b="b"/>
            <a:pathLst>
              <a:path w="8667711" h="5717911">
                <a:moveTo>
                  <a:pt x="0" y="0"/>
                </a:moveTo>
                <a:lnTo>
                  <a:pt x="8667711" y="0"/>
                </a:lnTo>
                <a:lnTo>
                  <a:pt x="8667711" y="5717911"/>
                </a:lnTo>
                <a:lnTo>
                  <a:pt x="0" y="57179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80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409083">
            <a:off x="8308584" y="4964483"/>
            <a:ext cx="2252560" cy="701109"/>
          </a:xfrm>
          <a:custGeom>
            <a:avLst/>
            <a:gdLst/>
            <a:ahLst/>
            <a:cxnLst/>
            <a:rect l="l" t="t" r="r" b="b"/>
            <a:pathLst>
              <a:path w="2252560" h="701109">
                <a:moveTo>
                  <a:pt x="0" y="0"/>
                </a:moveTo>
                <a:lnTo>
                  <a:pt x="2252560" y="0"/>
                </a:lnTo>
                <a:lnTo>
                  <a:pt x="2252560" y="701109"/>
                </a:lnTo>
                <a:lnTo>
                  <a:pt x="0" y="7011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710324" y="4287153"/>
            <a:ext cx="1285498" cy="2055768"/>
          </a:xfrm>
          <a:custGeom>
            <a:avLst/>
            <a:gdLst/>
            <a:ahLst/>
            <a:cxnLst/>
            <a:rect l="l" t="t" r="r" b="b"/>
            <a:pathLst>
              <a:path w="1285498" h="2055768">
                <a:moveTo>
                  <a:pt x="0" y="0"/>
                </a:moveTo>
                <a:lnTo>
                  <a:pt x="1285498" y="0"/>
                </a:lnTo>
                <a:lnTo>
                  <a:pt x="1285498" y="2055769"/>
                </a:lnTo>
                <a:lnTo>
                  <a:pt x="0" y="2055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148" r="-527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409083">
            <a:off x="8564916" y="3919967"/>
            <a:ext cx="2252560" cy="701109"/>
          </a:xfrm>
          <a:custGeom>
            <a:avLst/>
            <a:gdLst/>
            <a:ahLst/>
            <a:cxnLst/>
            <a:rect l="l" t="t" r="r" b="b"/>
            <a:pathLst>
              <a:path w="2252560" h="701109">
                <a:moveTo>
                  <a:pt x="0" y="0"/>
                </a:moveTo>
                <a:lnTo>
                  <a:pt x="2252560" y="0"/>
                </a:lnTo>
                <a:lnTo>
                  <a:pt x="2252560" y="701110"/>
                </a:lnTo>
                <a:lnTo>
                  <a:pt x="0" y="7011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700000">
            <a:off x="11583243" y="6210066"/>
            <a:ext cx="854045" cy="809104"/>
          </a:xfrm>
          <a:custGeom>
            <a:avLst/>
            <a:gdLst/>
            <a:ahLst/>
            <a:cxnLst/>
            <a:rect l="l" t="t" r="r" b="b"/>
            <a:pathLst>
              <a:path w="854045" h="809104">
                <a:moveTo>
                  <a:pt x="0" y="0"/>
                </a:moveTo>
                <a:lnTo>
                  <a:pt x="854045" y="0"/>
                </a:lnTo>
                <a:lnTo>
                  <a:pt x="854045" y="809104"/>
                </a:lnTo>
                <a:lnTo>
                  <a:pt x="0" y="8091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8395" t="-104713" r="-156451" b="-1072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49877" y="6698277"/>
            <a:ext cx="7504588" cy="682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4"/>
              </a:lnSpc>
              <a:spcBef>
                <a:spcPct val="0"/>
              </a:spcBef>
            </a:pPr>
            <a:r>
              <a:rPr lang="en-US" sz="4554" spc="91">
                <a:solidFill>
                  <a:srgbClr val="FAF338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YELLOW - LATERAL INCISOR</a:t>
            </a:r>
          </a:p>
        </p:txBody>
      </p:sp>
      <p:sp>
        <p:nvSpPr>
          <p:cNvPr id="9" name="Freeform 9"/>
          <p:cNvSpPr/>
          <p:nvPr/>
        </p:nvSpPr>
        <p:spPr>
          <a:xfrm rot="9629087" flipV="1">
            <a:off x="8904276" y="6555734"/>
            <a:ext cx="2815543" cy="876338"/>
          </a:xfrm>
          <a:custGeom>
            <a:avLst/>
            <a:gdLst/>
            <a:ahLst/>
            <a:cxnLst/>
            <a:rect l="l" t="t" r="r" b="b"/>
            <a:pathLst>
              <a:path w="2815543" h="876338">
                <a:moveTo>
                  <a:pt x="0" y="876338"/>
                </a:moveTo>
                <a:lnTo>
                  <a:pt x="2815543" y="876338"/>
                </a:lnTo>
                <a:lnTo>
                  <a:pt x="2815543" y="0"/>
                </a:lnTo>
                <a:lnTo>
                  <a:pt x="0" y="0"/>
                </a:lnTo>
                <a:lnTo>
                  <a:pt x="0" y="87633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92624">
            <a:off x="13978761" y="6199730"/>
            <a:ext cx="875864" cy="829775"/>
          </a:xfrm>
          <a:custGeom>
            <a:avLst/>
            <a:gdLst/>
            <a:ahLst/>
            <a:cxnLst/>
            <a:rect l="l" t="t" r="r" b="b"/>
            <a:pathLst>
              <a:path w="875864" h="829775">
                <a:moveTo>
                  <a:pt x="0" y="0"/>
                </a:moveTo>
                <a:lnTo>
                  <a:pt x="875864" y="0"/>
                </a:lnTo>
                <a:lnTo>
                  <a:pt x="875864" y="829775"/>
                </a:lnTo>
                <a:lnTo>
                  <a:pt x="0" y="8297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8395" t="-104713" r="-156451" b="-1072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171078">
            <a:off x="11039123" y="5856919"/>
            <a:ext cx="846781" cy="697931"/>
          </a:xfrm>
          <a:custGeom>
            <a:avLst/>
            <a:gdLst/>
            <a:ahLst/>
            <a:cxnLst/>
            <a:rect l="l" t="t" r="r" b="b"/>
            <a:pathLst>
              <a:path w="846781" h="697931">
                <a:moveTo>
                  <a:pt x="0" y="0"/>
                </a:moveTo>
                <a:lnTo>
                  <a:pt x="846781" y="0"/>
                </a:lnTo>
                <a:lnTo>
                  <a:pt x="846781" y="697931"/>
                </a:lnTo>
                <a:lnTo>
                  <a:pt x="0" y="6979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32452" t="-111975" r="-167844" b="-1506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426463" y="4502726"/>
            <a:ext cx="1132306" cy="1913488"/>
          </a:xfrm>
          <a:custGeom>
            <a:avLst/>
            <a:gdLst/>
            <a:ahLst/>
            <a:cxnLst/>
            <a:rect l="l" t="t" r="r" b="b"/>
            <a:pathLst>
              <a:path w="1132306" h="1913488">
                <a:moveTo>
                  <a:pt x="0" y="0"/>
                </a:moveTo>
                <a:lnTo>
                  <a:pt x="1132306" y="0"/>
                </a:lnTo>
                <a:lnTo>
                  <a:pt x="1132306" y="1913488"/>
                </a:lnTo>
                <a:lnTo>
                  <a:pt x="0" y="19134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554" r="-6143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1273495" y="3186876"/>
            <a:ext cx="3798270" cy="3187885"/>
            <a:chOff x="0" y="0"/>
            <a:chExt cx="812800" cy="6821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682182"/>
            </a:xfrm>
            <a:custGeom>
              <a:avLst/>
              <a:gdLst/>
              <a:ahLst/>
              <a:cxnLst/>
              <a:rect l="l" t="t" r="r" b="b"/>
              <a:pathLst>
                <a:path w="812800" h="682182">
                  <a:moveTo>
                    <a:pt x="406400" y="0"/>
                  </a:moveTo>
                  <a:cubicBezTo>
                    <a:pt x="181951" y="0"/>
                    <a:pt x="0" y="152712"/>
                    <a:pt x="0" y="341091"/>
                  </a:cubicBezTo>
                  <a:cubicBezTo>
                    <a:pt x="0" y="529471"/>
                    <a:pt x="181951" y="682182"/>
                    <a:pt x="406400" y="682182"/>
                  </a:cubicBezTo>
                  <a:cubicBezTo>
                    <a:pt x="630849" y="682182"/>
                    <a:pt x="812800" y="529471"/>
                    <a:pt x="812800" y="341091"/>
                  </a:cubicBezTo>
                  <a:cubicBezTo>
                    <a:pt x="812800" y="15271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5855"/>
              <a:ext cx="660400" cy="5923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4536067" y="5737880"/>
            <a:ext cx="1046570" cy="862601"/>
          </a:xfrm>
          <a:custGeom>
            <a:avLst/>
            <a:gdLst/>
            <a:ahLst/>
            <a:cxnLst/>
            <a:rect l="l" t="t" r="r" b="b"/>
            <a:pathLst>
              <a:path w="1046570" h="862601">
                <a:moveTo>
                  <a:pt x="0" y="0"/>
                </a:moveTo>
                <a:lnTo>
                  <a:pt x="1046571" y="0"/>
                </a:lnTo>
                <a:lnTo>
                  <a:pt x="1046571" y="862601"/>
                </a:lnTo>
                <a:lnTo>
                  <a:pt x="0" y="8626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32452" t="-111975" r="-167844" b="-1506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141189" y="4047348"/>
            <a:ext cx="1417580" cy="1192474"/>
          </a:xfrm>
          <a:custGeom>
            <a:avLst/>
            <a:gdLst/>
            <a:ahLst/>
            <a:cxnLst/>
            <a:rect l="l" t="t" r="r" b="b"/>
            <a:pathLst>
              <a:path w="1417580" h="1192474">
                <a:moveTo>
                  <a:pt x="0" y="0"/>
                </a:moveTo>
                <a:lnTo>
                  <a:pt x="1417580" y="0"/>
                </a:lnTo>
                <a:lnTo>
                  <a:pt x="1417580" y="1192474"/>
                </a:lnTo>
                <a:lnTo>
                  <a:pt x="0" y="11924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3170" t="-76566" r="-41354" b="-546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071765" y="3804543"/>
            <a:ext cx="1417580" cy="1192474"/>
          </a:xfrm>
          <a:custGeom>
            <a:avLst/>
            <a:gdLst/>
            <a:ahLst/>
            <a:cxnLst/>
            <a:rect l="l" t="t" r="r" b="b"/>
            <a:pathLst>
              <a:path w="1417580" h="1192474">
                <a:moveTo>
                  <a:pt x="0" y="0"/>
                </a:moveTo>
                <a:lnTo>
                  <a:pt x="1417581" y="0"/>
                </a:lnTo>
                <a:lnTo>
                  <a:pt x="1417581" y="1192473"/>
                </a:lnTo>
                <a:lnTo>
                  <a:pt x="0" y="1192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3170" t="-76566" r="-41354" b="-546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326788" y="6416214"/>
            <a:ext cx="795027" cy="859902"/>
          </a:xfrm>
          <a:custGeom>
            <a:avLst/>
            <a:gdLst/>
            <a:ahLst/>
            <a:cxnLst/>
            <a:rect l="l" t="t" r="r" b="b"/>
            <a:pathLst>
              <a:path w="795027" h="859902">
                <a:moveTo>
                  <a:pt x="0" y="0"/>
                </a:moveTo>
                <a:lnTo>
                  <a:pt x="795027" y="0"/>
                </a:lnTo>
                <a:lnTo>
                  <a:pt x="795027" y="859902"/>
                </a:lnTo>
                <a:lnTo>
                  <a:pt x="0" y="8599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97593" t="-68866" r="-204463" b="-1403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270072" y="6416214"/>
            <a:ext cx="795027" cy="859902"/>
          </a:xfrm>
          <a:custGeom>
            <a:avLst/>
            <a:gdLst/>
            <a:ahLst/>
            <a:cxnLst/>
            <a:rect l="l" t="t" r="r" b="b"/>
            <a:pathLst>
              <a:path w="795027" h="859902">
                <a:moveTo>
                  <a:pt x="0" y="0"/>
                </a:moveTo>
                <a:lnTo>
                  <a:pt x="795027" y="0"/>
                </a:lnTo>
                <a:lnTo>
                  <a:pt x="795027" y="859902"/>
                </a:lnTo>
                <a:lnTo>
                  <a:pt x="0" y="8599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97593" t="-68866" r="-204463" b="-1403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>
            <a:off x="8276081" y="5769935"/>
            <a:ext cx="2882311" cy="871899"/>
          </a:xfrm>
          <a:custGeom>
            <a:avLst/>
            <a:gdLst/>
            <a:ahLst/>
            <a:cxnLst/>
            <a:rect l="l" t="t" r="r" b="b"/>
            <a:pathLst>
              <a:path w="2882311" h="871899">
                <a:moveTo>
                  <a:pt x="2882311" y="0"/>
                </a:moveTo>
                <a:lnTo>
                  <a:pt x="0" y="0"/>
                </a:lnTo>
                <a:lnTo>
                  <a:pt x="0" y="871899"/>
                </a:lnTo>
                <a:lnTo>
                  <a:pt x="2882311" y="871899"/>
                </a:lnTo>
                <a:lnTo>
                  <a:pt x="288231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2146960" y="186501"/>
            <a:ext cx="1323627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 spc="139">
                <a:solidFill>
                  <a:srgbClr val="004480"/>
                </a:solidFill>
                <a:latin typeface="IBM Plex Mono"/>
                <a:ea typeface="IBM Plex Mono"/>
                <a:cs typeface="IBM Plex Mono"/>
                <a:sym typeface="IBM Plex Mono"/>
              </a:rPr>
              <a:t>STEP 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0" y="658169"/>
            <a:ext cx="17959347" cy="308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endParaRPr/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D00FF"/>
                </a:solidFill>
                <a:latin typeface="Arial Nova"/>
                <a:ea typeface="Arial Nova"/>
                <a:cs typeface="Arial Nova"/>
                <a:sym typeface="Arial Nova"/>
              </a:rPr>
              <a:t>Students will create different color teeth and lodge them into the semi-circle clay base.  </a:t>
            </a:r>
          </a:p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0D00FF"/>
                </a:solidFill>
                <a:latin typeface="Arial Nova"/>
                <a:ea typeface="Arial Nova"/>
                <a:cs typeface="Arial Nova"/>
                <a:sym typeface="Arial Nova"/>
              </a:rPr>
              <a:t>*Colors can vary depending on supply. 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80506" y="5055745"/>
            <a:ext cx="6455008" cy="682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4"/>
              </a:lnSpc>
              <a:spcBef>
                <a:spcPct val="0"/>
              </a:spcBef>
            </a:pPr>
            <a:r>
              <a:rPr lang="en-US" sz="4554" spc="91">
                <a:solidFill>
                  <a:srgbClr val="B71EFF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PURPLE - FIRST MOLAR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14298" y="4064474"/>
            <a:ext cx="6487369" cy="682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4"/>
              </a:lnSpc>
              <a:spcBef>
                <a:spcPct val="0"/>
              </a:spcBef>
            </a:pPr>
            <a:r>
              <a:rPr lang="en-US" sz="4554" spc="91">
                <a:solidFill>
                  <a:srgbClr val="FD0EC1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PINK - SECOND MOLAR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215773" y="5832875"/>
            <a:ext cx="4640132" cy="682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4"/>
              </a:lnSpc>
              <a:spcBef>
                <a:spcPct val="0"/>
              </a:spcBef>
            </a:pPr>
            <a:r>
              <a:rPr lang="en-US" sz="4554" spc="91">
                <a:solidFill>
                  <a:srgbClr val="1EFF4F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GREEN - CANINE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537830" y="9341872"/>
            <a:ext cx="12036919" cy="886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36"/>
              </a:lnSpc>
              <a:spcBef>
                <a:spcPct val="0"/>
              </a:spcBef>
            </a:pPr>
            <a:r>
              <a:rPr lang="en-US" sz="5240">
                <a:solidFill>
                  <a:srgbClr val="00448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FUN FACT: Children have twenty teeth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146960" y="7821918"/>
            <a:ext cx="6777758" cy="682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4"/>
              </a:lnSpc>
              <a:spcBef>
                <a:spcPct val="0"/>
              </a:spcBef>
            </a:pPr>
            <a:r>
              <a:rPr lang="en-US" sz="4554" spc="91">
                <a:solidFill>
                  <a:srgbClr val="FD0E0E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RED - CENTRAL INCISOR </a:t>
            </a:r>
          </a:p>
        </p:txBody>
      </p:sp>
      <p:sp>
        <p:nvSpPr>
          <p:cNvPr id="29" name="Freeform 29"/>
          <p:cNvSpPr/>
          <p:nvPr/>
        </p:nvSpPr>
        <p:spPr>
          <a:xfrm rot="8509283" flipV="1">
            <a:off x="9939059" y="7374224"/>
            <a:ext cx="2815543" cy="876338"/>
          </a:xfrm>
          <a:custGeom>
            <a:avLst/>
            <a:gdLst/>
            <a:ahLst/>
            <a:cxnLst/>
            <a:rect l="l" t="t" r="r" b="b"/>
            <a:pathLst>
              <a:path w="2815543" h="876338">
                <a:moveTo>
                  <a:pt x="0" y="876338"/>
                </a:moveTo>
                <a:lnTo>
                  <a:pt x="2815543" y="876338"/>
                </a:lnTo>
                <a:lnTo>
                  <a:pt x="2815543" y="0"/>
                </a:lnTo>
                <a:lnTo>
                  <a:pt x="0" y="0"/>
                </a:lnTo>
                <a:lnTo>
                  <a:pt x="0" y="87633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20058">
            <a:off x="1093157" y="7268333"/>
            <a:ext cx="3606070" cy="7212139"/>
          </a:xfrm>
          <a:custGeom>
            <a:avLst/>
            <a:gdLst/>
            <a:ahLst/>
            <a:cxnLst/>
            <a:rect l="l" t="t" r="r" b="b"/>
            <a:pathLst>
              <a:path w="3606070" h="7212139">
                <a:moveTo>
                  <a:pt x="0" y="0"/>
                </a:moveTo>
                <a:lnTo>
                  <a:pt x="3606069" y="0"/>
                </a:lnTo>
                <a:lnTo>
                  <a:pt x="3606069" y="7212139"/>
                </a:lnTo>
                <a:lnTo>
                  <a:pt x="0" y="72121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846087">
            <a:off x="-3761733" y="-2221470"/>
            <a:ext cx="7523466" cy="3953240"/>
          </a:xfrm>
          <a:custGeom>
            <a:avLst/>
            <a:gdLst/>
            <a:ahLst/>
            <a:cxnLst/>
            <a:rect l="l" t="t" r="r" b="b"/>
            <a:pathLst>
              <a:path w="7523466" h="3953240">
                <a:moveTo>
                  <a:pt x="0" y="0"/>
                </a:moveTo>
                <a:lnTo>
                  <a:pt x="7523466" y="0"/>
                </a:lnTo>
                <a:lnTo>
                  <a:pt x="7523466" y="3953240"/>
                </a:lnTo>
                <a:lnTo>
                  <a:pt x="0" y="3953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73853" y="146517"/>
            <a:ext cx="1674029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 spc="139">
                <a:solidFill>
                  <a:srgbClr val="004480"/>
                </a:solidFill>
                <a:latin typeface="IBM Plex Mono"/>
                <a:ea typeface="IBM Plex Mono"/>
                <a:cs typeface="IBM Plex Mono"/>
                <a:sym typeface="IBM Plex Mono"/>
              </a:rPr>
              <a:t>     PLAQUE SCAVENGER HUNT</a:t>
            </a:r>
          </a:p>
        </p:txBody>
      </p:sp>
      <p:sp>
        <p:nvSpPr>
          <p:cNvPr id="5" name="Freeform 5"/>
          <p:cNvSpPr/>
          <p:nvPr/>
        </p:nvSpPr>
        <p:spPr>
          <a:xfrm rot="8843574">
            <a:off x="15687867" y="-2820657"/>
            <a:ext cx="5200266" cy="5641315"/>
          </a:xfrm>
          <a:custGeom>
            <a:avLst/>
            <a:gdLst/>
            <a:ahLst/>
            <a:cxnLst/>
            <a:rect l="l" t="t" r="r" b="b"/>
            <a:pathLst>
              <a:path w="5200266" h="5641315">
                <a:moveTo>
                  <a:pt x="0" y="0"/>
                </a:moveTo>
                <a:lnTo>
                  <a:pt x="5200266" y="0"/>
                </a:lnTo>
                <a:lnTo>
                  <a:pt x="5200266" y="5641314"/>
                </a:lnTo>
                <a:lnTo>
                  <a:pt x="0" y="5641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79025" y="6761682"/>
            <a:ext cx="8096938" cy="4569559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81674" y="136992"/>
            <a:ext cx="1184357" cy="1186515"/>
          </a:xfrm>
          <a:custGeom>
            <a:avLst/>
            <a:gdLst/>
            <a:ahLst/>
            <a:cxnLst/>
            <a:rect l="l" t="t" r="r" b="b"/>
            <a:pathLst>
              <a:path w="1184357" h="1186515">
                <a:moveTo>
                  <a:pt x="0" y="0"/>
                </a:moveTo>
                <a:lnTo>
                  <a:pt x="1184358" y="0"/>
                </a:lnTo>
                <a:lnTo>
                  <a:pt x="1184358" y="1186515"/>
                </a:lnTo>
                <a:lnTo>
                  <a:pt x="0" y="11865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848884" y="7217400"/>
            <a:ext cx="5439116" cy="30696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62493" y="1311274"/>
            <a:ext cx="16163014" cy="2452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0D00FF"/>
                </a:solidFill>
                <a:latin typeface="Arial Nova"/>
                <a:ea typeface="Arial Nova"/>
                <a:cs typeface="Arial Nova"/>
                <a:sym typeface="Arial Nova"/>
              </a:rPr>
              <a:t>Take your teeth on a scavenger hunt. The goal is to get your teeth dirty! Use teacher approved materials/items to get some “PLAQUE” on your teeth!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66032" y="3994986"/>
            <a:ext cx="15714529" cy="2452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0D00FF"/>
                </a:solidFill>
                <a:latin typeface="Arial Nova"/>
                <a:ea typeface="Arial Nova"/>
                <a:cs typeface="Arial Nova"/>
                <a:sym typeface="Arial Nova"/>
              </a:rPr>
              <a:t>*This could include glitter, pencil shavings, crumbs, paint, tiny piece of paper, tape, glue, stamp, chalk, markers, etc.,. Be creative!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94134" y="185537"/>
            <a:ext cx="1323627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 spc="139">
                <a:solidFill>
                  <a:srgbClr val="004480"/>
                </a:solidFill>
                <a:latin typeface="IBM Plex Mono"/>
                <a:ea typeface="IBM Plex Mono"/>
                <a:cs typeface="IBM Plex Mono"/>
                <a:sym typeface="IBM Plex Mono"/>
              </a:rPr>
              <a:t>DENTIST TOOLS</a:t>
            </a:r>
          </a:p>
        </p:txBody>
      </p:sp>
      <p:sp>
        <p:nvSpPr>
          <p:cNvPr id="3" name="Freeform 3"/>
          <p:cNvSpPr/>
          <p:nvPr/>
        </p:nvSpPr>
        <p:spPr>
          <a:xfrm rot="-10048509">
            <a:off x="-3086964" y="8614739"/>
            <a:ext cx="5611609" cy="2948646"/>
          </a:xfrm>
          <a:custGeom>
            <a:avLst/>
            <a:gdLst/>
            <a:ahLst/>
            <a:cxnLst/>
            <a:rect l="l" t="t" r="r" b="b"/>
            <a:pathLst>
              <a:path w="5611609" h="2948646">
                <a:moveTo>
                  <a:pt x="0" y="0"/>
                </a:moveTo>
                <a:lnTo>
                  <a:pt x="5611609" y="0"/>
                </a:lnTo>
                <a:lnTo>
                  <a:pt x="5611609" y="2948646"/>
                </a:lnTo>
                <a:lnTo>
                  <a:pt x="0" y="2948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20581">
            <a:off x="14942421" y="-2301711"/>
            <a:ext cx="7523466" cy="3953240"/>
          </a:xfrm>
          <a:custGeom>
            <a:avLst/>
            <a:gdLst/>
            <a:ahLst/>
            <a:cxnLst/>
            <a:rect l="l" t="t" r="r" b="b"/>
            <a:pathLst>
              <a:path w="7523466" h="3953240">
                <a:moveTo>
                  <a:pt x="0" y="0"/>
                </a:moveTo>
                <a:lnTo>
                  <a:pt x="7523466" y="0"/>
                </a:lnTo>
                <a:lnTo>
                  <a:pt x="7523466" y="3953240"/>
                </a:lnTo>
                <a:lnTo>
                  <a:pt x="0" y="3953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325458">
            <a:off x="-4847051" y="-3574514"/>
            <a:ext cx="5990755" cy="6498847"/>
          </a:xfrm>
          <a:custGeom>
            <a:avLst/>
            <a:gdLst/>
            <a:ahLst/>
            <a:cxnLst/>
            <a:rect l="l" t="t" r="r" b="b"/>
            <a:pathLst>
              <a:path w="5990755" h="6498847">
                <a:moveTo>
                  <a:pt x="0" y="0"/>
                </a:moveTo>
                <a:lnTo>
                  <a:pt x="5990755" y="0"/>
                </a:lnTo>
                <a:lnTo>
                  <a:pt x="5990755" y="6498847"/>
                </a:lnTo>
                <a:lnTo>
                  <a:pt x="0" y="64988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035696" y="5396834"/>
            <a:ext cx="3303190" cy="3261900"/>
          </a:xfrm>
          <a:custGeom>
            <a:avLst/>
            <a:gdLst/>
            <a:ahLst/>
            <a:cxnLst/>
            <a:rect l="l" t="t" r="r" b="b"/>
            <a:pathLst>
              <a:path w="3303190" h="3261900">
                <a:moveTo>
                  <a:pt x="0" y="0"/>
                </a:moveTo>
                <a:lnTo>
                  <a:pt x="3303190" y="0"/>
                </a:lnTo>
                <a:lnTo>
                  <a:pt x="3303190" y="3261900"/>
                </a:lnTo>
                <a:lnTo>
                  <a:pt x="0" y="3261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524531" y="5396834"/>
            <a:ext cx="375476" cy="4114800"/>
          </a:xfrm>
          <a:custGeom>
            <a:avLst/>
            <a:gdLst/>
            <a:ahLst/>
            <a:cxnLst/>
            <a:rect l="l" t="t" r="r" b="b"/>
            <a:pathLst>
              <a:path w="375476" h="4114800">
                <a:moveTo>
                  <a:pt x="0" y="0"/>
                </a:moveTo>
                <a:lnTo>
                  <a:pt x="375476" y="0"/>
                </a:lnTo>
                <a:lnTo>
                  <a:pt x="3754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400000" flipH="1" flipV="1">
            <a:off x="438828" y="5753876"/>
            <a:ext cx="4510437" cy="3005079"/>
          </a:xfrm>
          <a:custGeom>
            <a:avLst/>
            <a:gdLst/>
            <a:ahLst/>
            <a:cxnLst/>
            <a:rect l="l" t="t" r="r" b="b"/>
            <a:pathLst>
              <a:path w="4510437" h="3005079">
                <a:moveTo>
                  <a:pt x="4510437" y="3005079"/>
                </a:moveTo>
                <a:lnTo>
                  <a:pt x="0" y="3005079"/>
                </a:lnTo>
                <a:lnTo>
                  <a:pt x="0" y="0"/>
                </a:lnTo>
                <a:lnTo>
                  <a:pt x="4510437" y="0"/>
                </a:lnTo>
                <a:lnTo>
                  <a:pt x="4510437" y="3005079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3092414" y="3198035"/>
            <a:ext cx="4166886" cy="1395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sz="7700" b="1">
                <a:solidFill>
                  <a:srgbClr val="787EC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MIRROR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96596" y="3198035"/>
            <a:ext cx="4806822" cy="1395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sz="7700" b="1">
                <a:solidFill>
                  <a:srgbClr val="787EC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EXPLORER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4188" y="3198035"/>
            <a:ext cx="4806822" cy="1395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sz="7700" b="1">
                <a:solidFill>
                  <a:srgbClr val="787EC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SCALER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4188" y="1414262"/>
            <a:ext cx="17620398" cy="1739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D00FF"/>
                </a:solidFill>
                <a:latin typeface="Arial Nova"/>
                <a:ea typeface="Arial Nova"/>
                <a:cs typeface="Arial Nova"/>
                <a:sym typeface="Arial Nova"/>
              </a:rPr>
              <a:t>Dentists use all kinds of tools to help ORAL HYGIENE! How do you think each of these tools work? THINK / PAIR / SHARE!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94046" y="452237"/>
            <a:ext cx="1323627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 spc="139">
                <a:solidFill>
                  <a:srgbClr val="004480"/>
                </a:solidFill>
                <a:latin typeface="IBM Plex Mono"/>
                <a:ea typeface="IBM Plex Mono"/>
                <a:cs typeface="IBM Plex Mono"/>
                <a:sym typeface="IBM Plex Mono"/>
              </a:rPr>
              <a:t>DENTIST TOOLS</a:t>
            </a:r>
          </a:p>
        </p:txBody>
      </p:sp>
      <p:sp>
        <p:nvSpPr>
          <p:cNvPr id="3" name="Freeform 3"/>
          <p:cNvSpPr/>
          <p:nvPr/>
        </p:nvSpPr>
        <p:spPr>
          <a:xfrm rot="-10048509">
            <a:off x="-3070661" y="8466176"/>
            <a:ext cx="5973279" cy="3138687"/>
          </a:xfrm>
          <a:custGeom>
            <a:avLst/>
            <a:gdLst/>
            <a:ahLst/>
            <a:cxnLst/>
            <a:rect l="l" t="t" r="r" b="b"/>
            <a:pathLst>
              <a:path w="5973279" h="3138687">
                <a:moveTo>
                  <a:pt x="0" y="0"/>
                </a:moveTo>
                <a:lnTo>
                  <a:pt x="5973279" y="0"/>
                </a:lnTo>
                <a:lnTo>
                  <a:pt x="5973279" y="3138687"/>
                </a:lnTo>
                <a:lnTo>
                  <a:pt x="0" y="3138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20581">
            <a:off x="14942421" y="-2301711"/>
            <a:ext cx="7523466" cy="3953240"/>
          </a:xfrm>
          <a:custGeom>
            <a:avLst/>
            <a:gdLst/>
            <a:ahLst/>
            <a:cxnLst/>
            <a:rect l="l" t="t" r="r" b="b"/>
            <a:pathLst>
              <a:path w="7523466" h="3953240">
                <a:moveTo>
                  <a:pt x="0" y="0"/>
                </a:moveTo>
                <a:lnTo>
                  <a:pt x="7523466" y="0"/>
                </a:lnTo>
                <a:lnTo>
                  <a:pt x="7523466" y="3953240"/>
                </a:lnTo>
                <a:lnTo>
                  <a:pt x="0" y="3953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325458">
            <a:off x="-4847051" y="-3574514"/>
            <a:ext cx="5990755" cy="6498847"/>
          </a:xfrm>
          <a:custGeom>
            <a:avLst/>
            <a:gdLst/>
            <a:ahLst/>
            <a:cxnLst/>
            <a:rect l="l" t="t" r="r" b="b"/>
            <a:pathLst>
              <a:path w="5990755" h="6498847">
                <a:moveTo>
                  <a:pt x="0" y="0"/>
                </a:moveTo>
                <a:lnTo>
                  <a:pt x="5990755" y="0"/>
                </a:lnTo>
                <a:lnTo>
                  <a:pt x="5990755" y="6498847"/>
                </a:lnTo>
                <a:lnTo>
                  <a:pt x="0" y="64988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096006" y="3426635"/>
            <a:ext cx="4216930" cy="2203346"/>
          </a:xfrm>
          <a:custGeom>
            <a:avLst/>
            <a:gdLst/>
            <a:ahLst/>
            <a:cxnLst/>
            <a:rect l="l" t="t" r="r" b="b"/>
            <a:pathLst>
              <a:path w="4216930" h="2203346">
                <a:moveTo>
                  <a:pt x="0" y="0"/>
                </a:moveTo>
                <a:lnTo>
                  <a:pt x="4216930" y="0"/>
                </a:lnTo>
                <a:lnTo>
                  <a:pt x="4216930" y="2203346"/>
                </a:lnTo>
                <a:lnTo>
                  <a:pt x="0" y="22033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663202" y="7008347"/>
            <a:ext cx="2534231" cy="2448700"/>
          </a:xfrm>
          <a:custGeom>
            <a:avLst/>
            <a:gdLst/>
            <a:ahLst/>
            <a:cxnLst/>
            <a:rect l="l" t="t" r="r" b="b"/>
            <a:pathLst>
              <a:path w="2534231" h="2448700">
                <a:moveTo>
                  <a:pt x="0" y="0"/>
                </a:moveTo>
                <a:lnTo>
                  <a:pt x="2534230" y="0"/>
                </a:lnTo>
                <a:lnTo>
                  <a:pt x="2534230" y="2448701"/>
                </a:lnTo>
                <a:lnTo>
                  <a:pt x="0" y="24487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488698">
            <a:off x="13641998" y="3716583"/>
            <a:ext cx="3894112" cy="2594452"/>
          </a:xfrm>
          <a:custGeom>
            <a:avLst/>
            <a:gdLst/>
            <a:ahLst/>
            <a:cxnLst/>
            <a:rect l="l" t="t" r="r" b="b"/>
            <a:pathLst>
              <a:path w="3894112" h="2594452">
                <a:moveTo>
                  <a:pt x="0" y="0"/>
                </a:moveTo>
                <a:lnTo>
                  <a:pt x="3894112" y="0"/>
                </a:lnTo>
                <a:lnTo>
                  <a:pt x="3894112" y="2594452"/>
                </a:lnTo>
                <a:lnTo>
                  <a:pt x="0" y="25944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90635" y="1744168"/>
            <a:ext cx="4806822" cy="1395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sz="7700" b="1">
                <a:solidFill>
                  <a:srgbClr val="787EC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POLISHER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59451" y="1744168"/>
            <a:ext cx="7905460" cy="1395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sz="7700" b="1">
                <a:solidFill>
                  <a:srgbClr val="787EC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WATER FLOSSER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79672" y="1744168"/>
            <a:ext cx="7905460" cy="1395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sz="7700" b="1">
                <a:solidFill>
                  <a:srgbClr val="787EC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FLOSS</a:t>
            </a:r>
          </a:p>
        </p:txBody>
      </p:sp>
      <p:sp>
        <p:nvSpPr>
          <p:cNvPr id="12" name="Freeform 12"/>
          <p:cNvSpPr/>
          <p:nvPr/>
        </p:nvSpPr>
        <p:spPr>
          <a:xfrm>
            <a:off x="8724689" y="5143500"/>
            <a:ext cx="1588248" cy="4601699"/>
          </a:xfrm>
          <a:custGeom>
            <a:avLst/>
            <a:gdLst/>
            <a:ahLst/>
            <a:cxnLst/>
            <a:rect l="l" t="t" r="r" b="b"/>
            <a:pathLst>
              <a:path w="1588248" h="4601699">
                <a:moveTo>
                  <a:pt x="0" y="0"/>
                </a:moveTo>
                <a:lnTo>
                  <a:pt x="1588247" y="0"/>
                </a:lnTo>
                <a:lnTo>
                  <a:pt x="1588247" y="4601699"/>
                </a:lnTo>
                <a:lnTo>
                  <a:pt x="0" y="46016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96271" t="-1128" b="-1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400000">
            <a:off x="-412899" y="4513043"/>
            <a:ext cx="6509681" cy="3954631"/>
          </a:xfrm>
          <a:custGeom>
            <a:avLst/>
            <a:gdLst/>
            <a:ahLst/>
            <a:cxnLst/>
            <a:rect l="l" t="t" r="r" b="b"/>
            <a:pathLst>
              <a:path w="6509681" h="3954631">
                <a:moveTo>
                  <a:pt x="0" y="0"/>
                </a:moveTo>
                <a:lnTo>
                  <a:pt x="6509681" y="0"/>
                </a:lnTo>
                <a:lnTo>
                  <a:pt x="6509681" y="3954631"/>
                </a:lnTo>
                <a:lnTo>
                  <a:pt x="0" y="39546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29769" y="274057"/>
            <a:ext cx="1323627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 spc="139">
                <a:solidFill>
                  <a:srgbClr val="004480"/>
                </a:solidFill>
                <a:latin typeface="IBM Plex Mono"/>
                <a:ea typeface="IBM Plex Mono"/>
                <a:cs typeface="IBM Plex Mono"/>
                <a:sym typeface="IBM Plex Mono"/>
              </a:rPr>
              <a:t>DENTIST CENTERS</a:t>
            </a:r>
          </a:p>
        </p:txBody>
      </p:sp>
      <p:sp>
        <p:nvSpPr>
          <p:cNvPr id="3" name="Freeform 3"/>
          <p:cNvSpPr/>
          <p:nvPr/>
        </p:nvSpPr>
        <p:spPr>
          <a:xfrm rot="4186549">
            <a:off x="-1537807" y="-3070908"/>
            <a:ext cx="3070908" cy="6141816"/>
          </a:xfrm>
          <a:custGeom>
            <a:avLst/>
            <a:gdLst/>
            <a:ahLst/>
            <a:cxnLst/>
            <a:rect l="l" t="t" r="r" b="b"/>
            <a:pathLst>
              <a:path w="3070908" h="6141816">
                <a:moveTo>
                  <a:pt x="0" y="0"/>
                </a:moveTo>
                <a:lnTo>
                  <a:pt x="3070908" y="0"/>
                </a:lnTo>
                <a:lnTo>
                  <a:pt x="3070908" y="6141816"/>
                </a:lnTo>
                <a:lnTo>
                  <a:pt x="0" y="61418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448096">
            <a:off x="17170086" y="6070612"/>
            <a:ext cx="3651417" cy="7302834"/>
          </a:xfrm>
          <a:custGeom>
            <a:avLst/>
            <a:gdLst/>
            <a:ahLst/>
            <a:cxnLst/>
            <a:rect l="l" t="t" r="r" b="b"/>
            <a:pathLst>
              <a:path w="3651417" h="7302834">
                <a:moveTo>
                  <a:pt x="0" y="0"/>
                </a:moveTo>
                <a:lnTo>
                  <a:pt x="3651417" y="0"/>
                </a:lnTo>
                <a:lnTo>
                  <a:pt x="3651417" y="7302834"/>
                </a:lnTo>
                <a:lnTo>
                  <a:pt x="0" y="7302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37971">
            <a:off x="2383254" y="7497384"/>
            <a:ext cx="352727" cy="2131864"/>
          </a:xfrm>
          <a:custGeom>
            <a:avLst/>
            <a:gdLst/>
            <a:ahLst/>
            <a:cxnLst/>
            <a:rect l="l" t="t" r="r" b="b"/>
            <a:pathLst>
              <a:path w="352727" h="2131864">
                <a:moveTo>
                  <a:pt x="0" y="0"/>
                </a:moveTo>
                <a:lnTo>
                  <a:pt x="352726" y="0"/>
                </a:lnTo>
                <a:lnTo>
                  <a:pt x="352726" y="2131865"/>
                </a:lnTo>
                <a:lnTo>
                  <a:pt x="0" y="21318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74950" y="7733438"/>
            <a:ext cx="1490715" cy="1902029"/>
          </a:xfrm>
          <a:custGeom>
            <a:avLst/>
            <a:gdLst/>
            <a:ahLst/>
            <a:cxnLst/>
            <a:rect l="l" t="t" r="r" b="b"/>
            <a:pathLst>
              <a:path w="1490715" h="1902029">
                <a:moveTo>
                  <a:pt x="0" y="0"/>
                </a:moveTo>
                <a:lnTo>
                  <a:pt x="1490715" y="0"/>
                </a:lnTo>
                <a:lnTo>
                  <a:pt x="1490715" y="1902029"/>
                </a:lnTo>
                <a:lnTo>
                  <a:pt x="0" y="19020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778607" y="4858116"/>
            <a:ext cx="1362704" cy="1056095"/>
          </a:xfrm>
          <a:custGeom>
            <a:avLst/>
            <a:gdLst/>
            <a:ahLst/>
            <a:cxnLst/>
            <a:rect l="l" t="t" r="r" b="b"/>
            <a:pathLst>
              <a:path w="1362704" h="1056095">
                <a:moveTo>
                  <a:pt x="0" y="0"/>
                </a:moveTo>
                <a:lnTo>
                  <a:pt x="1362704" y="0"/>
                </a:lnTo>
                <a:lnTo>
                  <a:pt x="1362704" y="1056096"/>
                </a:lnTo>
                <a:lnTo>
                  <a:pt x="0" y="10560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00" y="4562365"/>
            <a:ext cx="983956" cy="1733843"/>
          </a:xfrm>
          <a:custGeom>
            <a:avLst/>
            <a:gdLst/>
            <a:ahLst/>
            <a:cxnLst/>
            <a:rect l="l" t="t" r="r" b="b"/>
            <a:pathLst>
              <a:path w="983956" h="1733843">
                <a:moveTo>
                  <a:pt x="0" y="0"/>
                </a:moveTo>
                <a:lnTo>
                  <a:pt x="983956" y="0"/>
                </a:lnTo>
                <a:lnTo>
                  <a:pt x="983956" y="1733843"/>
                </a:lnTo>
                <a:lnTo>
                  <a:pt x="0" y="17338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906443" y="4721766"/>
            <a:ext cx="2329286" cy="1415041"/>
          </a:xfrm>
          <a:custGeom>
            <a:avLst/>
            <a:gdLst/>
            <a:ahLst/>
            <a:cxnLst/>
            <a:rect l="l" t="t" r="r" b="b"/>
            <a:pathLst>
              <a:path w="2329286" h="1415041">
                <a:moveTo>
                  <a:pt x="0" y="0"/>
                </a:moveTo>
                <a:lnTo>
                  <a:pt x="2329287" y="0"/>
                </a:lnTo>
                <a:lnTo>
                  <a:pt x="2329287" y="1415041"/>
                </a:lnTo>
                <a:lnTo>
                  <a:pt x="0" y="14150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905088">
            <a:off x="6749413" y="4505074"/>
            <a:ext cx="2149071" cy="1431818"/>
          </a:xfrm>
          <a:custGeom>
            <a:avLst/>
            <a:gdLst/>
            <a:ahLst/>
            <a:cxnLst/>
            <a:rect l="l" t="t" r="r" b="b"/>
            <a:pathLst>
              <a:path w="2149071" h="1431818">
                <a:moveTo>
                  <a:pt x="0" y="0"/>
                </a:moveTo>
                <a:lnTo>
                  <a:pt x="2149071" y="0"/>
                </a:lnTo>
                <a:lnTo>
                  <a:pt x="2149071" y="1431818"/>
                </a:lnTo>
                <a:lnTo>
                  <a:pt x="0" y="143181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4888179">
            <a:off x="8569855" y="4604110"/>
            <a:ext cx="1576671" cy="1233745"/>
          </a:xfrm>
          <a:custGeom>
            <a:avLst/>
            <a:gdLst/>
            <a:ahLst/>
            <a:cxnLst/>
            <a:rect l="l" t="t" r="r" b="b"/>
            <a:pathLst>
              <a:path w="1576671" h="1233745">
                <a:moveTo>
                  <a:pt x="0" y="0"/>
                </a:moveTo>
                <a:lnTo>
                  <a:pt x="1576670" y="0"/>
                </a:lnTo>
                <a:lnTo>
                  <a:pt x="1576670" y="1233745"/>
                </a:lnTo>
                <a:lnTo>
                  <a:pt x="0" y="12337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0714670">
            <a:off x="12933337" y="4266914"/>
            <a:ext cx="211740" cy="2320444"/>
          </a:xfrm>
          <a:custGeom>
            <a:avLst/>
            <a:gdLst/>
            <a:ahLst/>
            <a:cxnLst/>
            <a:rect l="l" t="t" r="r" b="b"/>
            <a:pathLst>
              <a:path w="211740" h="2320444">
                <a:moveTo>
                  <a:pt x="0" y="0"/>
                </a:moveTo>
                <a:lnTo>
                  <a:pt x="211741" y="0"/>
                </a:lnTo>
                <a:lnTo>
                  <a:pt x="211741" y="2320443"/>
                </a:lnTo>
                <a:lnTo>
                  <a:pt x="0" y="232044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 flipH="1" flipV="1">
            <a:off x="6675364" y="7848996"/>
            <a:ext cx="2144300" cy="1428640"/>
          </a:xfrm>
          <a:custGeom>
            <a:avLst/>
            <a:gdLst/>
            <a:ahLst/>
            <a:cxnLst/>
            <a:rect l="l" t="t" r="r" b="b"/>
            <a:pathLst>
              <a:path w="2144300" h="1428640">
                <a:moveTo>
                  <a:pt x="2144300" y="1428641"/>
                </a:moveTo>
                <a:lnTo>
                  <a:pt x="0" y="1428641"/>
                </a:lnTo>
                <a:lnTo>
                  <a:pt x="0" y="0"/>
                </a:lnTo>
                <a:lnTo>
                  <a:pt x="2144300" y="0"/>
                </a:lnTo>
                <a:lnTo>
                  <a:pt x="2144300" y="1428641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567857">
            <a:off x="8893778" y="7980344"/>
            <a:ext cx="1339610" cy="1339610"/>
          </a:xfrm>
          <a:custGeom>
            <a:avLst/>
            <a:gdLst/>
            <a:ahLst/>
            <a:cxnLst/>
            <a:rect l="l" t="t" r="r" b="b"/>
            <a:pathLst>
              <a:path w="1339610" h="1339610">
                <a:moveTo>
                  <a:pt x="0" y="0"/>
                </a:moveTo>
                <a:lnTo>
                  <a:pt x="1339610" y="0"/>
                </a:lnTo>
                <a:lnTo>
                  <a:pt x="1339610" y="1339611"/>
                </a:lnTo>
                <a:lnTo>
                  <a:pt x="0" y="133961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457195" y="7491166"/>
            <a:ext cx="716646" cy="2076369"/>
          </a:xfrm>
          <a:custGeom>
            <a:avLst/>
            <a:gdLst/>
            <a:ahLst/>
            <a:cxnLst/>
            <a:rect l="l" t="t" r="r" b="b"/>
            <a:pathLst>
              <a:path w="716646" h="2076369">
                <a:moveTo>
                  <a:pt x="0" y="0"/>
                </a:moveTo>
                <a:lnTo>
                  <a:pt x="716646" y="0"/>
                </a:lnTo>
                <a:lnTo>
                  <a:pt x="716646" y="2076369"/>
                </a:lnTo>
                <a:lnTo>
                  <a:pt x="0" y="207636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96271" t="-1128" b="-1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577900" y="7948451"/>
            <a:ext cx="1190620" cy="1587493"/>
          </a:xfrm>
          <a:custGeom>
            <a:avLst/>
            <a:gdLst/>
            <a:ahLst/>
            <a:cxnLst/>
            <a:rect l="l" t="t" r="r" b="b"/>
            <a:pathLst>
              <a:path w="1190620" h="1587493">
                <a:moveTo>
                  <a:pt x="0" y="0"/>
                </a:moveTo>
                <a:lnTo>
                  <a:pt x="1190620" y="0"/>
                </a:lnTo>
                <a:lnTo>
                  <a:pt x="1190620" y="1587493"/>
                </a:lnTo>
                <a:lnTo>
                  <a:pt x="0" y="158749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2459788" y="1400547"/>
            <a:ext cx="13368423" cy="2760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>
                <a:solidFill>
                  <a:srgbClr val="0D00FF"/>
                </a:solidFill>
                <a:latin typeface="Arial Nova"/>
                <a:ea typeface="Arial Nova"/>
                <a:cs typeface="Arial Nova"/>
                <a:sym typeface="Arial Nova"/>
              </a:rPr>
              <a:t>Students will rotate centers, using different materials to clean their teeth.</a:t>
            </a:r>
          </a:p>
          <a:p>
            <a:pPr algn="ctr">
              <a:lnSpc>
                <a:spcPts val="7419"/>
              </a:lnSpc>
              <a:spcBef>
                <a:spcPct val="0"/>
              </a:spcBef>
            </a:pPr>
            <a:endParaRPr lang="en-US" sz="5299">
              <a:solidFill>
                <a:srgbClr val="0D00FF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28700" y="3377308"/>
            <a:ext cx="4292501" cy="6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>
                <a:solidFill>
                  <a:srgbClr val="010101"/>
                </a:solidFill>
                <a:latin typeface="Poppins Bold"/>
                <a:ea typeface="Poppins Bold"/>
                <a:cs typeface="Poppins Bold"/>
                <a:sym typeface="Poppins Bold"/>
              </a:rPr>
              <a:t>Polisher (sponge)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942048" y="3377308"/>
            <a:ext cx="3195439" cy="6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>
                <a:solidFill>
                  <a:srgbClr val="010101"/>
                </a:solidFill>
                <a:latin typeface="Poppins Bold"/>
                <a:ea typeface="Poppins Bold"/>
                <a:cs typeface="Poppins Bold"/>
                <a:sym typeface="Poppins Bold"/>
              </a:rPr>
              <a:t>Floss (string)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452202" y="3377308"/>
            <a:ext cx="4855766" cy="6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>
                <a:solidFill>
                  <a:srgbClr val="010101"/>
                </a:solidFill>
                <a:latin typeface="Poppins Bold"/>
                <a:ea typeface="Poppins Bold"/>
                <a:cs typeface="Poppins Bold"/>
                <a:sym typeface="Poppins Bold"/>
              </a:rPr>
              <a:t>Explorer (toothpick)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95412" y="6770142"/>
            <a:ext cx="3559076" cy="6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>
                <a:solidFill>
                  <a:srgbClr val="010101"/>
                </a:solidFill>
                <a:latin typeface="Poppins Bold"/>
                <a:ea typeface="Poppins Bold"/>
                <a:cs typeface="Poppins Bold"/>
                <a:sym typeface="Poppins Bold"/>
              </a:rPr>
              <a:t>Mirror (mirror)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761867" y="6770142"/>
            <a:ext cx="3555802" cy="6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>
                <a:solidFill>
                  <a:srgbClr val="010101"/>
                </a:solidFill>
                <a:latin typeface="Poppins Bold"/>
                <a:ea typeface="Poppins Bold"/>
                <a:cs typeface="Poppins Bold"/>
                <a:sym typeface="Poppins Bold"/>
              </a:rPr>
              <a:t>Scaler (pencil)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948454" y="6813621"/>
            <a:ext cx="5258892" cy="6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>
                <a:solidFill>
                  <a:srgbClr val="010101"/>
                </a:solidFill>
                <a:latin typeface="Poppins Bold"/>
                <a:ea typeface="Poppins Bold"/>
                <a:cs typeface="Poppins Bold"/>
                <a:sym typeface="Poppins Bold"/>
              </a:rPr>
              <a:t>Water Flosser (water)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86714" y="506921"/>
            <a:ext cx="9226809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 spc="139">
                <a:solidFill>
                  <a:srgbClr val="004480"/>
                </a:solidFill>
                <a:latin typeface="IBM Plex Mono"/>
                <a:ea typeface="IBM Plex Mono"/>
                <a:cs typeface="IBM Plex Mono"/>
                <a:sym typeface="IBM Plex Mono"/>
              </a:rPr>
              <a:t>REFLECTION</a:t>
            </a:r>
          </a:p>
        </p:txBody>
      </p:sp>
      <p:sp>
        <p:nvSpPr>
          <p:cNvPr id="3" name="Freeform 3"/>
          <p:cNvSpPr/>
          <p:nvPr/>
        </p:nvSpPr>
        <p:spPr>
          <a:xfrm rot="3511721">
            <a:off x="-1871532" y="-2295656"/>
            <a:ext cx="3743064" cy="4060523"/>
          </a:xfrm>
          <a:custGeom>
            <a:avLst/>
            <a:gdLst/>
            <a:ahLst/>
            <a:cxnLst/>
            <a:rect l="l" t="t" r="r" b="b"/>
            <a:pathLst>
              <a:path w="3743064" h="4060523">
                <a:moveTo>
                  <a:pt x="0" y="0"/>
                </a:moveTo>
                <a:lnTo>
                  <a:pt x="3743064" y="0"/>
                </a:lnTo>
                <a:lnTo>
                  <a:pt x="3743064" y="4060523"/>
                </a:lnTo>
                <a:lnTo>
                  <a:pt x="0" y="4060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296052">
            <a:off x="14181298" y="-1823143"/>
            <a:ext cx="4337933" cy="2279387"/>
          </a:xfrm>
          <a:custGeom>
            <a:avLst/>
            <a:gdLst/>
            <a:ahLst/>
            <a:cxnLst/>
            <a:rect l="l" t="t" r="r" b="b"/>
            <a:pathLst>
              <a:path w="4337933" h="2279387">
                <a:moveTo>
                  <a:pt x="0" y="0"/>
                </a:moveTo>
                <a:lnTo>
                  <a:pt x="4337933" y="0"/>
                </a:lnTo>
                <a:lnTo>
                  <a:pt x="4337933" y="2279387"/>
                </a:lnTo>
                <a:lnTo>
                  <a:pt x="0" y="22793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t="15284" b="15284"/>
          <a:stretch>
            <a:fillRect/>
          </a:stretch>
        </p:blipFill>
        <p:spPr>
          <a:xfrm>
            <a:off x="2651181" y="5479217"/>
            <a:ext cx="12269918" cy="480778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96786" y="2008307"/>
            <a:ext cx="17694428" cy="3470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  <a:spcBef>
                <a:spcPct val="0"/>
              </a:spcBef>
            </a:pPr>
            <a:r>
              <a:rPr lang="en-US" sz="6600">
                <a:solidFill>
                  <a:srgbClr val="0D00FF"/>
                </a:solidFill>
                <a:latin typeface="Arial Nova"/>
                <a:ea typeface="Arial Nova"/>
                <a:cs typeface="Arial Nova"/>
                <a:sym typeface="Arial Nova"/>
              </a:rPr>
              <a:t>Which tools worked best? Why? </a:t>
            </a:r>
          </a:p>
          <a:p>
            <a:pPr algn="ctr">
              <a:lnSpc>
                <a:spcPts val="9240"/>
              </a:lnSpc>
              <a:spcBef>
                <a:spcPct val="0"/>
              </a:spcBef>
            </a:pPr>
            <a:r>
              <a:rPr lang="en-US" sz="6600">
                <a:solidFill>
                  <a:srgbClr val="0D00FF"/>
                </a:solidFill>
                <a:latin typeface="Arial Nova"/>
                <a:ea typeface="Arial Nova"/>
                <a:cs typeface="Arial Nova"/>
                <a:sym typeface="Arial Nova"/>
              </a:rPr>
              <a:t>Did anyone get a loose tooth? </a:t>
            </a:r>
          </a:p>
          <a:p>
            <a:pPr algn="ctr">
              <a:lnSpc>
                <a:spcPts val="9240"/>
              </a:lnSpc>
              <a:spcBef>
                <a:spcPct val="0"/>
              </a:spcBef>
            </a:pPr>
            <a:r>
              <a:rPr lang="en-US" sz="6600">
                <a:solidFill>
                  <a:srgbClr val="0D00FF"/>
                </a:solidFill>
                <a:latin typeface="Arial Nova"/>
                <a:ea typeface="Arial Nova"/>
                <a:cs typeface="Arial Nova"/>
                <a:sym typeface="Arial Nova"/>
              </a:rPr>
              <a:t>Why is it important to take care of your teeth?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757922"/>
            <a:ext cx="18288000" cy="402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59"/>
              </a:lnSpc>
            </a:pPr>
            <a:r>
              <a:rPr lang="en-US" sz="13299" spc="265">
                <a:solidFill>
                  <a:srgbClr val="00448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THANK YOU</a:t>
            </a:r>
          </a:p>
          <a:p>
            <a:pPr algn="ctr">
              <a:lnSpc>
                <a:spcPts val="15959"/>
              </a:lnSpc>
            </a:pPr>
            <a:r>
              <a:rPr lang="en-US" sz="13299" spc="265">
                <a:solidFill>
                  <a:srgbClr val="00448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DAZZLING DENTISTS!</a:t>
            </a:r>
          </a:p>
        </p:txBody>
      </p:sp>
      <p:sp>
        <p:nvSpPr>
          <p:cNvPr id="3" name="Freeform 3"/>
          <p:cNvSpPr/>
          <p:nvPr/>
        </p:nvSpPr>
        <p:spPr>
          <a:xfrm rot="-4786091">
            <a:off x="77549" y="7474967"/>
            <a:ext cx="2812033" cy="5624066"/>
          </a:xfrm>
          <a:custGeom>
            <a:avLst/>
            <a:gdLst/>
            <a:ahLst/>
            <a:cxnLst/>
            <a:rect l="l" t="t" r="r" b="b"/>
            <a:pathLst>
              <a:path w="2812033" h="5624066">
                <a:moveTo>
                  <a:pt x="0" y="0"/>
                </a:moveTo>
                <a:lnTo>
                  <a:pt x="2812033" y="0"/>
                </a:lnTo>
                <a:lnTo>
                  <a:pt x="2812033" y="5624066"/>
                </a:lnTo>
                <a:lnTo>
                  <a:pt x="0" y="5624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340151" flipV="1">
            <a:off x="-1830087" y="-2084683"/>
            <a:ext cx="4144713" cy="4496237"/>
          </a:xfrm>
          <a:custGeom>
            <a:avLst/>
            <a:gdLst/>
            <a:ahLst/>
            <a:cxnLst/>
            <a:rect l="l" t="t" r="r" b="b"/>
            <a:pathLst>
              <a:path w="4144713" h="4496237">
                <a:moveTo>
                  <a:pt x="0" y="4496238"/>
                </a:moveTo>
                <a:lnTo>
                  <a:pt x="4144714" y="4496238"/>
                </a:lnTo>
                <a:lnTo>
                  <a:pt x="4144714" y="0"/>
                </a:lnTo>
                <a:lnTo>
                  <a:pt x="0" y="0"/>
                </a:lnTo>
                <a:lnTo>
                  <a:pt x="0" y="449623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327501" flipV="1">
            <a:off x="14409344" y="9247915"/>
            <a:ext cx="4376437" cy="4747614"/>
          </a:xfrm>
          <a:custGeom>
            <a:avLst/>
            <a:gdLst/>
            <a:ahLst/>
            <a:cxnLst/>
            <a:rect l="l" t="t" r="r" b="b"/>
            <a:pathLst>
              <a:path w="4376437" h="4747614">
                <a:moveTo>
                  <a:pt x="0" y="4747613"/>
                </a:moveTo>
                <a:lnTo>
                  <a:pt x="4376436" y="4747613"/>
                </a:lnTo>
                <a:lnTo>
                  <a:pt x="4376436" y="0"/>
                </a:lnTo>
                <a:lnTo>
                  <a:pt x="0" y="0"/>
                </a:lnTo>
                <a:lnTo>
                  <a:pt x="0" y="474761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261284">
            <a:off x="-2984426" y="8285245"/>
            <a:ext cx="5795798" cy="3045428"/>
          </a:xfrm>
          <a:custGeom>
            <a:avLst/>
            <a:gdLst/>
            <a:ahLst/>
            <a:cxnLst/>
            <a:rect l="l" t="t" r="r" b="b"/>
            <a:pathLst>
              <a:path w="5795798" h="3045428">
                <a:moveTo>
                  <a:pt x="0" y="0"/>
                </a:moveTo>
                <a:lnTo>
                  <a:pt x="5795798" y="0"/>
                </a:lnTo>
                <a:lnTo>
                  <a:pt x="5795798" y="3045429"/>
                </a:lnTo>
                <a:lnTo>
                  <a:pt x="0" y="3045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173155">
            <a:off x="9778299" y="-3449626"/>
            <a:ext cx="3144991" cy="6289981"/>
          </a:xfrm>
          <a:custGeom>
            <a:avLst/>
            <a:gdLst/>
            <a:ahLst/>
            <a:cxnLst/>
            <a:rect l="l" t="t" r="r" b="b"/>
            <a:pathLst>
              <a:path w="3144991" h="6289981">
                <a:moveTo>
                  <a:pt x="0" y="0"/>
                </a:moveTo>
                <a:lnTo>
                  <a:pt x="3144990" y="0"/>
                </a:lnTo>
                <a:lnTo>
                  <a:pt x="3144990" y="6289981"/>
                </a:lnTo>
                <a:lnTo>
                  <a:pt x="0" y="62899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615563">
            <a:off x="14828188" y="-1197662"/>
            <a:ext cx="6497325" cy="3414049"/>
          </a:xfrm>
          <a:custGeom>
            <a:avLst/>
            <a:gdLst/>
            <a:ahLst/>
            <a:cxnLst/>
            <a:rect l="l" t="t" r="r" b="b"/>
            <a:pathLst>
              <a:path w="6497325" h="3414049">
                <a:moveTo>
                  <a:pt x="0" y="0"/>
                </a:moveTo>
                <a:lnTo>
                  <a:pt x="6497325" y="0"/>
                </a:lnTo>
                <a:lnTo>
                  <a:pt x="6497325" y="3414049"/>
                </a:lnTo>
                <a:lnTo>
                  <a:pt x="0" y="34140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l="12914" t="2784" b="2784"/>
          <a:stretch>
            <a:fillRect/>
          </a:stretch>
        </p:blipFill>
        <p:spPr>
          <a:xfrm>
            <a:off x="3714872" y="4236107"/>
            <a:ext cx="11052392" cy="6763605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6173155">
            <a:off x="9771601" y="-3170415"/>
            <a:ext cx="2707079" cy="5414158"/>
          </a:xfrm>
          <a:custGeom>
            <a:avLst/>
            <a:gdLst/>
            <a:ahLst/>
            <a:cxnLst/>
            <a:rect l="l" t="t" r="r" b="b"/>
            <a:pathLst>
              <a:path w="2707079" h="5414158">
                <a:moveTo>
                  <a:pt x="0" y="0"/>
                </a:moveTo>
                <a:lnTo>
                  <a:pt x="2707079" y="0"/>
                </a:lnTo>
                <a:lnTo>
                  <a:pt x="2707079" y="5414158"/>
                </a:lnTo>
                <a:lnTo>
                  <a:pt x="0" y="5414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956162">
            <a:off x="11324601" y="-3355724"/>
            <a:ext cx="2942520" cy="5885040"/>
          </a:xfrm>
          <a:custGeom>
            <a:avLst/>
            <a:gdLst/>
            <a:ahLst/>
            <a:cxnLst/>
            <a:rect l="l" t="t" r="r" b="b"/>
            <a:pathLst>
              <a:path w="2942520" h="5885040">
                <a:moveTo>
                  <a:pt x="0" y="0"/>
                </a:moveTo>
                <a:lnTo>
                  <a:pt x="2942520" y="0"/>
                </a:lnTo>
                <a:lnTo>
                  <a:pt x="2942520" y="5885040"/>
                </a:lnTo>
                <a:lnTo>
                  <a:pt x="0" y="5885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972388" y="6426852"/>
            <a:ext cx="6573823" cy="3697776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5956162">
            <a:off x="4157801" y="-3347834"/>
            <a:ext cx="2919681" cy="5839362"/>
          </a:xfrm>
          <a:custGeom>
            <a:avLst/>
            <a:gdLst/>
            <a:ahLst/>
            <a:cxnLst/>
            <a:rect l="l" t="t" r="r" b="b"/>
            <a:pathLst>
              <a:path w="2919681" h="5839362">
                <a:moveTo>
                  <a:pt x="0" y="0"/>
                </a:moveTo>
                <a:lnTo>
                  <a:pt x="2919681" y="0"/>
                </a:lnTo>
                <a:lnTo>
                  <a:pt x="2919681" y="5839361"/>
                </a:lnTo>
                <a:lnTo>
                  <a:pt x="0" y="58393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956162">
            <a:off x="-1984768" y="-2090471"/>
            <a:ext cx="3086929" cy="6173858"/>
          </a:xfrm>
          <a:custGeom>
            <a:avLst/>
            <a:gdLst/>
            <a:ahLst/>
            <a:cxnLst/>
            <a:rect l="l" t="t" r="r" b="b"/>
            <a:pathLst>
              <a:path w="3086929" h="6173858">
                <a:moveTo>
                  <a:pt x="0" y="0"/>
                </a:moveTo>
                <a:lnTo>
                  <a:pt x="3086929" y="0"/>
                </a:lnTo>
                <a:lnTo>
                  <a:pt x="3086929" y="6173858"/>
                </a:lnTo>
                <a:lnTo>
                  <a:pt x="0" y="6173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7613131"/>
            <a:ext cx="5182008" cy="292449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68495" y="1848242"/>
            <a:ext cx="13951010" cy="6427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8"/>
              </a:lnSpc>
              <a:spcBef>
                <a:spcPct val="0"/>
              </a:spcBef>
            </a:pPr>
            <a:r>
              <a:rPr lang="en-US" sz="6098">
                <a:solidFill>
                  <a:srgbClr val="004480"/>
                </a:solidFill>
                <a:latin typeface="Arial Nova"/>
                <a:ea typeface="Arial Nova"/>
                <a:cs typeface="Arial Nova"/>
                <a:sym typeface="Arial Nova"/>
              </a:rPr>
              <a:t>What do you think a dentist does? </a:t>
            </a:r>
          </a:p>
          <a:p>
            <a:pPr algn="ctr">
              <a:lnSpc>
                <a:spcPts val="8538"/>
              </a:lnSpc>
              <a:spcBef>
                <a:spcPct val="0"/>
              </a:spcBef>
            </a:pPr>
            <a:endParaRPr lang="en-US" sz="6098">
              <a:solidFill>
                <a:srgbClr val="004480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algn="ctr">
              <a:lnSpc>
                <a:spcPts val="8538"/>
              </a:lnSpc>
              <a:spcBef>
                <a:spcPct val="0"/>
              </a:spcBef>
            </a:pPr>
            <a:r>
              <a:rPr lang="en-US" sz="6098">
                <a:solidFill>
                  <a:srgbClr val="004480"/>
                </a:solidFill>
                <a:latin typeface="Arial Nova"/>
                <a:ea typeface="Arial Nova"/>
                <a:cs typeface="Arial Nova"/>
                <a:sym typeface="Arial Nova"/>
              </a:rPr>
              <a:t>Who has been to the dentist before?</a:t>
            </a:r>
          </a:p>
          <a:p>
            <a:pPr algn="ctr">
              <a:lnSpc>
                <a:spcPts val="8538"/>
              </a:lnSpc>
              <a:spcBef>
                <a:spcPct val="0"/>
              </a:spcBef>
            </a:pPr>
            <a:endParaRPr lang="en-US" sz="6098">
              <a:solidFill>
                <a:srgbClr val="004480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algn="ctr">
              <a:lnSpc>
                <a:spcPts val="8538"/>
              </a:lnSpc>
              <a:spcBef>
                <a:spcPct val="0"/>
              </a:spcBef>
            </a:pPr>
            <a:r>
              <a:rPr lang="en-US" sz="6098">
                <a:solidFill>
                  <a:srgbClr val="004480"/>
                </a:solidFill>
                <a:latin typeface="Arial Nova"/>
                <a:ea typeface="Arial Nova"/>
                <a:cs typeface="Arial Nova"/>
                <a:sym typeface="Arial Nova"/>
              </a:rPr>
              <a:t>What happened? Share your experience with a partner!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8256" y="323850"/>
            <a:ext cx="16771488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70"/>
              </a:lnSpc>
            </a:pPr>
            <a:r>
              <a:rPr lang="en-US" sz="9308" spc="186">
                <a:solidFill>
                  <a:srgbClr val="000000"/>
                </a:solidFill>
                <a:latin typeface="Dreaming Outloud Sans Alt"/>
                <a:ea typeface="Dreaming Outloud Sans Alt"/>
                <a:cs typeface="Dreaming Outloud Sans Alt"/>
                <a:sym typeface="Dreaming Outloud Sans Alt"/>
              </a:rPr>
              <a:t>CLASS DISCUSSION</a:t>
            </a:r>
          </a:p>
        </p:txBody>
      </p:sp>
      <p:sp>
        <p:nvSpPr>
          <p:cNvPr id="9" name="Freeform 9"/>
          <p:cNvSpPr/>
          <p:nvPr/>
        </p:nvSpPr>
        <p:spPr>
          <a:xfrm rot="5956162">
            <a:off x="16816740" y="-3134989"/>
            <a:ext cx="2942520" cy="5885040"/>
          </a:xfrm>
          <a:custGeom>
            <a:avLst/>
            <a:gdLst/>
            <a:ahLst/>
            <a:cxnLst/>
            <a:rect l="l" t="t" r="r" b="b"/>
            <a:pathLst>
              <a:path w="2942520" h="5885040">
                <a:moveTo>
                  <a:pt x="0" y="0"/>
                </a:moveTo>
                <a:lnTo>
                  <a:pt x="2942520" y="0"/>
                </a:lnTo>
                <a:lnTo>
                  <a:pt x="2942520" y="5885041"/>
                </a:lnTo>
                <a:lnTo>
                  <a:pt x="0" y="58850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28092" y="0"/>
            <a:ext cx="2382826" cy="1656064"/>
          </a:xfrm>
          <a:custGeom>
            <a:avLst/>
            <a:gdLst/>
            <a:ahLst/>
            <a:cxnLst/>
            <a:rect l="l" t="t" r="r" b="b"/>
            <a:pathLst>
              <a:path w="2382826" h="1656064">
                <a:moveTo>
                  <a:pt x="0" y="0"/>
                </a:moveTo>
                <a:lnTo>
                  <a:pt x="2382826" y="0"/>
                </a:lnTo>
                <a:lnTo>
                  <a:pt x="2382826" y="1656064"/>
                </a:lnTo>
                <a:lnTo>
                  <a:pt x="0" y="1656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591004" y="2276472"/>
            <a:ext cx="460940" cy="499664"/>
          </a:xfrm>
          <a:custGeom>
            <a:avLst/>
            <a:gdLst/>
            <a:ahLst/>
            <a:cxnLst/>
            <a:rect l="l" t="t" r="r" b="b"/>
            <a:pathLst>
              <a:path w="460940" h="499664">
                <a:moveTo>
                  <a:pt x="0" y="0"/>
                </a:moveTo>
                <a:lnTo>
                  <a:pt x="460940" y="0"/>
                </a:lnTo>
                <a:lnTo>
                  <a:pt x="460940" y="499664"/>
                </a:lnTo>
                <a:lnTo>
                  <a:pt x="0" y="4996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360534" y="4423508"/>
            <a:ext cx="460940" cy="499664"/>
          </a:xfrm>
          <a:custGeom>
            <a:avLst/>
            <a:gdLst/>
            <a:ahLst/>
            <a:cxnLst/>
            <a:rect l="l" t="t" r="r" b="b"/>
            <a:pathLst>
              <a:path w="460940" h="499664">
                <a:moveTo>
                  <a:pt x="0" y="0"/>
                </a:moveTo>
                <a:lnTo>
                  <a:pt x="460940" y="0"/>
                </a:lnTo>
                <a:lnTo>
                  <a:pt x="460940" y="499665"/>
                </a:lnTo>
                <a:lnTo>
                  <a:pt x="0" y="4996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7555" y="6426852"/>
            <a:ext cx="460940" cy="499664"/>
          </a:xfrm>
          <a:custGeom>
            <a:avLst/>
            <a:gdLst/>
            <a:ahLst/>
            <a:cxnLst/>
            <a:rect l="l" t="t" r="r" b="b"/>
            <a:pathLst>
              <a:path w="460940" h="499664">
                <a:moveTo>
                  <a:pt x="0" y="0"/>
                </a:moveTo>
                <a:lnTo>
                  <a:pt x="460940" y="0"/>
                </a:lnTo>
                <a:lnTo>
                  <a:pt x="460940" y="499664"/>
                </a:lnTo>
                <a:lnTo>
                  <a:pt x="0" y="4996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476073">
            <a:off x="14218578" y="-2579227"/>
            <a:ext cx="5814744" cy="6307908"/>
          </a:xfrm>
          <a:custGeom>
            <a:avLst/>
            <a:gdLst/>
            <a:ahLst/>
            <a:cxnLst/>
            <a:rect l="l" t="t" r="r" b="b"/>
            <a:pathLst>
              <a:path w="5814744" h="6307908">
                <a:moveTo>
                  <a:pt x="0" y="0"/>
                </a:moveTo>
                <a:lnTo>
                  <a:pt x="5814744" y="0"/>
                </a:lnTo>
                <a:lnTo>
                  <a:pt x="5814744" y="6307907"/>
                </a:lnTo>
                <a:lnTo>
                  <a:pt x="0" y="6307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65106" y="0"/>
            <a:ext cx="9922894" cy="10287000"/>
          </a:xfrm>
          <a:custGeom>
            <a:avLst/>
            <a:gdLst/>
            <a:ahLst/>
            <a:cxnLst/>
            <a:rect l="l" t="t" r="r" b="b"/>
            <a:pathLst>
              <a:path w="9922894" h="10287000">
                <a:moveTo>
                  <a:pt x="0" y="0"/>
                </a:moveTo>
                <a:lnTo>
                  <a:pt x="9922894" y="0"/>
                </a:lnTo>
                <a:lnTo>
                  <a:pt x="99228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97" r="-79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7709" b="7709"/>
          <a:stretch>
            <a:fillRect/>
          </a:stretch>
        </p:blipFill>
        <p:spPr>
          <a:xfrm>
            <a:off x="0" y="6050193"/>
            <a:ext cx="8365106" cy="399295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48993" y="2647419"/>
            <a:ext cx="7334723" cy="203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0"/>
              </a:lnSpc>
            </a:pPr>
            <a:r>
              <a:rPr lang="en-US" sz="6709" u="sng" spc="134">
                <a:solidFill>
                  <a:srgbClr val="787ECF"/>
                </a:solidFill>
                <a:latin typeface="Arial Nova"/>
                <a:ea typeface="Arial Nova"/>
                <a:cs typeface="Arial Nova"/>
                <a:sym typeface="Arial Nova"/>
                <a:hlinkClick r:id="rId6" tooltip="https://soraapp.com/open"/>
              </a:rPr>
              <a:t>READ THE BOOK “DENTISTS”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476073">
            <a:off x="15073174" y="-3153954"/>
            <a:ext cx="5814744" cy="6307908"/>
          </a:xfrm>
          <a:custGeom>
            <a:avLst/>
            <a:gdLst/>
            <a:ahLst/>
            <a:cxnLst/>
            <a:rect l="l" t="t" r="r" b="b"/>
            <a:pathLst>
              <a:path w="5814744" h="6307908">
                <a:moveTo>
                  <a:pt x="0" y="0"/>
                </a:moveTo>
                <a:lnTo>
                  <a:pt x="5814744" y="0"/>
                </a:lnTo>
                <a:lnTo>
                  <a:pt x="5814744" y="6307908"/>
                </a:lnTo>
                <a:lnTo>
                  <a:pt x="0" y="6307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3579" r="18699" b="3579"/>
          <a:stretch>
            <a:fillRect/>
          </a:stretch>
        </p:blipFill>
        <p:spPr>
          <a:xfrm>
            <a:off x="0" y="5495989"/>
            <a:ext cx="7434153" cy="47910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98665" y="5832353"/>
            <a:ext cx="8489335" cy="479101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344606" y="566738"/>
            <a:ext cx="12094051" cy="1219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spc="499">
                <a:solidFill>
                  <a:srgbClr val="8B61C2"/>
                </a:solidFill>
                <a:latin typeface="IBM Plex Mono"/>
                <a:ea typeface="IBM Plex Mono"/>
                <a:cs typeface="IBM Plex Mono"/>
                <a:sym typeface="IBM Plex Mono"/>
              </a:rPr>
              <a:t>True or False?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4829240"/>
            <a:ext cx="8085723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9"/>
              </a:lnSpc>
            </a:pPr>
            <a:r>
              <a:rPr lang="en-US" sz="5499" b="1" spc="274">
                <a:solidFill>
                  <a:srgbClr val="0D00F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Jumping Jacks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593305" y="4891088"/>
            <a:ext cx="8085723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9"/>
              </a:lnSpc>
            </a:pPr>
            <a:r>
              <a:rPr lang="en-US" sz="5499" b="1" spc="274">
                <a:solidFill>
                  <a:srgbClr val="0D00F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Squats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23963" y="2025075"/>
            <a:ext cx="15735337" cy="1531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3"/>
              </a:lnSpc>
            </a:pPr>
            <a:r>
              <a:rPr lang="en-US" sz="6448" b="1" spc="322">
                <a:solidFill>
                  <a:srgbClr val="00448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A cavity is a small hole in a tooth.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21597" y="3552890"/>
            <a:ext cx="3628910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9000" spc="450">
                <a:solidFill>
                  <a:srgbClr val="8B61C2"/>
                </a:solidFill>
                <a:latin typeface="IBM Plex Mono"/>
                <a:ea typeface="IBM Plex Mono"/>
                <a:cs typeface="IBM Plex Mono"/>
                <a:sym typeface="IBM Plex Mono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81561" y="3614738"/>
            <a:ext cx="3909212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9000" spc="450">
                <a:solidFill>
                  <a:srgbClr val="8B61C2"/>
                </a:solidFill>
                <a:latin typeface="IBM Plex Mono"/>
                <a:ea typeface="IBM Plex Mono"/>
                <a:cs typeface="IBM Plex Mono"/>
                <a:sym typeface="IBM Plex Mono"/>
              </a:rPr>
              <a:t>False</a:t>
            </a:r>
          </a:p>
        </p:txBody>
      </p:sp>
      <p:sp>
        <p:nvSpPr>
          <p:cNvPr id="11" name="Freeform 11"/>
          <p:cNvSpPr/>
          <p:nvPr/>
        </p:nvSpPr>
        <p:spPr>
          <a:xfrm rot="5956162">
            <a:off x="-19501" y="-3548045"/>
            <a:ext cx="3086929" cy="6173858"/>
          </a:xfrm>
          <a:custGeom>
            <a:avLst/>
            <a:gdLst/>
            <a:ahLst/>
            <a:cxnLst/>
            <a:rect l="l" t="t" r="r" b="b"/>
            <a:pathLst>
              <a:path w="3086929" h="6173858">
                <a:moveTo>
                  <a:pt x="0" y="0"/>
                </a:moveTo>
                <a:lnTo>
                  <a:pt x="3086929" y="0"/>
                </a:lnTo>
                <a:lnTo>
                  <a:pt x="3086929" y="6173858"/>
                </a:lnTo>
                <a:lnTo>
                  <a:pt x="0" y="6173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476073">
            <a:off x="14218578" y="-2579227"/>
            <a:ext cx="5814744" cy="6307908"/>
          </a:xfrm>
          <a:custGeom>
            <a:avLst/>
            <a:gdLst/>
            <a:ahLst/>
            <a:cxnLst/>
            <a:rect l="l" t="t" r="r" b="b"/>
            <a:pathLst>
              <a:path w="5814744" h="6307908">
                <a:moveTo>
                  <a:pt x="0" y="0"/>
                </a:moveTo>
                <a:lnTo>
                  <a:pt x="5814744" y="0"/>
                </a:lnTo>
                <a:lnTo>
                  <a:pt x="5814744" y="6307907"/>
                </a:lnTo>
                <a:lnTo>
                  <a:pt x="0" y="6307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31000"/>
          </a:blip>
          <a:srcRect l="5773" t="8131" b="8131"/>
          <a:stretch>
            <a:fillRect/>
          </a:stretch>
        </p:blipFill>
        <p:spPr>
          <a:xfrm>
            <a:off x="121495" y="1115082"/>
            <a:ext cx="18288000" cy="9171918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21495" y="0"/>
            <a:ext cx="3613717" cy="3175554"/>
          </a:xfrm>
          <a:custGeom>
            <a:avLst/>
            <a:gdLst/>
            <a:ahLst/>
            <a:cxnLst/>
            <a:rect l="l" t="t" r="r" b="b"/>
            <a:pathLst>
              <a:path w="3613717" h="3175554">
                <a:moveTo>
                  <a:pt x="0" y="0"/>
                </a:moveTo>
                <a:lnTo>
                  <a:pt x="3613717" y="0"/>
                </a:lnTo>
                <a:lnTo>
                  <a:pt x="3613717" y="3175554"/>
                </a:lnTo>
                <a:lnTo>
                  <a:pt x="0" y="3175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263415" y="1374827"/>
            <a:ext cx="11365264" cy="3457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9"/>
              </a:lnSpc>
            </a:pPr>
            <a:r>
              <a:rPr lang="en-US" sz="27999" b="1" spc="1399">
                <a:solidFill>
                  <a:srgbClr val="B71EF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True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3919" y="4589146"/>
            <a:ext cx="17363001" cy="4669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69"/>
              </a:lnSpc>
            </a:pPr>
            <a:r>
              <a:rPr lang="en-US" sz="13299" b="1" spc="664">
                <a:solidFill>
                  <a:srgbClr val="0D00F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Cavities are small holes in teeth. </a:t>
            </a:r>
          </a:p>
        </p:txBody>
      </p:sp>
      <p:sp>
        <p:nvSpPr>
          <p:cNvPr id="7" name="Freeform 7"/>
          <p:cNvSpPr/>
          <p:nvPr/>
        </p:nvSpPr>
        <p:spPr>
          <a:xfrm rot="5956162">
            <a:off x="9331991" y="-3640778"/>
            <a:ext cx="3086929" cy="6173858"/>
          </a:xfrm>
          <a:custGeom>
            <a:avLst/>
            <a:gdLst/>
            <a:ahLst/>
            <a:cxnLst/>
            <a:rect l="l" t="t" r="r" b="b"/>
            <a:pathLst>
              <a:path w="3086929" h="6173858">
                <a:moveTo>
                  <a:pt x="0" y="0"/>
                </a:moveTo>
                <a:lnTo>
                  <a:pt x="3086929" y="0"/>
                </a:lnTo>
                <a:lnTo>
                  <a:pt x="3086929" y="6173857"/>
                </a:lnTo>
                <a:lnTo>
                  <a:pt x="0" y="61738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476073">
            <a:off x="14218578" y="-2579227"/>
            <a:ext cx="5814744" cy="6307908"/>
          </a:xfrm>
          <a:custGeom>
            <a:avLst/>
            <a:gdLst/>
            <a:ahLst/>
            <a:cxnLst/>
            <a:rect l="l" t="t" r="r" b="b"/>
            <a:pathLst>
              <a:path w="5814744" h="6307908">
                <a:moveTo>
                  <a:pt x="0" y="0"/>
                </a:moveTo>
                <a:lnTo>
                  <a:pt x="5814744" y="0"/>
                </a:lnTo>
                <a:lnTo>
                  <a:pt x="5814744" y="6307907"/>
                </a:lnTo>
                <a:lnTo>
                  <a:pt x="0" y="6307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76434" y="5387547"/>
            <a:ext cx="8487245" cy="478983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2552125" y="5557837"/>
            <a:ext cx="2191170" cy="4494708"/>
          </a:xfrm>
          <a:custGeom>
            <a:avLst/>
            <a:gdLst/>
            <a:ahLst/>
            <a:cxnLst/>
            <a:rect l="l" t="t" r="r" b="b"/>
            <a:pathLst>
              <a:path w="2191170" h="4494708">
                <a:moveTo>
                  <a:pt x="0" y="0"/>
                </a:moveTo>
                <a:lnTo>
                  <a:pt x="2191170" y="0"/>
                </a:lnTo>
                <a:lnTo>
                  <a:pt x="2191170" y="4494709"/>
                </a:lnTo>
                <a:lnTo>
                  <a:pt x="0" y="44947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403090" y="624909"/>
            <a:ext cx="12822838" cy="1219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spc="499">
                <a:solidFill>
                  <a:srgbClr val="8B61C2"/>
                </a:solidFill>
                <a:latin typeface="IBM Plex Mono"/>
                <a:ea typeface="IBM Plex Mono"/>
                <a:cs typeface="IBM Plex Mono"/>
                <a:sym typeface="IBM Plex Mono"/>
              </a:rPr>
              <a:t>True or False?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859" y="4601734"/>
            <a:ext cx="8814510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9"/>
              </a:lnSpc>
            </a:pPr>
            <a:r>
              <a:rPr lang="en-US" sz="5499" b="1" spc="274">
                <a:solidFill>
                  <a:srgbClr val="0D00F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Reach for the Stars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96337" y="4601734"/>
            <a:ext cx="8085723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9"/>
              </a:lnSpc>
            </a:pPr>
            <a:r>
              <a:rPr lang="en-US" sz="5499" b="1" spc="274">
                <a:solidFill>
                  <a:srgbClr val="0D00F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Touch Your Toes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7391" y="2025075"/>
            <a:ext cx="15894237" cy="1531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5"/>
              </a:lnSpc>
            </a:pPr>
            <a:r>
              <a:rPr lang="en-US" sz="6450" b="1" spc="322">
                <a:solidFill>
                  <a:srgbClr val="00448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An x-ray is a tool that brushes your teeth.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45839" y="3495740"/>
            <a:ext cx="3628910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9000" spc="450">
                <a:solidFill>
                  <a:srgbClr val="8B61C2"/>
                </a:solidFill>
                <a:latin typeface="IBM Plex Mono"/>
                <a:ea typeface="IBM Plex Mono"/>
                <a:cs typeface="IBM Plex Mono"/>
                <a:sym typeface="IBM Plex Mono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865450" y="3495740"/>
            <a:ext cx="3909212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9000" spc="450">
                <a:solidFill>
                  <a:srgbClr val="8B61C2"/>
                </a:solidFill>
                <a:latin typeface="IBM Plex Mono"/>
                <a:ea typeface="IBM Plex Mono"/>
                <a:cs typeface="IBM Plex Mono"/>
                <a:sym typeface="IBM Plex Mono"/>
              </a:rPr>
              <a:t>False</a:t>
            </a:r>
          </a:p>
        </p:txBody>
      </p:sp>
      <p:sp>
        <p:nvSpPr>
          <p:cNvPr id="11" name="Freeform 11"/>
          <p:cNvSpPr/>
          <p:nvPr/>
        </p:nvSpPr>
        <p:spPr>
          <a:xfrm rot="5956162">
            <a:off x="-19501" y="-3548045"/>
            <a:ext cx="3086929" cy="6173858"/>
          </a:xfrm>
          <a:custGeom>
            <a:avLst/>
            <a:gdLst/>
            <a:ahLst/>
            <a:cxnLst/>
            <a:rect l="l" t="t" r="r" b="b"/>
            <a:pathLst>
              <a:path w="3086929" h="6173858">
                <a:moveTo>
                  <a:pt x="0" y="0"/>
                </a:moveTo>
                <a:lnTo>
                  <a:pt x="3086929" y="0"/>
                </a:lnTo>
                <a:lnTo>
                  <a:pt x="3086929" y="6173858"/>
                </a:lnTo>
                <a:lnTo>
                  <a:pt x="0" y="6173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5956162">
            <a:off x="7600536" y="-4020603"/>
            <a:ext cx="3086929" cy="6173858"/>
          </a:xfrm>
          <a:custGeom>
            <a:avLst/>
            <a:gdLst/>
            <a:ahLst/>
            <a:cxnLst/>
            <a:rect l="l" t="t" r="r" b="b"/>
            <a:pathLst>
              <a:path w="3086929" h="6173858">
                <a:moveTo>
                  <a:pt x="0" y="0"/>
                </a:moveTo>
                <a:lnTo>
                  <a:pt x="3086928" y="0"/>
                </a:lnTo>
                <a:lnTo>
                  <a:pt x="3086928" y="6173858"/>
                </a:lnTo>
                <a:lnTo>
                  <a:pt x="0" y="6173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476073">
            <a:off x="14218578" y="-2579227"/>
            <a:ext cx="5814744" cy="6307908"/>
          </a:xfrm>
          <a:custGeom>
            <a:avLst/>
            <a:gdLst/>
            <a:ahLst/>
            <a:cxnLst/>
            <a:rect l="l" t="t" r="r" b="b"/>
            <a:pathLst>
              <a:path w="5814744" h="6307908">
                <a:moveTo>
                  <a:pt x="0" y="0"/>
                </a:moveTo>
                <a:lnTo>
                  <a:pt x="5814744" y="0"/>
                </a:lnTo>
                <a:lnTo>
                  <a:pt x="5814744" y="6307907"/>
                </a:lnTo>
                <a:lnTo>
                  <a:pt x="0" y="6307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31000"/>
          </a:blip>
          <a:srcRect l="5773" t="8131" b="8131"/>
          <a:stretch>
            <a:fillRect/>
          </a:stretch>
        </p:blipFill>
        <p:spPr>
          <a:xfrm>
            <a:off x="121495" y="1115082"/>
            <a:ext cx="18288000" cy="9171918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803649" y="574727"/>
            <a:ext cx="2490882" cy="2350770"/>
          </a:xfrm>
          <a:custGeom>
            <a:avLst/>
            <a:gdLst/>
            <a:ahLst/>
            <a:cxnLst/>
            <a:rect l="l" t="t" r="r" b="b"/>
            <a:pathLst>
              <a:path w="2490882" h="2350770">
                <a:moveTo>
                  <a:pt x="0" y="0"/>
                </a:moveTo>
                <a:lnTo>
                  <a:pt x="2490882" y="0"/>
                </a:lnTo>
                <a:lnTo>
                  <a:pt x="2490882" y="2350770"/>
                </a:lnTo>
                <a:lnTo>
                  <a:pt x="0" y="2350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092334" y="638175"/>
            <a:ext cx="11365264" cy="2741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80"/>
              </a:lnSpc>
            </a:pPr>
            <a:r>
              <a:rPr lang="en-US" sz="22200" b="1" spc="1110">
                <a:solidFill>
                  <a:srgbClr val="B71EF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FALSE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1495" y="3733799"/>
            <a:ext cx="18288000" cy="6183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69"/>
              </a:lnSpc>
            </a:pPr>
            <a:r>
              <a:rPr lang="en-US" sz="13299" b="1" spc="664">
                <a:solidFill>
                  <a:srgbClr val="0D00F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An x-ray takes a picture of the inside of a body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476073">
            <a:off x="16326201" y="-2290465"/>
            <a:ext cx="4222785" cy="4580931"/>
          </a:xfrm>
          <a:custGeom>
            <a:avLst/>
            <a:gdLst/>
            <a:ahLst/>
            <a:cxnLst/>
            <a:rect l="l" t="t" r="r" b="b"/>
            <a:pathLst>
              <a:path w="4222785" h="4580931">
                <a:moveTo>
                  <a:pt x="0" y="0"/>
                </a:moveTo>
                <a:lnTo>
                  <a:pt x="4222785" y="0"/>
                </a:lnTo>
                <a:lnTo>
                  <a:pt x="4222785" y="4580930"/>
                </a:lnTo>
                <a:lnTo>
                  <a:pt x="0" y="458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32670" r="31337"/>
          <a:stretch>
            <a:fillRect/>
          </a:stretch>
        </p:blipFill>
        <p:spPr>
          <a:xfrm>
            <a:off x="1862953" y="4439809"/>
            <a:ext cx="3994682" cy="62637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84929" y="5143500"/>
            <a:ext cx="9401347" cy="535876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534602" y="295275"/>
            <a:ext cx="12822838" cy="1219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spc="499">
                <a:solidFill>
                  <a:srgbClr val="8B61C2"/>
                </a:solidFill>
                <a:latin typeface="IBM Plex Mono"/>
                <a:ea typeface="IBM Plex Mono"/>
                <a:cs typeface="IBM Plex Mono"/>
                <a:sym typeface="IBM Plex Mono"/>
              </a:rPr>
              <a:t>True or False?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79403" y="4891088"/>
            <a:ext cx="8814510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9"/>
              </a:lnSpc>
            </a:pPr>
            <a:r>
              <a:rPr lang="en-US" sz="5499" b="1" spc="274">
                <a:solidFill>
                  <a:srgbClr val="0D00F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Yoga Tree Pose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59973" y="4891088"/>
            <a:ext cx="8085723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9"/>
              </a:lnSpc>
            </a:pPr>
            <a:r>
              <a:rPr lang="en-US" sz="5499" b="1" spc="274">
                <a:solidFill>
                  <a:srgbClr val="0D00F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Dance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859" y="1468875"/>
            <a:ext cx="18206141" cy="2265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5"/>
              </a:lnSpc>
            </a:pPr>
            <a:r>
              <a:rPr lang="en-US" sz="6450" b="1" spc="322">
                <a:solidFill>
                  <a:srgbClr val="00448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Floss is like a special piece of string that cleans between your teeth.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45839" y="3739722"/>
            <a:ext cx="3628910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9000" spc="450">
                <a:solidFill>
                  <a:srgbClr val="8B61C2"/>
                </a:solidFill>
                <a:latin typeface="IBM Plex Mono"/>
                <a:ea typeface="IBM Plex Mono"/>
                <a:cs typeface="IBM Plex Mono"/>
                <a:sym typeface="IBM Plex Mono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48229" y="3739722"/>
            <a:ext cx="3909212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9000" spc="450">
                <a:solidFill>
                  <a:srgbClr val="8B61C2"/>
                </a:solidFill>
                <a:latin typeface="IBM Plex Mono"/>
                <a:ea typeface="IBM Plex Mono"/>
                <a:cs typeface="IBM Plex Mono"/>
                <a:sym typeface="IBM Plex Mono"/>
              </a:rPr>
              <a:t>False</a:t>
            </a:r>
          </a:p>
        </p:txBody>
      </p:sp>
      <p:sp>
        <p:nvSpPr>
          <p:cNvPr id="11" name="Freeform 11"/>
          <p:cNvSpPr/>
          <p:nvPr/>
        </p:nvSpPr>
        <p:spPr>
          <a:xfrm rot="5956162">
            <a:off x="-978406" y="-3416536"/>
            <a:ext cx="3086929" cy="6173858"/>
          </a:xfrm>
          <a:custGeom>
            <a:avLst/>
            <a:gdLst/>
            <a:ahLst/>
            <a:cxnLst/>
            <a:rect l="l" t="t" r="r" b="b"/>
            <a:pathLst>
              <a:path w="3086929" h="6173858">
                <a:moveTo>
                  <a:pt x="0" y="0"/>
                </a:moveTo>
                <a:lnTo>
                  <a:pt x="3086929" y="0"/>
                </a:lnTo>
                <a:lnTo>
                  <a:pt x="3086929" y="6173858"/>
                </a:lnTo>
                <a:lnTo>
                  <a:pt x="0" y="6173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476073">
            <a:off x="14218578" y="-2579227"/>
            <a:ext cx="5814744" cy="6307908"/>
          </a:xfrm>
          <a:custGeom>
            <a:avLst/>
            <a:gdLst/>
            <a:ahLst/>
            <a:cxnLst/>
            <a:rect l="l" t="t" r="r" b="b"/>
            <a:pathLst>
              <a:path w="5814744" h="6307908">
                <a:moveTo>
                  <a:pt x="0" y="0"/>
                </a:moveTo>
                <a:lnTo>
                  <a:pt x="5814744" y="0"/>
                </a:lnTo>
                <a:lnTo>
                  <a:pt x="5814744" y="6307907"/>
                </a:lnTo>
                <a:lnTo>
                  <a:pt x="0" y="6307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31000"/>
          </a:blip>
          <a:srcRect l="5773" t="8131" b="8131"/>
          <a:stretch>
            <a:fillRect/>
          </a:stretch>
        </p:blipFill>
        <p:spPr>
          <a:xfrm>
            <a:off x="121495" y="1115082"/>
            <a:ext cx="18288000" cy="917191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92334" y="638175"/>
            <a:ext cx="11365264" cy="2741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80"/>
              </a:lnSpc>
            </a:pPr>
            <a:r>
              <a:rPr lang="en-US" sz="22200" b="1" spc="1110">
                <a:solidFill>
                  <a:srgbClr val="B71EF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True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1495" y="3733799"/>
            <a:ext cx="18288000" cy="6183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69"/>
              </a:lnSpc>
            </a:pPr>
            <a:r>
              <a:rPr lang="en-US" sz="13299" b="1" spc="664">
                <a:solidFill>
                  <a:srgbClr val="0D00F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Floss is a special string that cleans between teeth.</a:t>
            </a:r>
          </a:p>
        </p:txBody>
      </p:sp>
      <p:sp>
        <p:nvSpPr>
          <p:cNvPr id="6" name="Freeform 6"/>
          <p:cNvSpPr/>
          <p:nvPr/>
        </p:nvSpPr>
        <p:spPr>
          <a:xfrm>
            <a:off x="121495" y="332230"/>
            <a:ext cx="4478731" cy="2552876"/>
          </a:xfrm>
          <a:custGeom>
            <a:avLst/>
            <a:gdLst/>
            <a:ahLst/>
            <a:cxnLst/>
            <a:rect l="l" t="t" r="r" b="b"/>
            <a:pathLst>
              <a:path w="4478731" h="2552876">
                <a:moveTo>
                  <a:pt x="0" y="0"/>
                </a:moveTo>
                <a:lnTo>
                  <a:pt x="4478731" y="0"/>
                </a:lnTo>
                <a:lnTo>
                  <a:pt x="4478731" y="2552876"/>
                </a:lnTo>
                <a:lnTo>
                  <a:pt x="0" y="25528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956162">
            <a:off x="9444112" y="-3668809"/>
            <a:ext cx="3086929" cy="6173858"/>
          </a:xfrm>
          <a:custGeom>
            <a:avLst/>
            <a:gdLst/>
            <a:ahLst/>
            <a:cxnLst/>
            <a:rect l="l" t="t" r="r" b="b"/>
            <a:pathLst>
              <a:path w="3086929" h="6173858">
                <a:moveTo>
                  <a:pt x="0" y="0"/>
                </a:moveTo>
                <a:lnTo>
                  <a:pt x="3086929" y="0"/>
                </a:lnTo>
                <a:lnTo>
                  <a:pt x="3086929" y="6173858"/>
                </a:lnTo>
                <a:lnTo>
                  <a:pt x="0" y="6173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422</Words>
  <Application>Microsoft Office PowerPoint</Application>
  <PresentationFormat>Custom</PresentationFormat>
  <Paragraphs>75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IBM Plex Mono</vt:lpstr>
      <vt:lpstr>Poppins Medium</vt:lpstr>
      <vt:lpstr>Dreaming Outloud Sans Alt</vt:lpstr>
      <vt:lpstr>IBM Plex Mono Bold</vt:lpstr>
      <vt:lpstr>Arial Nova</vt:lpstr>
      <vt:lpstr>Poppins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Copy of Created by: Scott Sampson</dc:title>
  <cp:lastModifiedBy>Dymond, Daneen (EECD/EDPE)</cp:lastModifiedBy>
  <cp:revision>2</cp:revision>
  <dcterms:created xsi:type="dcterms:W3CDTF">2006-08-16T00:00:00Z</dcterms:created>
  <dcterms:modified xsi:type="dcterms:W3CDTF">2025-07-10T11:28:35Z</dcterms:modified>
  <dc:identifier>DAGoSJajJmE</dc:identifier>
</cp:coreProperties>
</file>