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1" r:id="rId6"/>
    <p:sldId id="262" r:id="rId7"/>
    <p:sldId id="264" r:id="rId8"/>
    <p:sldId id="26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Daneen.dymond@gnb.c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66317" y="-546010"/>
            <a:ext cx="14960552" cy="7404010"/>
            <a:chOff x="0" y="0"/>
            <a:chExt cx="29921104" cy="148080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2859" b="12859"/>
            <a:stretch>
              <a:fillRect/>
            </a:stretch>
          </p:blipFill>
          <p:spPr>
            <a:xfrm>
              <a:off x="0" y="0"/>
              <a:ext cx="29921104" cy="14808019"/>
            </a:xfrm>
            <a:prstGeom prst="rect">
              <a:avLst/>
            </a:prstGeom>
          </p:spPr>
        </p:pic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1524574">
            <a:off x="5082439" y="1329425"/>
            <a:ext cx="1860598" cy="2477143"/>
            <a:chOff x="0" y="0"/>
            <a:chExt cx="3663950" cy="487807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3"/>
              <a:stretch>
                <a:fillRect l="-50353" r="-5035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657549" y="517417"/>
            <a:ext cx="1860598" cy="2477143"/>
            <a:chOff x="0" y="0"/>
            <a:chExt cx="3663950" cy="4878070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4"/>
              <a:stretch>
                <a:fillRect l="-91" r="-9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1496622">
            <a:off x="8175554" y="1064077"/>
            <a:ext cx="1860598" cy="2477143"/>
            <a:chOff x="0" y="0"/>
            <a:chExt cx="3663950" cy="487807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blipFill>
              <a:blip r:embed="rId5"/>
              <a:stretch>
                <a:fillRect l="-45857" r="-4585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 rot="-233705">
            <a:off x="2853412" y="2881480"/>
            <a:ext cx="9253729" cy="2926491"/>
          </a:xfrm>
          <a:custGeom>
            <a:avLst/>
            <a:gdLst/>
            <a:ahLst/>
            <a:cxnLst/>
            <a:rect l="l" t="t" r="r" b="b"/>
            <a:pathLst>
              <a:path w="13880593" h="4389737">
                <a:moveTo>
                  <a:pt x="0" y="0"/>
                </a:moveTo>
                <a:lnTo>
                  <a:pt x="13880592" y="0"/>
                </a:lnTo>
                <a:lnTo>
                  <a:pt x="13880592" y="4389738"/>
                </a:lnTo>
                <a:lnTo>
                  <a:pt x="0" y="43897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956546" y="3010683"/>
            <a:ext cx="8604114" cy="2721051"/>
          </a:xfrm>
          <a:custGeom>
            <a:avLst/>
            <a:gdLst/>
            <a:ahLst/>
            <a:cxnLst/>
            <a:rect l="l" t="t" r="r" b="b"/>
            <a:pathLst>
              <a:path w="12906171" h="4081576">
                <a:moveTo>
                  <a:pt x="0" y="0"/>
                </a:moveTo>
                <a:lnTo>
                  <a:pt x="12906171" y="0"/>
                </a:lnTo>
                <a:lnTo>
                  <a:pt x="12906171" y="4081577"/>
                </a:lnTo>
                <a:lnTo>
                  <a:pt x="0" y="4081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3462239" y="5041390"/>
            <a:ext cx="1419391" cy="382585"/>
          </a:xfrm>
          <a:custGeom>
            <a:avLst/>
            <a:gdLst/>
            <a:ahLst/>
            <a:cxnLst/>
            <a:rect l="l" t="t" r="r" b="b"/>
            <a:pathLst>
              <a:path w="2129086" h="573878">
                <a:moveTo>
                  <a:pt x="0" y="0"/>
                </a:moveTo>
                <a:lnTo>
                  <a:pt x="2129086" y="0"/>
                </a:lnTo>
                <a:lnTo>
                  <a:pt x="2129086" y="573878"/>
                </a:lnTo>
                <a:lnTo>
                  <a:pt x="0" y="5738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3716233" y="4264697"/>
            <a:ext cx="1297726" cy="432575"/>
          </a:xfrm>
          <a:custGeom>
            <a:avLst/>
            <a:gdLst/>
            <a:ahLst/>
            <a:cxnLst/>
            <a:rect l="l" t="t" r="r" b="b"/>
            <a:pathLst>
              <a:path w="1946589" h="648863">
                <a:moveTo>
                  <a:pt x="0" y="0"/>
                </a:moveTo>
                <a:lnTo>
                  <a:pt x="1946589" y="0"/>
                </a:lnTo>
                <a:lnTo>
                  <a:pt x="1946589" y="648863"/>
                </a:lnTo>
                <a:lnTo>
                  <a:pt x="0" y="6488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892502" y="3580957"/>
            <a:ext cx="989129" cy="474128"/>
          </a:xfrm>
          <a:custGeom>
            <a:avLst/>
            <a:gdLst/>
            <a:ahLst/>
            <a:cxnLst/>
            <a:rect l="l" t="t" r="r" b="b"/>
            <a:pathLst>
              <a:path w="1483693" h="711192">
                <a:moveTo>
                  <a:pt x="0" y="0"/>
                </a:moveTo>
                <a:lnTo>
                  <a:pt x="1483693" y="0"/>
                </a:lnTo>
                <a:lnTo>
                  <a:pt x="1483693" y="711192"/>
                </a:lnTo>
                <a:lnTo>
                  <a:pt x="0" y="711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5013959" y="3291562"/>
            <a:ext cx="6283787" cy="1115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298"/>
              </a:lnSpc>
            </a:pPr>
            <a:r>
              <a:rPr lang="en-US" sz="3907" b="1" dirty="0">
                <a:solidFill>
                  <a:srgbClr val="C00000"/>
                </a:solidFill>
                <a:latin typeface="League Spartan"/>
              </a:rPr>
              <a:t>Parks NB: On Our</a:t>
            </a:r>
          </a:p>
          <a:p>
            <a:pPr algn="ctr">
              <a:lnSpc>
                <a:spcPts val="4298"/>
              </a:lnSpc>
            </a:pPr>
            <a:r>
              <a:rPr lang="en-US" sz="3907" b="1" dirty="0">
                <a:solidFill>
                  <a:srgbClr val="C00000"/>
                </a:solidFill>
                <a:latin typeface="League Spartan"/>
              </a:rPr>
              <a:t>Playground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89944" y="4430184"/>
            <a:ext cx="5638213" cy="862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280"/>
              </a:lnSpc>
            </a:pPr>
            <a:r>
              <a:rPr lang="en-US" sz="3600" dirty="0">
                <a:latin typeface="Blinker"/>
              </a:rPr>
              <a:t>An Outdoor Learning Activity for Grades 3-5</a:t>
            </a:r>
          </a:p>
        </p:txBody>
      </p:sp>
    </p:spTree>
    <p:extLst>
      <p:ext uri="{BB962C8B-B14F-4D97-AF65-F5344CB8AC3E}">
        <p14:creationId xmlns:p14="http://schemas.microsoft.com/office/powerpoint/2010/main" val="97803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1939" y="1465582"/>
            <a:ext cx="5249939" cy="642204"/>
            <a:chOff x="0" y="0"/>
            <a:chExt cx="5432747" cy="664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32747" cy="664566"/>
            </a:xfrm>
            <a:custGeom>
              <a:avLst/>
              <a:gdLst/>
              <a:ahLst/>
              <a:cxnLst/>
              <a:rect l="l" t="t" r="r" b="b"/>
              <a:pathLst>
                <a:path w="5432747" h="664566">
                  <a:moveTo>
                    <a:pt x="0" y="0"/>
                  </a:moveTo>
                  <a:lnTo>
                    <a:pt x="5432747" y="0"/>
                  </a:lnTo>
                  <a:lnTo>
                    <a:pt x="5432747" y="664566"/>
                  </a:lnTo>
                  <a:lnTo>
                    <a:pt x="0" y="66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432747" cy="721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56261" y="1465582"/>
            <a:ext cx="5249939" cy="642204"/>
            <a:chOff x="0" y="0"/>
            <a:chExt cx="5432747" cy="6645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2747" cy="664566"/>
            </a:xfrm>
            <a:custGeom>
              <a:avLst/>
              <a:gdLst/>
              <a:ahLst/>
              <a:cxnLst/>
              <a:rect l="l" t="t" r="r" b="b"/>
              <a:pathLst>
                <a:path w="5432747" h="664566">
                  <a:moveTo>
                    <a:pt x="0" y="0"/>
                  </a:moveTo>
                  <a:lnTo>
                    <a:pt x="5432747" y="0"/>
                  </a:lnTo>
                  <a:lnTo>
                    <a:pt x="5432747" y="664566"/>
                  </a:lnTo>
                  <a:lnTo>
                    <a:pt x="0" y="66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432747" cy="721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1939" y="2253433"/>
            <a:ext cx="5249939" cy="642204"/>
            <a:chOff x="0" y="0"/>
            <a:chExt cx="5432747" cy="6645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32747" cy="664566"/>
            </a:xfrm>
            <a:custGeom>
              <a:avLst/>
              <a:gdLst/>
              <a:ahLst/>
              <a:cxnLst/>
              <a:rect l="l" t="t" r="r" b="b"/>
              <a:pathLst>
                <a:path w="5432747" h="664566">
                  <a:moveTo>
                    <a:pt x="0" y="0"/>
                  </a:moveTo>
                  <a:lnTo>
                    <a:pt x="5432747" y="0"/>
                  </a:lnTo>
                  <a:lnTo>
                    <a:pt x="5432747" y="664566"/>
                  </a:lnTo>
                  <a:lnTo>
                    <a:pt x="0" y="66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5432747" cy="721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256261" y="2253433"/>
            <a:ext cx="5249939" cy="642204"/>
            <a:chOff x="0" y="0"/>
            <a:chExt cx="5432747" cy="66456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32747" cy="664566"/>
            </a:xfrm>
            <a:custGeom>
              <a:avLst/>
              <a:gdLst/>
              <a:ahLst/>
              <a:cxnLst/>
              <a:rect l="l" t="t" r="r" b="b"/>
              <a:pathLst>
                <a:path w="5432747" h="664566">
                  <a:moveTo>
                    <a:pt x="0" y="0"/>
                  </a:moveTo>
                  <a:lnTo>
                    <a:pt x="5432747" y="0"/>
                  </a:lnTo>
                  <a:lnTo>
                    <a:pt x="5432747" y="664566"/>
                  </a:lnTo>
                  <a:lnTo>
                    <a:pt x="0" y="66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5432747" cy="721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51939" y="3037689"/>
            <a:ext cx="5249939" cy="642204"/>
            <a:chOff x="0" y="0"/>
            <a:chExt cx="5432747" cy="66456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32747" cy="664566"/>
            </a:xfrm>
            <a:custGeom>
              <a:avLst/>
              <a:gdLst/>
              <a:ahLst/>
              <a:cxnLst/>
              <a:rect l="l" t="t" r="r" b="b"/>
              <a:pathLst>
                <a:path w="5432747" h="664566">
                  <a:moveTo>
                    <a:pt x="0" y="0"/>
                  </a:moveTo>
                  <a:lnTo>
                    <a:pt x="5432747" y="0"/>
                  </a:lnTo>
                  <a:lnTo>
                    <a:pt x="5432747" y="664566"/>
                  </a:lnTo>
                  <a:lnTo>
                    <a:pt x="0" y="66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5432747" cy="721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256261" y="3037689"/>
            <a:ext cx="5249939" cy="642204"/>
            <a:chOff x="0" y="0"/>
            <a:chExt cx="5432747" cy="6645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32747" cy="664566"/>
            </a:xfrm>
            <a:custGeom>
              <a:avLst/>
              <a:gdLst/>
              <a:ahLst/>
              <a:cxnLst/>
              <a:rect l="l" t="t" r="r" b="b"/>
              <a:pathLst>
                <a:path w="5432747" h="664566">
                  <a:moveTo>
                    <a:pt x="0" y="0"/>
                  </a:moveTo>
                  <a:lnTo>
                    <a:pt x="5432747" y="0"/>
                  </a:lnTo>
                  <a:lnTo>
                    <a:pt x="5432747" y="664566"/>
                  </a:lnTo>
                  <a:lnTo>
                    <a:pt x="0" y="66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5432747" cy="721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99381" y="465770"/>
            <a:ext cx="1152645" cy="464731"/>
            <a:chOff x="0" y="0"/>
            <a:chExt cx="455366" cy="1835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55366" cy="183598"/>
            </a:xfrm>
            <a:custGeom>
              <a:avLst/>
              <a:gdLst/>
              <a:ahLst/>
              <a:cxnLst/>
              <a:rect l="l" t="t" r="r" b="b"/>
              <a:pathLst>
                <a:path w="455366" h="183598">
                  <a:moveTo>
                    <a:pt x="0" y="0"/>
                  </a:moveTo>
                  <a:lnTo>
                    <a:pt x="455366" y="0"/>
                  </a:lnTo>
                  <a:lnTo>
                    <a:pt x="455366" y="183598"/>
                  </a:lnTo>
                  <a:lnTo>
                    <a:pt x="0" y="183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455366" cy="240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51939" y="3825943"/>
            <a:ext cx="5249939" cy="642204"/>
            <a:chOff x="0" y="0"/>
            <a:chExt cx="5432747" cy="66456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432747" cy="664566"/>
            </a:xfrm>
            <a:custGeom>
              <a:avLst/>
              <a:gdLst/>
              <a:ahLst/>
              <a:cxnLst/>
              <a:rect l="l" t="t" r="r" b="b"/>
              <a:pathLst>
                <a:path w="5432747" h="664566">
                  <a:moveTo>
                    <a:pt x="0" y="0"/>
                  </a:moveTo>
                  <a:lnTo>
                    <a:pt x="5432747" y="0"/>
                  </a:lnTo>
                  <a:lnTo>
                    <a:pt x="5432747" y="664566"/>
                  </a:lnTo>
                  <a:lnTo>
                    <a:pt x="0" y="66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5432747" cy="721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256261" y="3825943"/>
            <a:ext cx="5249939" cy="642204"/>
            <a:chOff x="0" y="0"/>
            <a:chExt cx="5432747" cy="66456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432747" cy="664566"/>
            </a:xfrm>
            <a:custGeom>
              <a:avLst/>
              <a:gdLst/>
              <a:ahLst/>
              <a:cxnLst/>
              <a:rect l="l" t="t" r="r" b="b"/>
              <a:pathLst>
                <a:path w="5432747" h="664566">
                  <a:moveTo>
                    <a:pt x="0" y="0"/>
                  </a:moveTo>
                  <a:lnTo>
                    <a:pt x="5432747" y="0"/>
                  </a:lnTo>
                  <a:lnTo>
                    <a:pt x="5432747" y="664566"/>
                  </a:lnTo>
                  <a:lnTo>
                    <a:pt x="0" y="66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5432747" cy="721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51939" y="4610198"/>
            <a:ext cx="5249939" cy="642204"/>
            <a:chOff x="0" y="0"/>
            <a:chExt cx="5432747" cy="66456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432747" cy="664566"/>
            </a:xfrm>
            <a:custGeom>
              <a:avLst/>
              <a:gdLst/>
              <a:ahLst/>
              <a:cxnLst/>
              <a:rect l="l" t="t" r="r" b="b"/>
              <a:pathLst>
                <a:path w="5432747" h="664566">
                  <a:moveTo>
                    <a:pt x="0" y="0"/>
                  </a:moveTo>
                  <a:lnTo>
                    <a:pt x="5432747" y="0"/>
                  </a:lnTo>
                  <a:lnTo>
                    <a:pt x="5432747" y="664566"/>
                  </a:lnTo>
                  <a:lnTo>
                    <a:pt x="0" y="66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5432747" cy="721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256261" y="4610198"/>
            <a:ext cx="5249939" cy="642204"/>
            <a:chOff x="0" y="0"/>
            <a:chExt cx="5432747" cy="66456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432747" cy="664566"/>
            </a:xfrm>
            <a:custGeom>
              <a:avLst/>
              <a:gdLst/>
              <a:ahLst/>
              <a:cxnLst/>
              <a:rect l="l" t="t" r="r" b="b"/>
              <a:pathLst>
                <a:path w="5432747" h="664566">
                  <a:moveTo>
                    <a:pt x="0" y="0"/>
                  </a:moveTo>
                  <a:lnTo>
                    <a:pt x="5432747" y="0"/>
                  </a:lnTo>
                  <a:lnTo>
                    <a:pt x="5432747" y="664566"/>
                  </a:lnTo>
                  <a:lnTo>
                    <a:pt x="0" y="664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5432747" cy="72171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3186546" y="215932"/>
            <a:ext cx="7519236" cy="721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603"/>
              </a:lnSpc>
            </a:pPr>
            <a:r>
              <a:rPr lang="en-US" sz="5400" b="1" dirty="0">
                <a:solidFill>
                  <a:srgbClr val="C00000"/>
                </a:solidFill>
                <a:latin typeface="Blinker"/>
              </a:rPr>
              <a:t>TABLE OF CONTENTS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72421" y="905211"/>
            <a:ext cx="9728088" cy="409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97"/>
              </a:lnSpc>
            </a:pPr>
            <a:r>
              <a:rPr lang="en-US" sz="2426" b="1" dirty="0">
                <a:solidFill>
                  <a:srgbClr val="000000"/>
                </a:solidFill>
                <a:latin typeface="Blinker"/>
              </a:rPr>
              <a:t>Learn about 10 FUN Parks in New Brunswick </a:t>
            </a:r>
            <a:r>
              <a:rPr lang="en-US" sz="2426" b="1" dirty="0">
                <a:solidFill>
                  <a:srgbClr val="000000"/>
                </a:solidFill>
                <a:latin typeface="Blinker"/>
                <a:sym typeface="Wingdings" panose="05000000000000000000" pitchFamily="2" charset="2"/>
              </a:rPr>
              <a:t></a:t>
            </a:r>
            <a:endParaRPr lang="en-US" sz="2426" b="1" dirty="0">
              <a:solidFill>
                <a:srgbClr val="000000"/>
              </a:solidFill>
              <a:latin typeface="Blinker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693147" y="6446824"/>
            <a:ext cx="4012634" cy="282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89"/>
              </a:lnSpc>
            </a:pPr>
            <a:r>
              <a:rPr lang="en-US" sz="1635" dirty="0">
                <a:solidFill>
                  <a:srgbClr val="FFFFFF"/>
                </a:solidFill>
                <a:latin typeface="Blinker"/>
              </a:rPr>
              <a:t>Presentation By Juliana Silva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60190" y="1534823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1 FUNDY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564513" y="1536621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6 KOUCHIBOUGUAC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64513" y="2324472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7 SUGARLOAF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60190" y="3106929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3 MURRAY BEACH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564513" y="3108727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8 RÉPUBLIQUE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60190" y="3895184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4 NEW RIVER BEACH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64513" y="3896981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9 MACTAQUAC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60190" y="4679439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5 NORTH LAKE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564513" y="4681237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10 HERRING COVE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60190" y="2387187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2 MOUNT CARLETON</a:t>
            </a:r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A40DA761-41FD-6F78-4F78-3909AE05925B}"/>
              </a:ext>
            </a:extLst>
          </p:cNvPr>
          <p:cNvSpPr/>
          <p:nvPr/>
        </p:nvSpPr>
        <p:spPr>
          <a:xfrm>
            <a:off x="10705781" y="6446825"/>
            <a:ext cx="1344613" cy="352823"/>
          </a:xfrm>
          <a:custGeom>
            <a:avLst/>
            <a:gdLst/>
            <a:ahLst/>
            <a:cxnLst/>
            <a:rect l="l" t="t" r="r" b="b"/>
            <a:pathLst>
              <a:path w="2999645" h="808530">
                <a:moveTo>
                  <a:pt x="0" y="0"/>
                </a:moveTo>
                <a:lnTo>
                  <a:pt x="2999645" y="0"/>
                </a:lnTo>
                <a:lnTo>
                  <a:pt x="2999645" y="808530"/>
                </a:lnTo>
                <a:lnTo>
                  <a:pt x="0" y="808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208D34CC-BC60-BF42-C74F-B65F25BF4C33}"/>
              </a:ext>
            </a:extLst>
          </p:cNvPr>
          <p:cNvSpPr/>
          <p:nvPr/>
        </p:nvSpPr>
        <p:spPr>
          <a:xfrm>
            <a:off x="141606" y="6340128"/>
            <a:ext cx="1297726" cy="432575"/>
          </a:xfrm>
          <a:custGeom>
            <a:avLst/>
            <a:gdLst/>
            <a:ahLst/>
            <a:cxnLst/>
            <a:rect l="l" t="t" r="r" b="b"/>
            <a:pathLst>
              <a:path w="1946589" h="648863">
                <a:moveTo>
                  <a:pt x="0" y="0"/>
                </a:moveTo>
                <a:lnTo>
                  <a:pt x="1946589" y="0"/>
                </a:lnTo>
                <a:lnTo>
                  <a:pt x="1946589" y="648863"/>
                </a:lnTo>
                <a:lnTo>
                  <a:pt x="0" y="648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5D6D91A7-0489-91FC-3937-152662D7DF86}"/>
              </a:ext>
            </a:extLst>
          </p:cNvPr>
          <p:cNvSpPr/>
          <p:nvPr/>
        </p:nvSpPr>
        <p:spPr>
          <a:xfrm>
            <a:off x="141760" y="202925"/>
            <a:ext cx="1444517" cy="687561"/>
          </a:xfrm>
          <a:custGeom>
            <a:avLst/>
            <a:gdLst/>
            <a:ahLst/>
            <a:cxnLst/>
            <a:rect l="l" t="t" r="r" b="b"/>
            <a:pathLst>
              <a:path w="1946589" h="648863">
                <a:moveTo>
                  <a:pt x="0" y="0"/>
                </a:moveTo>
                <a:lnTo>
                  <a:pt x="1946589" y="0"/>
                </a:lnTo>
                <a:lnTo>
                  <a:pt x="1946589" y="648863"/>
                </a:lnTo>
                <a:lnTo>
                  <a:pt x="0" y="648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1C960367-BA67-7B3F-0A14-FECE022F2AC4}"/>
              </a:ext>
            </a:extLst>
          </p:cNvPr>
          <p:cNvSpPr/>
          <p:nvPr/>
        </p:nvSpPr>
        <p:spPr>
          <a:xfrm>
            <a:off x="10398568" y="233573"/>
            <a:ext cx="1344613" cy="500200"/>
          </a:xfrm>
          <a:custGeom>
            <a:avLst/>
            <a:gdLst/>
            <a:ahLst/>
            <a:cxnLst/>
            <a:rect l="l" t="t" r="r" b="b"/>
            <a:pathLst>
              <a:path w="2999645" h="808530">
                <a:moveTo>
                  <a:pt x="0" y="0"/>
                </a:moveTo>
                <a:lnTo>
                  <a:pt x="2999645" y="0"/>
                </a:lnTo>
                <a:lnTo>
                  <a:pt x="2999645" y="808530"/>
                </a:lnTo>
                <a:lnTo>
                  <a:pt x="0" y="808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DA7CC1-ADC0-F89F-AB7D-C1D6FE41B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899896"/>
            <a:ext cx="10127673" cy="57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8">
            <a:extLst>
              <a:ext uri="{FF2B5EF4-FFF2-40B4-BE49-F238E27FC236}">
                <a16:creationId xmlns:a16="http://schemas.microsoft.com/office/drawing/2014/main" id="{69D16DE9-34EE-EEF0-EF9D-1BA7A73E0CAE}"/>
              </a:ext>
            </a:extLst>
          </p:cNvPr>
          <p:cNvSpPr txBox="1"/>
          <p:nvPr/>
        </p:nvSpPr>
        <p:spPr>
          <a:xfrm>
            <a:off x="2576946" y="214824"/>
            <a:ext cx="8028776" cy="687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603"/>
              </a:lnSpc>
            </a:pPr>
            <a:r>
              <a:rPr lang="en-US" sz="4400" b="1" dirty="0">
                <a:solidFill>
                  <a:srgbClr val="C00000"/>
                </a:solidFill>
                <a:latin typeface="Blinker"/>
              </a:rPr>
              <a:t>New Brunswick PARKS MAP</a:t>
            </a:r>
          </a:p>
        </p:txBody>
      </p:sp>
    </p:spTree>
    <p:extLst>
      <p:ext uri="{BB962C8B-B14F-4D97-AF65-F5344CB8AC3E}">
        <p14:creationId xmlns:p14="http://schemas.microsoft.com/office/powerpoint/2010/main" val="330644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42809" y="489315"/>
            <a:ext cx="1152645" cy="464731"/>
            <a:chOff x="0" y="0"/>
            <a:chExt cx="455366" cy="1835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366" cy="183598"/>
            </a:xfrm>
            <a:custGeom>
              <a:avLst/>
              <a:gdLst/>
              <a:ahLst/>
              <a:cxnLst/>
              <a:rect l="l" t="t" r="r" b="b"/>
              <a:pathLst>
                <a:path w="455366" h="183598">
                  <a:moveTo>
                    <a:pt x="0" y="0"/>
                  </a:moveTo>
                  <a:lnTo>
                    <a:pt x="455366" y="0"/>
                  </a:lnTo>
                  <a:lnTo>
                    <a:pt x="455366" y="183598"/>
                  </a:lnTo>
                  <a:lnTo>
                    <a:pt x="0" y="183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55366" cy="240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" y="1467177"/>
            <a:ext cx="5868710" cy="3054886"/>
          </a:xfrm>
          <a:custGeom>
            <a:avLst/>
            <a:gdLst/>
            <a:ahLst/>
            <a:cxnLst/>
            <a:rect l="l" t="t" r="r" b="b"/>
            <a:pathLst>
              <a:path w="8821319" h="5885474">
                <a:moveTo>
                  <a:pt x="0" y="0"/>
                </a:moveTo>
                <a:lnTo>
                  <a:pt x="8821319" y="0"/>
                </a:lnTo>
                <a:lnTo>
                  <a:pt x="8821319" y="5885474"/>
                </a:lnTo>
                <a:lnTo>
                  <a:pt x="0" y="5885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816365" y="5610456"/>
            <a:ext cx="471321" cy="439507"/>
          </a:xfrm>
          <a:custGeom>
            <a:avLst/>
            <a:gdLst/>
            <a:ahLst/>
            <a:cxnLst/>
            <a:rect l="l" t="t" r="r" b="b"/>
            <a:pathLst>
              <a:path w="706982" h="659261">
                <a:moveTo>
                  <a:pt x="0" y="0"/>
                </a:moveTo>
                <a:lnTo>
                  <a:pt x="706982" y="0"/>
                </a:lnTo>
                <a:lnTo>
                  <a:pt x="706982" y="659261"/>
                </a:lnTo>
                <a:lnTo>
                  <a:pt x="0" y="659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229973" y="5610456"/>
            <a:ext cx="471321" cy="439507"/>
          </a:xfrm>
          <a:custGeom>
            <a:avLst/>
            <a:gdLst/>
            <a:ahLst/>
            <a:cxnLst/>
            <a:rect l="l" t="t" r="r" b="b"/>
            <a:pathLst>
              <a:path w="706982" h="659261">
                <a:moveTo>
                  <a:pt x="0" y="0"/>
                </a:moveTo>
                <a:lnTo>
                  <a:pt x="706982" y="0"/>
                </a:lnTo>
                <a:lnTo>
                  <a:pt x="706982" y="659261"/>
                </a:lnTo>
                <a:lnTo>
                  <a:pt x="0" y="659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366000" y="5610456"/>
            <a:ext cx="471321" cy="439507"/>
          </a:xfrm>
          <a:custGeom>
            <a:avLst/>
            <a:gdLst/>
            <a:ahLst/>
            <a:cxnLst/>
            <a:rect l="l" t="t" r="r" b="b"/>
            <a:pathLst>
              <a:path w="706982" h="659261">
                <a:moveTo>
                  <a:pt x="0" y="0"/>
                </a:moveTo>
                <a:lnTo>
                  <a:pt x="706982" y="0"/>
                </a:lnTo>
                <a:lnTo>
                  <a:pt x="706982" y="659261"/>
                </a:lnTo>
                <a:lnTo>
                  <a:pt x="0" y="659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923574" y="6333196"/>
            <a:ext cx="471321" cy="439507"/>
          </a:xfrm>
          <a:custGeom>
            <a:avLst/>
            <a:gdLst/>
            <a:ahLst/>
            <a:cxnLst/>
            <a:rect l="l" t="t" r="r" b="b"/>
            <a:pathLst>
              <a:path w="706982" h="659261">
                <a:moveTo>
                  <a:pt x="0" y="0"/>
                </a:moveTo>
                <a:lnTo>
                  <a:pt x="706982" y="0"/>
                </a:lnTo>
                <a:lnTo>
                  <a:pt x="706982" y="659261"/>
                </a:lnTo>
                <a:lnTo>
                  <a:pt x="0" y="659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834041" y="2537179"/>
            <a:ext cx="6311121" cy="1984883"/>
          </a:xfrm>
          <a:custGeom>
            <a:avLst/>
            <a:gdLst/>
            <a:ahLst/>
            <a:cxnLst/>
            <a:rect l="l" t="t" r="r" b="b"/>
            <a:pathLst>
              <a:path w="9466681" h="2977324">
                <a:moveTo>
                  <a:pt x="0" y="0"/>
                </a:moveTo>
                <a:lnTo>
                  <a:pt x="9466681" y="0"/>
                </a:lnTo>
                <a:lnTo>
                  <a:pt x="9466681" y="2977324"/>
                </a:lnTo>
                <a:lnTo>
                  <a:pt x="0" y="29773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1076" r="-13177" b="-67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711973" y="1467176"/>
            <a:ext cx="2223279" cy="930998"/>
          </a:xfrm>
          <a:custGeom>
            <a:avLst/>
            <a:gdLst/>
            <a:ahLst/>
            <a:cxnLst/>
            <a:rect l="l" t="t" r="r" b="b"/>
            <a:pathLst>
              <a:path w="3334919" h="1396497">
                <a:moveTo>
                  <a:pt x="0" y="0"/>
                </a:moveTo>
                <a:lnTo>
                  <a:pt x="3334920" y="0"/>
                </a:lnTo>
                <a:lnTo>
                  <a:pt x="3334920" y="1396497"/>
                </a:lnTo>
                <a:lnTo>
                  <a:pt x="0" y="13964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202078" y="1467176"/>
            <a:ext cx="2237929" cy="942727"/>
          </a:xfrm>
          <a:custGeom>
            <a:avLst/>
            <a:gdLst/>
            <a:ahLst/>
            <a:cxnLst/>
            <a:rect l="l" t="t" r="r" b="b"/>
            <a:pathLst>
              <a:path w="3356893" h="1414091">
                <a:moveTo>
                  <a:pt x="0" y="0"/>
                </a:moveTo>
                <a:lnTo>
                  <a:pt x="3356893" y="0"/>
                </a:lnTo>
                <a:lnTo>
                  <a:pt x="3356893" y="1414091"/>
                </a:lnTo>
                <a:lnTo>
                  <a:pt x="0" y="14140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3370919" y="947005"/>
            <a:ext cx="1752045" cy="343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77"/>
              </a:lnSpc>
            </a:pPr>
            <a:r>
              <a:rPr lang="en-US" sz="3600" dirty="0">
                <a:solidFill>
                  <a:srgbClr val="000000"/>
                </a:solidFill>
                <a:latin typeface="League Spartan"/>
              </a:rPr>
              <a:t>Alma, NB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70919" y="133576"/>
            <a:ext cx="6682107" cy="687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603"/>
              </a:lnSpc>
            </a:pPr>
            <a:r>
              <a:rPr lang="en-US" sz="4400" dirty="0">
                <a:solidFill>
                  <a:srgbClr val="C00000"/>
                </a:solidFill>
                <a:latin typeface="Blinker"/>
              </a:rPr>
              <a:t>1 - FUNDY NATIONAL PARK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29758" y="5623407"/>
            <a:ext cx="2516981" cy="655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20"/>
              </a:lnSpc>
            </a:pP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Highest Tides in the World!!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34041" y="5675269"/>
            <a:ext cx="1462109" cy="642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20"/>
              </a:lnSpc>
            </a:pP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25 waterfalls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907171" y="5641437"/>
            <a:ext cx="3022689" cy="642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20"/>
              </a:lnSpc>
            </a:pP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Hundreds of plant species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94895" y="6444837"/>
            <a:ext cx="3756195" cy="321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20"/>
              </a:lnSpc>
            </a:pPr>
            <a:r>
              <a:rPr lang="en-US" sz="2400" dirty="0">
                <a:solidFill>
                  <a:srgbClr val="000000"/>
                </a:solidFill>
                <a:latin typeface="Glacial Indifference"/>
              </a:rPr>
              <a:t>Walk on the ocean’s floor</a:t>
            </a: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9760B154-5F48-6BE9-EF9A-50604D5C0990}"/>
              </a:ext>
            </a:extLst>
          </p:cNvPr>
          <p:cNvSpPr/>
          <p:nvPr/>
        </p:nvSpPr>
        <p:spPr>
          <a:xfrm>
            <a:off x="10767700" y="6444837"/>
            <a:ext cx="1344613" cy="352823"/>
          </a:xfrm>
          <a:custGeom>
            <a:avLst/>
            <a:gdLst/>
            <a:ahLst/>
            <a:cxnLst/>
            <a:rect l="l" t="t" r="r" b="b"/>
            <a:pathLst>
              <a:path w="2999645" h="808530">
                <a:moveTo>
                  <a:pt x="0" y="0"/>
                </a:moveTo>
                <a:lnTo>
                  <a:pt x="2999645" y="0"/>
                </a:lnTo>
                <a:lnTo>
                  <a:pt x="2999645" y="808530"/>
                </a:lnTo>
                <a:lnTo>
                  <a:pt x="0" y="808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3BEA1196-CCAA-D905-82B8-4DC09B1126F9}"/>
              </a:ext>
            </a:extLst>
          </p:cNvPr>
          <p:cNvSpPr/>
          <p:nvPr/>
        </p:nvSpPr>
        <p:spPr>
          <a:xfrm>
            <a:off x="141606" y="6340128"/>
            <a:ext cx="1297726" cy="432575"/>
          </a:xfrm>
          <a:custGeom>
            <a:avLst/>
            <a:gdLst/>
            <a:ahLst/>
            <a:cxnLst/>
            <a:rect l="l" t="t" r="r" b="b"/>
            <a:pathLst>
              <a:path w="1946589" h="648863">
                <a:moveTo>
                  <a:pt x="0" y="0"/>
                </a:moveTo>
                <a:lnTo>
                  <a:pt x="1946589" y="0"/>
                </a:lnTo>
                <a:lnTo>
                  <a:pt x="1946589" y="648863"/>
                </a:lnTo>
                <a:lnTo>
                  <a:pt x="0" y="64886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6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899381" y="465770"/>
            <a:ext cx="1152645" cy="464731"/>
            <a:chOff x="0" y="0"/>
            <a:chExt cx="455366" cy="1835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55366" cy="183598"/>
            </a:xfrm>
            <a:custGeom>
              <a:avLst/>
              <a:gdLst/>
              <a:ahLst/>
              <a:cxnLst/>
              <a:rect l="l" t="t" r="r" b="b"/>
              <a:pathLst>
                <a:path w="455366" h="183598">
                  <a:moveTo>
                    <a:pt x="0" y="0"/>
                  </a:moveTo>
                  <a:lnTo>
                    <a:pt x="455366" y="0"/>
                  </a:lnTo>
                  <a:lnTo>
                    <a:pt x="455366" y="183598"/>
                  </a:lnTo>
                  <a:lnTo>
                    <a:pt x="0" y="183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455366" cy="240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2285605" y="162741"/>
            <a:ext cx="8815083" cy="687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603"/>
              </a:lnSpc>
            </a:pPr>
            <a:r>
              <a:rPr lang="en-US" sz="4400" dirty="0">
                <a:solidFill>
                  <a:srgbClr val="C00000"/>
                </a:solidFill>
                <a:latin typeface="Blinker"/>
              </a:rPr>
              <a:t>ACTIVITY #1 –FUNDY NATIONAL PARK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693147" y="6446824"/>
            <a:ext cx="4012634" cy="282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89"/>
              </a:lnSpc>
            </a:pPr>
            <a:r>
              <a:rPr lang="en-US" sz="1635" dirty="0">
                <a:solidFill>
                  <a:srgbClr val="FFFFFF"/>
                </a:solidFill>
                <a:latin typeface="Blinker"/>
              </a:rPr>
              <a:t>Presentation By Juliana Silva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60190" y="1534823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1 FUNDY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564513" y="1536621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6 KOUCHIBOUGUAC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64513" y="2324472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7 SUGARLOAF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60190" y="3106929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3 MURRAY BEACH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564513" y="3108727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8 RÉPUBLIQUE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60190" y="3895184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4 NEW RIVER BEACH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64513" y="3896981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9 MACTAQUAC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60190" y="4679439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5 NORTH LAKE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564513" y="4681237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10 HERRING COVE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60190" y="2387187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2 MOUNT CARLETON</a:t>
            </a:r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A40DA761-41FD-6F78-4F78-3909AE05925B}"/>
              </a:ext>
            </a:extLst>
          </p:cNvPr>
          <p:cNvSpPr/>
          <p:nvPr/>
        </p:nvSpPr>
        <p:spPr>
          <a:xfrm>
            <a:off x="10705781" y="6446825"/>
            <a:ext cx="1344613" cy="352823"/>
          </a:xfrm>
          <a:custGeom>
            <a:avLst/>
            <a:gdLst/>
            <a:ahLst/>
            <a:cxnLst/>
            <a:rect l="l" t="t" r="r" b="b"/>
            <a:pathLst>
              <a:path w="2999645" h="808530">
                <a:moveTo>
                  <a:pt x="0" y="0"/>
                </a:moveTo>
                <a:lnTo>
                  <a:pt x="2999645" y="0"/>
                </a:lnTo>
                <a:lnTo>
                  <a:pt x="2999645" y="808530"/>
                </a:lnTo>
                <a:lnTo>
                  <a:pt x="0" y="808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398EDF1-1594-DECF-F719-A273B8667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146896"/>
              </p:ext>
            </p:extLst>
          </p:nvPr>
        </p:nvGraphicFramePr>
        <p:xfrm>
          <a:off x="223203" y="855168"/>
          <a:ext cx="11745593" cy="3255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6969">
                  <a:extLst>
                    <a:ext uri="{9D8B030D-6E8A-4147-A177-3AD203B41FA5}">
                      <a16:colId xmlns:a16="http://schemas.microsoft.com/office/drawing/2014/main" val="3717046895"/>
                    </a:ext>
                  </a:extLst>
                </a:gridCol>
                <a:gridCol w="3788900">
                  <a:extLst>
                    <a:ext uri="{9D8B030D-6E8A-4147-A177-3AD203B41FA5}">
                      <a16:colId xmlns:a16="http://schemas.microsoft.com/office/drawing/2014/main" val="3897332136"/>
                    </a:ext>
                  </a:extLst>
                </a:gridCol>
                <a:gridCol w="3829724">
                  <a:extLst>
                    <a:ext uri="{9D8B030D-6E8A-4147-A177-3AD203B41FA5}">
                      <a16:colId xmlns:a16="http://schemas.microsoft.com/office/drawing/2014/main" val="3477051131"/>
                    </a:ext>
                  </a:extLst>
                </a:gridCol>
              </a:tblGrid>
              <a:tr h="468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>
                            <a:outerShdw blurRad="50800" dist="38100" dir="8100000" algn="tr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Parks NB Experience: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2" marR="598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>
                            <a:outerShdw blurRad="50800" dist="38100" dir="8100000" algn="tr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Fall &amp; Spring Activity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2" marR="5988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>
                            <a:outerShdw blurRad="50800" dist="38100" dir="8100000" algn="tr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Winter Activity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2" marR="59882" marT="0" marB="0"/>
                </a:tc>
                <a:extLst>
                  <a:ext uri="{0D108BD9-81ED-4DB2-BD59-A6C34878D82A}">
                    <a16:rowId xmlns:a16="http://schemas.microsoft.com/office/drawing/2014/main" val="4162898874"/>
                  </a:ext>
                </a:extLst>
              </a:tr>
              <a:tr h="2787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1. Fundy National Park: 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3600" dirty="0">
                          <a:effectLst/>
                        </a:rPr>
                        <a:t>Bay of Fundy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2" marR="5988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Discussion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Rope Measuring Challenge 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Red Light/Yellow Light/Green Light Game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2" marR="5988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Discussion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Rope Measuring Challenge (with Snow Angels) </a:t>
                      </a:r>
                      <a:endParaRPr lang="en-US" sz="24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2400" dirty="0">
                          <a:effectLst/>
                        </a:rPr>
                        <a:t>Red Light/Yellow Light/Green Light Game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2" marR="59882" marT="0" marB="0"/>
                </a:tc>
                <a:extLst>
                  <a:ext uri="{0D108BD9-81ED-4DB2-BD59-A6C34878D82A}">
                    <a16:rowId xmlns:a16="http://schemas.microsoft.com/office/drawing/2014/main" val="29666133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EF75D2-7BC3-82FA-7762-36EA2AA51A42}"/>
              </a:ext>
            </a:extLst>
          </p:cNvPr>
          <p:cNvSpPr txBox="1"/>
          <p:nvPr/>
        </p:nvSpPr>
        <p:spPr>
          <a:xfrm>
            <a:off x="309257" y="4090059"/>
            <a:ext cx="10078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Materials Needed</a:t>
            </a:r>
            <a:r>
              <a:rPr lang="en-US" sz="2400" u="sng" dirty="0">
                <a:solidFill>
                  <a:srgbClr val="C00000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Rope- 12.8 m in length (can also be meter sticks, hockey sticks, or skipping ropes tied together)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 pylons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Meter stick or measuring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Soccer Field</a:t>
            </a:r>
          </a:p>
          <a:p>
            <a:endParaRPr lang="en-US" dirty="0"/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04EF75C1-1289-CD85-7432-87D522B9C082}"/>
              </a:ext>
            </a:extLst>
          </p:cNvPr>
          <p:cNvSpPr/>
          <p:nvPr/>
        </p:nvSpPr>
        <p:spPr>
          <a:xfrm>
            <a:off x="141606" y="6340128"/>
            <a:ext cx="1297726" cy="432575"/>
          </a:xfrm>
          <a:custGeom>
            <a:avLst/>
            <a:gdLst/>
            <a:ahLst/>
            <a:cxnLst/>
            <a:rect l="l" t="t" r="r" b="b"/>
            <a:pathLst>
              <a:path w="1946589" h="648863">
                <a:moveTo>
                  <a:pt x="0" y="0"/>
                </a:moveTo>
                <a:lnTo>
                  <a:pt x="1946589" y="0"/>
                </a:lnTo>
                <a:lnTo>
                  <a:pt x="1946589" y="648863"/>
                </a:lnTo>
                <a:lnTo>
                  <a:pt x="0" y="648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1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1"/>
          <p:cNvGrpSpPr/>
          <p:nvPr/>
        </p:nvGrpSpPr>
        <p:grpSpPr>
          <a:xfrm>
            <a:off x="899381" y="465770"/>
            <a:ext cx="1152645" cy="464731"/>
            <a:chOff x="0" y="0"/>
            <a:chExt cx="455366" cy="18359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55366" cy="183598"/>
            </a:xfrm>
            <a:custGeom>
              <a:avLst/>
              <a:gdLst/>
              <a:ahLst/>
              <a:cxnLst/>
              <a:rect l="l" t="t" r="r" b="b"/>
              <a:pathLst>
                <a:path w="455366" h="183598">
                  <a:moveTo>
                    <a:pt x="0" y="0"/>
                  </a:moveTo>
                  <a:lnTo>
                    <a:pt x="455366" y="0"/>
                  </a:lnTo>
                  <a:lnTo>
                    <a:pt x="455366" y="183598"/>
                  </a:lnTo>
                  <a:lnTo>
                    <a:pt x="0" y="183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455366" cy="240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6693147" y="6446824"/>
            <a:ext cx="4012634" cy="282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89"/>
              </a:lnSpc>
            </a:pPr>
            <a:r>
              <a:rPr lang="en-US" sz="1635" dirty="0">
                <a:solidFill>
                  <a:srgbClr val="FFFFFF"/>
                </a:solidFill>
                <a:latin typeface="Blinker"/>
              </a:rPr>
              <a:t>Presentation By Juliana Silva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60190" y="1534823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1 FUNDY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564513" y="1536621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6 KOUCHIBOUGUAC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564513" y="2324472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7 SUGARLOAF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564513" y="3108727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8 RÉPUBLIQUE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60190" y="3895184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4 NEW RIVER BEACH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64513" y="3896981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9 MACTAQUAC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60190" y="4679439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5 NORTH LAKE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564513" y="4681237"/>
            <a:ext cx="4633436" cy="4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3"/>
              </a:lnSpc>
            </a:pPr>
            <a:r>
              <a:rPr lang="en-US" sz="2666" dirty="0">
                <a:solidFill>
                  <a:srgbClr val="FFFFFF"/>
                </a:solidFill>
                <a:latin typeface="League Spartan"/>
              </a:rPr>
              <a:t>10 HERRING COVE </a:t>
            </a:r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A40DA761-41FD-6F78-4F78-3909AE05925B}"/>
              </a:ext>
            </a:extLst>
          </p:cNvPr>
          <p:cNvSpPr/>
          <p:nvPr/>
        </p:nvSpPr>
        <p:spPr>
          <a:xfrm>
            <a:off x="10705781" y="6446825"/>
            <a:ext cx="1344613" cy="352823"/>
          </a:xfrm>
          <a:custGeom>
            <a:avLst/>
            <a:gdLst/>
            <a:ahLst/>
            <a:cxnLst/>
            <a:rect l="l" t="t" r="r" b="b"/>
            <a:pathLst>
              <a:path w="2999645" h="808530">
                <a:moveTo>
                  <a:pt x="0" y="0"/>
                </a:moveTo>
                <a:lnTo>
                  <a:pt x="2999645" y="0"/>
                </a:lnTo>
                <a:lnTo>
                  <a:pt x="2999645" y="808530"/>
                </a:lnTo>
                <a:lnTo>
                  <a:pt x="0" y="808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841EEA6-E49C-0AEE-ED7B-C70FF4AB73C8}"/>
              </a:ext>
            </a:extLst>
          </p:cNvPr>
          <p:cNvSpPr txBox="1"/>
          <p:nvPr/>
        </p:nvSpPr>
        <p:spPr>
          <a:xfrm>
            <a:off x="412647" y="-345283"/>
            <a:ext cx="113498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Blinker"/>
              </a:rPr>
              <a:t>HIGH TIDES DISCUSSION </a:t>
            </a:r>
          </a:p>
          <a:p>
            <a:r>
              <a:rPr lang="en-US" sz="2800" b="1" dirty="0">
                <a:latin typeface="Blinker"/>
              </a:rPr>
              <a:t>“Fundy National Park is home to the world’s highest tides! </a:t>
            </a:r>
            <a:r>
              <a:rPr lang="en-US" sz="2800" dirty="0">
                <a:latin typeface="Blinker"/>
              </a:rPr>
              <a:t>The Bay of Fundy, twice a day, sees an incredible amount of water come in to shore and then back out to sea. 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C00000"/>
                </a:solidFill>
                <a:latin typeface="Blinker"/>
              </a:rPr>
              <a:t>“How </a:t>
            </a:r>
            <a:r>
              <a:rPr lang="en-US" sz="2800" b="1" dirty="0">
                <a:solidFill>
                  <a:srgbClr val="C00000"/>
                </a:solidFill>
                <a:latin typeface="Blinker"/>
              </a:rPr>
              <a:t>high do you think the water rises during high tide (in m)?” </a:t>
            </a:r>
          </a:p>
          <a:p>
            <a:r>
              <a:rPr lang="en-US" sz="2800" dirty="0">
                <a:latin typeface="Blinker"/>
              </a:rPr>
              <a:t>Allow learners to discuss possibilities, as well as personal experiences with the Bay of Fundy waters. 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FBCEC574-F894-B680-07EE-41A3C73F3F7A}"/>
              </a:ext>
            </a:extLst>
          </p:cNvPr>
          <p:cNvSpPr/>
          <p:nvPr/>
        </p:nvSpPr>
        <p:spPr>
          <a:xfrm>
            <a:off x="141606" y="6340128"/>
            <a:ext cx="1297726" cy="432575"/>
          </a:xfrm>
          <a:custGeom>
            <a:avLst/>
            <a:gdLst/>
            <a:ahLst/>
            <a:cxnLst/>
            <a:rect l="l" t="t" r="r" b="b"/>
            <a:pathLst>
              <a:path w="1946589" h="648863">
                <a:moveTo>
                  <a:pt x="0" y="0"/>
                </a:moveTo>
                <a:lnTo>
                  <a:pt x="1946589" y="0"/>
                </a:lnTo>
                <a:lnTo>
                  <a:pt x="1946589" y="648863"/>
                </a:lnTo>
                <a:lnTo>
                  <a:pt x="0" y="648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bridge over a cliff&#10;&#10;AI-generated content may be incorrect.">
            <a:extLst>
              <a:ext uri="{FF2B5EF4-FFF2-40B4-BE49-F238E27FC236}">
                <a16:creationId xmlns:a16="http://schemas.microsoft.com/office/drawing/2014/main" id="{F4816D76-97DE-5BD7-41D3-7DF361F5A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3685309"/>
            <a:ext cx="6998971" cy="30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9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817FAD-B358-AAAF-31EC-0BAD10C2653E}"/>
              </a:ext>
            </a:extLst>
          </p:cNvPr>
          <p:cNvSpPr txBox="1"/>
          <p:nvPr/>
        </p:nvSpPr>
        <p:spPr>
          <a:xfrm>
            <a:off x="484909" y="186285"/>
            <a:ext cx="112221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Blinker"/>
              </a:rPr>
              <a:t>HIGH TIDE MEASURING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Using rope (or other materials available), measure 12.8m in length with students on a soccer field.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Place 1 pylon at the beginning and 1 pylon at 12.8m, so that it is clearly visible for students.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Have students see if they can be as high as the tides by lying on the ground beside the rope- head to toes.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Discuss how many students it takes to measure the tide heights.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Make another (in a second line beside the first line), until all learners are measured to fill in the blank: Our class is __________ times Bay of Fundy High Tides tall!</a:t>
            </a:r>
          </a:p>
          <a:p>
            <a:endParaRPr lang="en-US" dirty="0"/>
          </a:p>
        </p:txBody>
      </p:sp>
      <p:sp>
        <p:nvSpPr>
          <p:cNvPr id="3" name="Freeform 22">
            <a:extLst>
              <a:ext uri="{FF2B5EF4-FFF2-40B4-BE49-F238E27FC236}">
                <a16:creationId xmlns:a16="http://schemas.microsoft.com/office/drawing/2014/main" id="{6186B7B2-72F8-9095-E201-99E3D961D6AD}"/>
              </a:ext>
            </a:extLst>
          </p:cNvPr>
          <p:cNvSpPr/>
          <p:nvPr/>
        </p:nvSpPr>
        <p:spPr>
          <a:xfrm>
            <a:off x="141606" y="6340128"/>
            <a:ext cx="1297726" cy="432575"/>
          </a:xfrm>
          <a:custGeom>
            <a:avLst/>
            <a:gdLst/>
            <a:ahLst/>
            <a:cxnLst/>
            <a:rect l="l" t="t" r="r" b="b"/>
            <a:pathLst>
              <a:path w="1946589" h="648863">
                <a:moveTo>
                  <a:pt x="0" y="0"/>
                </a:moveTo>
                <a:lnTo>
                  <a:pt x="1946589" y="0"/>
                </a:lnTo>
                <a:lnTo>
                  <a:pt x="1946589" y="648863"/>
                </a:lnTo>
                <a:lnTo>
                  <a:pt x="0" y="648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56541590-F701-B43D-59C5-001AD7F2DB7D}"/>
              </a:ext>
            </a:extLst>
          </p:cNvPr>
          <p:cNvSpPr/>
          <p:nvPr/>
        </p:nvSpPr>
        <p:spPr>
          <a:xfrm>
            <a:off x="10705781" y="6446825"/>
            <a:ext cx="1344613" cy="352823"/>
          </a:xfrm>
          <a:custGeom>
            <a:avLst/>
            <a:gdLst/>
            <a:ahLst/>
            <a:cxnLst/>
            <a:rect l="l" t="t" r="r" b="b"/>
            <a:pathLst>
              <a:path w="2999645" h="808530">
                <a:moveTo>
                  <a:pt x="0" y="0"/>
                </a:moveTo>
                <a:lnTo>
                  <a:pt x="2999645" y="0"/>
                </a:lnTo>
                <a:lnTo>
                  <a:pt x="2999645" y="808530"/>
                </a:lnTo>
                <a:lnTo>
                  <a:pt x="0" y="808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body of water with trees and a cave&#10;&#10;AI-generated content may be incorrect.">
            <a:extLst>
              <a:ext uri="{FF2B5EF4-FFF2-40B4-BE49-F238E27FC236}">
                <a16:creationId xmlns:a16="http://schemas.microsoft.com/office/drawing/2014/main" id="{BBF19D27-5C05-55BD-BF3B-5F56FB7A9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5" y="5126197"/>
            <a:ext cx="5287094" cy="170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05E7CD-E6F7-3189-0F3E-E7AB4DFA4B29}"/>
              </a:ext>
            </a:extLst>
          </p:cNvPr>
          <p:cNvSpPr txBox="1"/>
          <p:nvPr/>
        </p:nvSpPr>
        <p:spPr>
          <a:xfrm>
            <a:off x="505691" y="118588"/>
            <a:ext cx="11180618" cy="6681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kern="0" dirty="0">
                <a:solidFill>
                  <a:srgbClr val="C00000"/>
                </a:solidFill>
                <a:effectLst/>
                <a:latin typeface="Blinker"/>
                <a:ea typeface="Aptos" panose="020B0004020202020204" pitchFamily="34" charset="0"/>
                <a:cs typeface="Times New Roman" panose="02020603050405020304" pitchFamily="18" charset="0"/>
              </a:rPr>
              <a:t>GAME – RED, YELLOW &amp; GREEN LIGHT</a:t>
            </a:r>
          </a:p>
          <a:p>
            <a:endParaRPr lang="en-CA" u="sng" kern="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8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24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learners will create a single-file line, and all start at the first pylon. 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should be able to clearly see the 12.8m rope. 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caller will be responsible for yelling out Red Light, Yellow Light, or Green Light. </a:t>
            </a:r>
            <a:r>
              <a:rPr lang="en-CA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learners to get a sense of how tides move, it is necessary that the caller does not yell</a:t>
            </a:r>
            <a:r>
              <a:rPr lang="en-CA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2400" b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 </a:t>
            </a:r>
            <a:r>
              <a:rPr lang="en-CA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Light until the very last call. 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Learners will walk or run as far as 12.8 and then walk or run back to the starting line and continue this pattern until </a:t>
            </a:r>
            <a:r>
              <a:rPr lang="en-CA" sz="2400" b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 </a:t>
            </a:r>
            <a:r>
              <a:rPr lang="en-CA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Light has been called.  After the first game, ask learners: </a:t>
            </a:r>
            <a:r>
              <a:rPr lang="en-CA" sz="24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was </a:t>
            </a:r>
            <a:r>
              <a:rPr lang="en-CA" sz="2400" b="1" i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</a:t>
            </a:r>
            <a:r>
              <a:rPr lang="en-CA" sz="2400" i="1" dirty="0">
                <a:ln>
                  <a:noFill/>
                </a:ln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24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Light only called once</a:t>
            </a:r>
            <a:r>
              <a:rPr lang="en-CA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(Tides never stop moving.)  Repeat, as desired.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C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400" b="1" u="sng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Winter Option:</a:t>
            </a:r>
            <a:r>
              <a:rPr lang="en-CA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</a:t>
            </a:r>
            <a:r>
              <a:rPr lang="en-CA" sz="24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 Tide Measuring</a:t>
            </a:r>
            <a:r>
              <a:rPr lang="en-CA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allow learners to create Snow Angels for class measurements!</a:t>
            </a:r>
            <a:endParaRPr lang="en-US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A group of text with different colors&#10;&#10;AI-generated content may be incorrect.">
            <a:extLst>
              <a:ext uri="{FF2B5EF4-FFF2-40B4-BE49-F238E27FC236}">
                <a16:creationId xmlns:a16="http://schemas.microsoft.com/office/drawing/2014/main" id="{E82C1A60-A24E-4E8B-6FA7-8A09353BB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1" y="4572000"/>
            <a:ext cx="2308699" cy="914400"/>
          </a:xfrm>
          <a:prstGeom prst="rect">
            <a:avLst/>
          </a:prstGeom>
        </p:spPr>
      </p:pic>
      <p:sp>
        <p:nvSpPr>
          <p:cNvPr id="9" name="Freeform 22">
            <a:extLst>
              <a:ext uri="{FF2B5EF4-FFF2-40B4-BE49-F238E27FC236}">
                <a16:creationId xmlns:a16="http://schemas.microsoft.com/office/drawing/2014/main" id="{33CDFF57-26EC-9E2F-3961-24E5DC06CDB5}"/>
              </a:ext>
            </a:extLst>
          </p:cNvPr>
          <p:cNvSpPr/>
          <p:nvPr/>
        </p:nvSpPr>
        <p:spPr>
          <a:xfrm>
            <a:off x="141606" y="6340128"/>
            <a:ext cx="1297726" cy="432575"/>
          </a:xfrm>
          <a:custGeom>
            <a:avLst/>
            <a:gdLst/>
            <a:ahLst/>
            <a:cxnLst/>
            <a:rect l="l" t="t" r="r" b="b"/>
            <a:pathLst>
              <a:path w="1946589" h="648863">
                <a:moveTo>
                  <a:pt x="0" y="0"/>
                </a:moveTo>
                <a:lnTo>
                  <a:pt x="1946589" y="0"/>
                </a:lnTo>
                <a:lnTo>
                  <a:pt x="1946589" y="648863"/>
                </a:lnTo>
                <a:lnTo>
                  <a:pt x="0" y="6488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1C2BC39-FB08-7ADA-0C74-CCA190C4FBF3}"/>
              </a:ext>
            </a:extLst>
          </p:cNvPr>
          <p:cNvSpPr/>
          <p:nvPr/>
        </p:nvSpPr>
        <p:spPr>
          <a:xfrm>
            <a:off x="10705781" y="6446825"/>
            <a:ext cx="1344613" cy="352823"/>
          </a:xfrm>
          <a:custGeom>
            <a:avLst/>
            <a:gdLst/>
            <a:ahLst/>
            <a:cxnLst/>
            <a:rect l="l" t="t" r="r" b="b"/>
            <a:pathLst>
              <a:path w="2999645" h="808530">
                <a:moveTo>
                  <a:pt x="0" y="0"/>
                </a:moveTo>
                <a:lnTo>
                  <a:pt x="2999645" y="0"/>
                </a:lnTo>
                <a:lnTo>
                  <a:pt x="2999645" y="808530"/>
                </a:lnTo>
                <a:lnTo>
                  <a:pt x="0" y="80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36068" y="1898075"/>
            <a:ext cx="9961424" cy="2014904"/>
            <a:chOff x="-18771" y="-100132"/>
            <a:chExt cx="499860" cy="283730"/>
          </a:xfrm>
        </p:grpSpPr>
        <p:sp>
          <p:nvSpPr>
            <p:cNvPr id="4" name="Freeform 4"/>
            <p:cNvSpPr/>
            <p:nvPr/>
          </p:nvSpPr>
          <p:spPr>
            <a:xfrm>
              <a:off x="-18771" y="-100132"/>
              <a:ext cx="499860" cy="283729"/>
            </a:xfrm>
            <a:custGeom>
              <a:avLst/>
              <a:gdLst/>
              <a:ahLst/>
              <a:cxnLst/>
              <a:rect l="l" t="t" r="r" b="b"/>
              <a:pathLst>
                <a:path w="455366" h="183598">
                  <a:moveTo>
                    <a:pt x="0" y="0"/>
                  </a:moveTo>
                  <a:lnTo>
                    <a:pt x="455366" y="0"/>
                  </a:lnTo>
                  <a:lnTo>
                    <a:pt x="455366" y="183598"/>
                  </a:lnTo>
                  <a:lnTo>
                    <a:pt x="0" y="1835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r>
                <a:rPr lang="en-CA" sz="2400" dirty="0"/>
                <a:t>Please tell us your thoughts on the activity. COE Health values NB Educator’s valuable feedback and appreciate you taking the time to complete the survey below.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2400" dirty="0">
                  <a:highlight>
                    <a:srgbClr val="FFFF00"/>
                  </a:highlight>
                </a:rPr>
                <a:t>Enter new COE Health survey here</a:t>
              </a:r>
            </a:p>
            <a:p>
              <a:endParaRPr lang="en-CA" dirty="0"/>
            </a:p>
            <a:p>
              <a:endParaRPr lang="en-CA" dirty="0"/>
            </a:p>
            <a:p>
              <a:endParaRPr lang="en-CA" dirty="0"/>
            </a:p>
            <a:p>
              <a:r>
                <a:rPr lang="en-CA" sz="2400" dirty="0"/>
                <a:t>Thank you and please feel free to reach out to COE Health Lead Daneen Dymond, </a:t>
              </a:r>
              <a:r>
                <a:rPr lang="en-CA" sz="2400" dirty="0">
                  <a:hlinkClick r:id="rId2"/>
                </a:rPr>
                <a:t>Daneen.dymond@gnb.ca</a:t>
              </a:r>
              <a:r>
                <a:rPr lang="en-CA" sz="2400" dirty="0"/>
                <a:t> if you have any questions or would like to be part of a team who creates supporting Outdoor Learning resources and activities for Educator's in NB. </a:t>
              </a:r>
              <a:endParaRPr lang="en-US" sz="240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55366" cy="240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77"/>
                </a:lnSpc>
              </a:pPr>
              <a:endParaRPr sz="800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06436" y="457200"/>
            <a:ext cx="7317945" cy="1303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881"/>
              </a:lnSpc>
            </a:pPr>
            <a:r>
              <a:rPr lang="en-US" sz="7772" dirty="0">
                <a:solidFill>
                  <a:srgbClr val="A40623"/>
                </a:solidFill>
                <a:latin typeface="Blinker"/>
              </a:rPr>
              <a:t>THANK YOU</a:t>
            </a:r>
            <a:r>
              <a:rPr lang="en-US" sz="7772" dirty="0">
                <a:solidFill>
                  <a:srgbClr val="A40623"/>
                </a:solidFill>
                <a:latin typeface="Blinker"/>
                <a:sym typeface="Wingdings" panose="05000000000000000000" pitchFamily="2" charset="2"/>
              </a:rPr>
              <a:t></a:t>
            </a:r>
            <a:endParaRPr lang="en-US" sz="7772" dirty="0">
              <a:solidFill>
                <a:srgbClr val="A40623"/>
              </a:solidFill>
              <a:latin typeface="Blinker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989127" y="6012873"/>
            <a:ext cx="1524000" cy="684940"/>
          </a:xfrm>
          <a:custGeom>
            <a:avLst/>
            <a:gdLst/>
            <a:ahLst/>
            <a:cxnLst/>
            <a:rect l="l" t="t" r="r" b="b"/>
            <a:pathLst>
              <a:path w="3027965" h="816163">
                <a:moveTo>
                  <a:pt x="0" y="0"/>
                </a:moveTo>
                <a:lnTo>
                  <a:pt x="3027965" y="0"/>
                </a:lnTo>
                <a:lnTo>
                  <a:pt x="3027965" y="816163"/>
                </a:lnTo>
                <a:lnTo>
                  <a:pt x="0" y="816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086678" y="5777347"/>
            <a:ext cx="2018643" cy="920466"/>
          </a:xfrm>
          <a:custGeom>
            <a:avLst/>
            <a:gdLst/>
            <a:ahLst/>
            <a:cxnLst/>
            <a:rect l="l" t="t" r="r" b="b"/>
            <a:pathLst>
              <a:path w="1821572" h="873150">
                <a:moveTo>
                  <a:pt x="0" y="0"/>
                </a:moveTo>
                <a:lnTo>
                  <a:pt x="1821572" y="0"/>
                </a:lnTo>
                <a:lnTo>
                  <a:pt x="1821572" y="873150"/>
                </a:lnTo>
                <a:lnTo>
                  <a:pt x="0" y="873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332509" y="6012873"/>
            <a:ext cx="1390313" cy="747110"/>
          </a:xfrm>
          <a:custGeom>
            <a:avLst/>
            <a:gdLst/>
            <a:ahLst/>
            <a:cxnLst/>
            <a:rect l="l" t="t" r="r" b="b"/>
            <a:pathLst>
              <a:path w="1946589" h="648863">
                <a:moveTo>
                  <a:pt x="0" y="0"/>
                </a:moveTo>
                <a:lnTo>
                  <a:pt x="1946589" y="0"/>
                </a:lnTo>
                <a:lnTo>
                  <a:pt x="1946589" y="648863"/>
                </a:lnTo>
                <a:lnTo>
                  <a:pt x="0" y="6488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67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663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Blinker</vt:lpstr>
      <vt:lpstr>Calibri</vt:lpstr>
      <vt:lpstr>Glacial Indifference</vt:lpstr>
      <vt:lpstr>League Spartan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New Brunswick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Allain-Geldart, Abigail (EECD/EDPE)</dc:creator>
  <cp:lastModifiedBy>Dymond, Daneen (EECD/EDPE)</cp:lastModifiedBy>
  <cp:revision>3</cp:revision>
  <dcterms:created xsi:type="dcterms:W3CDTF">2025-07-28T15:33:02Z</dcterms:created>
  <dcterms:modified xsi:type="dcterms:W3CDTF">2025-08-26T14:19:45Z</dcterms:modified>
</cp:coreProperties>
</file>