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63" r:id="rId4"/>
    <p:sldId id="269" r:id="rId5"/>
    <p:sldId id="261" r:id="rId6"/>
    <p:sldId id="271" r:id="rId7"/>
    <p:sldId id="272" r:id="rId8"/>
    <p:sldId id="273" r:id="rId9"/>
    <p:sldId id="274"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E15100-EDF8-4168-902A-3F9D609DD5E7}" v="33" dt="2025-08-11T13:25:30.0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04E67A-3F76-4E53-B4A2-44067032859B}" type="datetimeFigureOut">
              <a:rPr lang="en-US" smtClean="0"/>
              <a:t>12/29/2025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5ABB9-C4E1-412E-B995-9A47672AE77E}" type="slidenum">
              <a:rPr lang="en-US" smtClean="0"/>
              <a:t>‹#›</a:t>
            </a:fld>
            <a:endParaRPr lang="en-US"/>
          </a:p>
        </p:txBody>
      </p:sp>
    </p:spTree>
    <p:extLst>
      <p:ext uri="{BB962C8B-B14F-4D97-AF65-F5344CB8AC3E}">
        <p14:creationId xmlns:p14="http://schemas.microsoft.com/office/powerpoint/2010/main" val="30611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12/29/2025</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mailto:Daneen.dymond@gnb.ca" TargetMode="External"/><Relationship Id="rId5" Type="http://schemas.openxmlformats.org/officeDocument/2006/relationships/hyperlink" Target="https://forms.cloud.microsoft/pages/responsepage.aspx?id=736L4AG1Z0qe0Afji_zO5wZgRReWUFxEn9aKWmgMzttUQVVCVVQxT0RIRUJGMU04TVBDV0o4R1NSNS4u&amp;route=shorturl"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66317" y="-546010"/>
            <a:ext cx="14960552" cy="7404010"/>
            <a:chOff x="0" y="0"/>
            <a:chExt cx="29921104" cy="14808019"/>
          </a:xfrm>
        </p:grpSpPr>
        <p:pic>
          <p:nvPicPr>
            <p:cNvPr id="3" name="Picture 3"/>
            <p:cNvPicPr>
              <a:picLocks noChangeAspect="1"/>
            </p:cNvPicPr>
            <p:nvPr/>
          </p:nvPicPr>
          <p:blipFill>
            <a:blip r:embed="rId2"/>
            <a:srcRect t="12859" b="12859"/>
            <a:stretch>
              <a:fillRect/>
            </a:stretch>
          </p:blipFill>
          <p:spPr>
            <a:xfrm>
              <a:off x="0" y="0"/>
              <a:ext cx="29921104" cy="14808019"/>
            </a:xfrm>
            <a:prstGeom prst="rect">
              <a:avLst/>
            </a:prstGeom>
          </p:spPr>
        </p:pic>
      </p:grpSp>
      <p:grpSp>
        <p:nvGrpSpPr>
          <p:cNvPr id="4" name="Group 4"/>
          <p:cNvGrpSpPr>
            <a:grpSpLocks noChangeAspect="1"/>
          </p:cNvGrpSpPr>
          <p:nvPr/>
        </p:nvGrpSpPr>
        <p:grpSpPr>
          <a:xfrm rot="-1524574">
            <a:off x="5082439" y="1329425"/>
            <a:ext cx="1860598" cy="2477143"/>
            <a:chOff x="0" y="0"/>
            <a:chExt cx="3663950" cy="4878070"/>
          </a:xfrm>
        </p:grpSpPr>
        <p:sp>
          <p:nvSpPr>
            <p:cNvPr id="5" name="Freeform 5"/>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3"/>
              <a:stretch>
                <a:fillRect l="-50353" r="-50353"/>
              </a:stretch>
            </a:blipFill>
          </p:spPr>
          <p:txBody>
            <a:bodyPr/>
            <a:lstStyle/>
            <a:p>
              <a:endParaRPr lang="en-US"/>
            </a:p>
          </p:txBody>
        </p:sp>
        <p:sp>
          <p:nvSpPr>
            <p:cNvPr id="6" name="Freeform 6"/>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FFFFF"/>
            </a:solidFill>
          </p:spPr>
          <p:txBody>
            <a:bodyPr/>
            <a:lstStyle/>
            <a:p>
              <a:endParaRPr lang="en-US"/>
            </a:p>
          </p:txBody>
        </p:sp>
      </p:grpSp>
      <p:grpSp>
        <p:nvGrpSpPr>
          <p:cNvPr id="7" name="Group 7"/>
          <p:cNvGrpSpPr>
            <a:grpSpLocks noChangeAspect="1"/>
          </p:cNvGrpSpPr>
          <p:nvPr/>
        </p:nvGrpSpPr>
        <p:grpSpPr>
          <a:xfrm>
            <a:off x="6657549" y="517417"/>
            <a:ext cx="1860598" cy="2477143"/>
            <a:chOff x="0" y="0"/>
            <a:chExt cx="3663950" cy="4878070"/>
          </a:xfrm>
        </p:grpSpPr>
        <p:sp>
          <p:nvSpPr>
            <p:cNvPr id="8" name="Freeform 8"/>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4"/>
              <a:stretch>
                <a:fillRect l="-91" r="-91"/>
              </a:stretch>
            </a:blipFill>
          </p:spPr>
          <p:txBody>
            <a:bodyPr/>
            <a:lstStyle/>
            <a:p>
              <a:endParaRPr lang="en-US"/>
            </a:p>
          </p:txBody>
        </p:sp>
        <p:sp>
          <p:nvSpPr>
            <p:cNvPr id="9" name="Freeform 9"/>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FFFFF"/>
            </a:solidFill>
          </p:spPr>
          <p:txBody>
            <a:bodyPr/>
            <a:lstStyle/>
            <a:p>
              <a:endParaRPr lang="en-US"/>
            </a:p>
          </p:txBody>
        </p:sp>
      </p:grpSp>
      <p:grpSp>
        <p:nvGrpSpPr>
          <p:cNvPr id="10" name="Group 10"/>
          <p:cNvGrpSpPr>
            <a:grpSpLocks noChangeAspect="1"/>
          </p:cNvGrpSpPr>
          <p:nvPr/>
        </p:nvGrpSpPr>
        <p:grpSpPr>
          <a:xfrm rot="1496622">
            <a:off x="8175554" y="1064077"/>
            <a:ext cx="1860598" cy="2477143"/>
            <a:chOff x="0" y="0"/>
            <a:chExt cx="3663950" cy="4878070"/>
          </a:xfrm>
        </p:grpSpPr>
        <p:sp>
          <p:nvSpPr>
            <p:cNvPr id="11" name="Freeform 11"/>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5"/>
              <a:stretch>
                <a:fillRect l="-45857" r="-45857"/>
              </a:stretch>
            </a:blipFill>
          </p:spPr>
          <p:txBody>
            <a:bodyPr/>
            <a:lstStyle/>
            <a:p>
              <a:endParaRPr lang="en-US"/>
            </a:p>
          </p:txBody>
        </p:sp>
        <p:sp>
          <p:nvSpPr>
            <p:cNvPr id="12" name="Freeform 12"/>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FFFFF"/>
            </a:solidFill>
          </p:spPr>
          <p:txBody>
            <a:bodyPr/>
            <a:lstStyle/>
            <a:p>
              <a:endParaRPr lang="en-US"/>
            </a:p>
          </p:txBody>
        </p:sp>
      </p:grpSp>
      <p:sp>
        <p:nvSpPr>
          <p:cNvPr id="13" name="Freeform 13"/>
          <p:cNvSpPr/>
          <p:nvPr/>
        </p:nvSpPr>
        <p:spPr>
          <a:xfrm rot="-233705">
            <a:off x="2853412" y="2881480"/>
            <a:ext cx="9253729" cy="2926491"/>
          </a:xfrm>
          <a:custGeom>
            <a:avLst/>
            <a:gdLst/>
            <a:ahLst/>
            <a:cxnLst/>
            <a:rect l="l" t="t" r="r" b="b"/>
            <a:pathLst>
              <a:path w="13880593" h="4389737">
                <a:moveTo>
                  <a:pt x="0" y="0"/>
                </a:moveTo>
                <a:lnTo>
                  <a:pt x="13880592" y="0"/>
                </a:lnTo>
                <a:lnTo>
                  <a:pt x="13880592" y="4389738"/>
                </a:lnTo>
                <a:lnTo>
                  <a:pt x="0" y="43897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3178219" y="2975705"/>
            <a:ext cx="8604114" cy="2721051"/>
          </a:xfrm>
          <a:custGeom>
            <a:avLst/>
            <a:gdLst/>
            <a:ahLst/>
            <a:cxnLst/>
            <a:rect l="l" t="t" r="r" b="b"/>
            <a:pathLst>
              <a:path w="12906171" h="4081576">
                <a:moveTo>
                  <a:pt x="0" y="0"/>
                </a:moveTo>
                <a:lnTo>
                  <a:pt x="12906171" y="0"/>
                </a:lnTo>
                <a:lnTo>
                  <a:pt x="12906171" y="4081577"/>
                </a:lnTo>
                <a:lnTo>
                  <a:pt x="0" y="40815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1" name="Freeform 21"/>
          <p:cNvSpPr/>
          <p:nvPr/>
        </p:nvSpPr>
        <p:spPr>
          <a:xfrm>
            <a:off x="3462239" y="5041390"/>
            <a:ext cx="1419391" cy="382585"/>
          </a:xfrm>
          <a:custGeom>
            <a:avLst/>
            <a:gdLst/>
            <a:ahLst/>
            <a:cxnLst/>
            <a:rect l="l" t="t" r="r" b="b"/>
            <a:pathLst>
              <a:path w="2129086" h="573878">
                <a:moveTo>
                  <a:pt x="0" y="0"/>
                </a:moveTo>
                <a:lnTo>
                  <a:pt x="2129086" y="0"/>
                </a:lnTo>
                <a:lnTo>
                  <a:pt x="2129086" y="573878"/>
                </a:lnTo>
                <a:lnTo>
                  <a:pt x="0" y="573878"/>
                </a:lnTo>
                <a:lnTo>
                  <a:pt x="0" y="0"/>
                </a:lnTo>
                <a:close/>
              </a:path>
            </a:pathLst>
          </a:custGeom>
          <a:blipFill>
            <a:blip r:embed="rId10"/>
            <a:stretch>
              <a:fillRect/>
            </a:stretch>
          </a:blipFill>
        </p:spPr>
        <p:txBody>
          <a:bodyPr/>
          <a:lstStyle/>
          <a:p>
            <a:endParaRPr lang="en-US"/>
          </a:p>
        </p:txBody>
      </p:sp>
      <p:sp>
        <p:nvSpPr>
          <p:cNvPr id="22" name="Freeform 22"/>
          <p:cNvSpPr/>
          <p:nvPr/>
        </p:nvSpPr>
        <p:spPr>
          <a:xfrm>
            <a:off x="3716233" y="4264697"/>
            <a:ext cx="1297726" cy="432575"/>
          </a:xfrm>
          <a:custGeom>
            <a:avLst/>
            <a:gdLst/>
            <a:ahLst/>
            <a:cxnLst/>
            <a:rect l="l" t="t" r="r" b="b"/>
            <a:pathLst>
              <a:path w="1946589" h="648863">
                <a:moveTo>
                  <a:pt x="0" y="0"/>
                </a:moveTo>
                <a:lnTo>
                  <a:pt x="1946589" y="0"/>
                </a:lnTo>
                <a:lnTo>
                  <a:pt x="1946589" y="648863"/>
                </a:lnTo>
                <a:lnTo>
                  <a:pt x="0" y="648863"/>
                </a:lnTo>
                <a:lnTo>
                  <a:pt x="0" y="0"/>
                </a:lnTo>
                <a:close/>
              </a:path>
            </a:pathLst>
          </a:custGeom>
          <a:blipFill>
            <a:blip r:embed="rId11"/>
            <a:stretch>
              <a:fillRect/>
            </a:stretch>
          </a:blipFill>
        </p:spPr>
        <p:txBody>
          <a:bodyPr/>
          <a:lstStyle/>
          <a:p>
            <a:endParaRPr lang="en-US"/>
          </a:p>
        </p:txBody>
      </p:sp>
      <p:sp>
        <p:nvSpPr>
          <p:cNvPr id="23" name="Freeform 23"/>
          <p:cNvSpPr/>
          <p:nvPr/>
        </p:nvSpPr>
        <p:spPr>
          <a:xfrm>
            <a:off x="3892502" y="3580957"/>
            <a:ext cx="989129" cy="474128"/>
          </a:xfrm>
          <a:custGeom>
            <a:avLst/>
            <a:gdLst/>
            <a:ahLst/>
            <a:cxnLst/>
            <a:rect l="l" t="t" r="r" b="b"/>
            <a:pathLst>
              <a:path w="1483693" h="711192">
                <a:moveTo>
                  <a:pt x="0" y="0"/>
                </a:moveTo>
                <a:lnTo>
                  <a:pt x="1483693" y="0"/>
                </a:lnTo>
                <a:lnTo>
                  <a:pt x="1483693" y="711192"/>
                </a:lnTo>
                <a:lnTo>
                  <a:pt x="0" y="711192"/>
                </a:lnTo>
                <a:lnTo>
                  <a:pt x="0" y="0"/>
                </a:lnTo>
                <a:close/>
              </a:path>
            </a:pathLst>
          </a:custGeom>
          <a:blipFill>
            <a:blip r:embed="rId12"/>
            <a:stretch>
              <a:fillRect/>
            </a:stretch>
          </a:blipFill>
        </p:spPr>
        <p:txBody>
          <a:bodyPr/>
          <a:lstStyle/>
          <a:p>
            <a:endParaRPr lang="en-US"/>
          </a:p>
        </p:txBody>
      </p:sp>
      <p:sp>
        <p:nvSpPr>
          <p:cNvPr id="24" name="TextBox 24"/>
          <p:cNvSpPr txBox="1"/>
          <p:nvPr/>
        </p:nvSpPr>
        <p:spPr>
          <a:xfrm>
            <a:off x="5013959" y="3291562"/>
            <a:ext cx="6283787" cy="111530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4298"/>
              </a:lnSpc>
            </a:pPr>
            <a:r>
              <a:rPr lang="en-US" sz="3907" b="1" dirty="0">
                <a:solidFill>
                  <a:srgbClr val="C00000"/>
                </a:solidFill>
                <a:latin typeface="League Spartan"/>
              </a:rPr>
              <a:t>Parks NB: On Our</a:t>
            </a:r>
          </a:p>
          <a:p>
            <a:pPr algn="ctr">
              <a:lnSpc>
                <a:spcPts val="4298"/>
              </a:lnSpc>
            </a:pPr>
            <a:r>
              <a:rPr lang="en-US" sz="3907" b="1" dirty="0">
                <a:solidFill>
                  <a:srgbClr val="C00000"/>
                </a:solidFill>
                <a:latin typeface="League Spartan"/>
              </a:rPr>
              <a:t>Playground</a:t>
            </a:r>
          </a:p>
        </p:txBody>
      </p:sp>
      <p:sp>
        <p:nvSpPr>
          <p:cNvPr id="25" name="TextBox 25"/>
          <p:cNvSpPr txBox="1"/>
          <p:nvPr/>
        </p:nvSpPr>
        <p:spPr>
          <a:xfrm>
            <a:off x="5489944" y="4430184"/>
            <a:ext cx="5638213" cy="86248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280"/>
              </a:lnSpc>
            </a:pPr>
            <a:r>
              <a:rPr lang="en-US" sz="3600" dirty="0">
                <a:latin typeface="Blinker"/>
              </a:rPr>
              <a:t>An Outdoor Learning Activity for Grades 3-5</a:t>
            </a:r>
          </a:p>
        </p:txBody>
      </p:sp>
    </p:spTree>
    <p:extLst>
      <p:ext uri="{BB962C8B-B14F-4D97-AF65-F5344CB8AC3E}">
        <p14:creationId xmlns:p14="http://schemas.microsoft.com/office/powerpoint/2010/main" val="97803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475793" y="2507112"/>
            <a:ext cx="3486887" cy="1405867"/>
            <a:chOff x="0" y="0"/>
            <a:chExt cx="455366" cy="183598"/>
          </a:xfrm>
        </p:grpSpPr>
        <p:sp>
          <p:nvSpPr>
            <p:cNvPr id="4" name="Freeform 4"/>
            <p:cNvSpPr/>
            <p:nvPr/>
          </p:nvSpPr>
          <p:spPr>
            <a:xfrm>
              <a:off x="0" y="0"/>
              <a:ext cx="455366" cy="183598"/>
            </a:xfrm>
            <a:custGeom>
              <a:avLst/>
              <a:gdLst/>
              <a:ahLst/>
              <a:cxnLst/>
              <a:rect l="l" t="t" r="r" b="b"/>
              <a:pathLst>
                <a:path w="455366" h="183598">
                  <a:moveTo>
                    <a:pt x="0" y="0"/>
                  </a:moveTo>
                  <a:lnTo>
                    <a:pt x="455366" y="0"/>
                  </a:lnTo>
                  <a:lnTo>
                    <a:pt x="455366" y="183598"/>
                  </a:lnTo>
                  <a:lnTo>
                    <a:pt x="0" y="183598"/>
                  </a:lnTo>
                  <a:close/>
                </a:path>
              </a:pathLst>
            </a:custGeom>
            <a:solidFill>
              <a:srgbClr val="FFFFFF"/>
            </a:solidFill>
          </p:spPr>
          <p:txBody>
            <a:bodyPr/>
            <a:lstStyle/>
            <a:p>
              <a:endParaRPr lang="en-US"/>
            </a:p>
          </p:txBody>
        </p:sp>
        <p:sp>
          <p:nvSpPr>
            <p:cNvPr id="5" name="TextBox 5"/>
            <p:cNvSpPr txBox="1"/>
            <p:nvPr/>
          </p:nvSpPr>
          <p:spPr>
            <a:xfrm>
              <a:off x="0" y="-57150"/>
              <a:ext cx="455366" cy="24074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7"/>
                </a:lnSpc>
              </a:pPr>
              <a:endParaRPr sz="800" dirty="0"/>
            </a:p>
          </p:txBody>
        </p:sp>
      </p:grpSp>
      <p:sp>
        <p:nvSpPr>
          <p:cNvPr id="6" name="TextBox 6"/>
          <p:cNvSpPr txBox="1"/>
          <p:nvPr/>
        </p:nvSpPr>
        <p:spPr>
          <a:xfrm>
            <a:off x="3388492" y="351818"/>
            <a:ext cx="6371643" cy="131144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0881"/>
              </a:lnSpc>
            </a:pPr>
            <a:r>
              <a:rPr lang="en-US" sz="7772" dirty="0">
                <a:solidFill>
                  <a:srgbClr val="A40623"/>
                </a:solidFill>
                <a:latin typeface="Blinker"/>
              </a:rPr>
              <a:t>THANK YOU </a:t>
            </a:r>
            <a:r>
              <a:rPr lang="en-US" sz="7772" dirty="0">
                <a:solidFill>
                  <a:srgbClr val="A40623"/>
                </a:solidFill>
                <a:latin typeface="Blinker"/>
                <a:sym typeface="Wingdings" panose="05000000000000000000" pitchFamily="2" charset="2"/>
              </a:rPr>
              <a:t></a:t>
            </a:r>
            <a:endParaRPr lang="en-US" sz="7772" dirty="0">
              <a:solidFill>
                <a:srgbClr val="A40623"/>
              </a:solidFill>
              <a:latin typeface="Blinker"/>
            </a:endParaRPr>
          </a:p>
        </p:txBody>
      </p:sp>
      <p:sp>
        <p:nvSpPr>
          <p:cNvPr id="9" name="Freeform 9"/>
          <p:cNvSpPr/>
          <p:nvPr/>
        </p:nvSpPr>
        <p:spPr>
          <a:xfrm>
            <a:off x="9777046" y="5884986"/>
            <a:ext cx="2220136" cy="812828"/>
          </a:xfrm>
          <a:custGeom>
            <a:avLst/>
            <a:gdLst/>
            <a:ahLst/>
            <a:cxnLst/>
            <a:rect l="l" t="t" r="r" b="b"/>
            <a:pathLst>
              <a:path w="3027965" h="816163">
                <a:moveTo>
                  <a:pt x="0" y="0"/>
                </a:moveTo>
                <a:lnTo>
                  <a:pt x="3027965" y="0"/>
                </a:lnTo>
                <a:lnTo>
                  <a:pt x="3027965" y="816163"/>
                </a:lnTo>
                <a:lnTo>
                  <a:pt x="0" y="816163"/>
                </a:lnTo>
                <a:lnTo>
                  <a:pt x="0" y="0"/>
                </a:lnTo>
                <a:close/>
              </a:path>
            </a:pathLst>
          </a:custGeom>
          <a:blipFill>
            <a:blip r:embed="rId2"/>
            <a:stretch>
              <a:fillRect/>
            </a:stretch>
          </a:blipFill>
        </p:spPr>
        <p:txBody>
          <a:bodyPr/>
          <a:lstStyle/>
          <a:p>
            <a:endParaRPr lang="en-US"/>
          </a:p>
        </p:txBody>
      </p:sp>
      <p:sp>
        <p:nvSpPr>
          <p:cNvPr id="10" name="Freeform 10"/>
          <p:cNvSpPr/>
          <p:nvPr/>
        </p:nvSpPr>
        <p:spPr>
          <a:xfrm>
            <a:off x="5324686" y="5630658"/>
            <a:ext cx="2435991" cy="1079636"/>
          </a:xfrm>
          <a:custGeom>
            <a:avLst/>
            <a:gdLst/>
            <a:ahLst/>
            <a:cxnLst/>
            <a:rect l="l" t="t" r="r" b="b"/>
            <a:pathLst>
              <a:path w="1821572" h="873150">
                <a:moveTo>
                  <a:pt x="0" y="0"/>
                </a:moveTo>
                <a:lnTo>
                  <a:pt x="1821572" y="0"/>
                </a:lnTo>
                <a:lnTo>
                  <a:pt x="1821572" y="873150"/>
                </a:lnTo>
                <a:lnTo>
                  <a:pt x="0" y="873150"/>
                </a:lnTo>
                <a:lnTo>
                  <a:pt x="0" y="0"/>
                </a:lnTo>
                <a:close/>
              </a:path>
            </a:pathLst>
          </a:custGeom>
          <a:blipFill>
            <a:blip r:embed="rId3"/>
            <a:stretch>
              <a:fillRect/>
            </a:stretch>
          </a:blipFill>
        </p:spPr>
        <p:txBody>
          <a:bodyPr/>
          <a:lstStyle/>
          <a:p>
            <a:endParaRPr lang="en-US"/>
          </a:p>
        </p:txBody>
      </p:sp>
      <p:sp>
        <p:nvSpPr>
          <p:cNvPr id="11" name="Freeform 11"/>
          <p:cNvSpPr/>
          <p:nvPr/>
        </p:nvSpPr>
        <p:spPr>
          <a:xfrm>
            <a:off x="194819" y="5884985"/>
            <a:ext cx="2018642" cy="825309"/>
          </a:xfrm>
          <a:custGeom>
            <a:avLst/>
            <a:gdLst/>
            <a:ahLst/>
            <a:cxnLst/>
            <a:rect l="l" t="t" r="r" b="b"/>
            <a:pathLst>
              <a:path w="1946589" h="648863">
                <a:moveTo>
                  <a:pt x="0" y="0"/>
                </a:moveTo>
                <a:lnTo>
                  <a:pt x="1946589" y="0"/>
                </a:lnTo>
                <a:lnTo>
                  <a:pt x="1946589" y="648863"/>
                </a:lnTo>
                <a:lnTo>
                  <a:pt x="0" y="648863"/>
                </a:lnTo>
                <a:lnTo>
                  <a:pt x="0" y="0"/>
                </a:lnTo>
                <a:close/>
              </a:path>
            </a:pathLst>
          </a:custGeom>
          <a:blipFill>
            <a:blip r:embed="rId4"/>
            <a:stretch>
              <a:fillRect/>
            </a:stretch>
          </a:blipFill>
        </p:spPr>
        <p:txBody>
          <a:bodyPr/>
          <a:lstStyle/>
          <a:p>
            <a:endParaRPr lang="en-US"/>
          </a:p>
        </p:txBody>
      </p:sp>
      <p:sp>
        <p:nvSpPr>
          <p:cNvPr id="13" name="TextBox 12">
            <a:extLst>
              <a:ext uri="{FF2B5EF4-FFF2-40B4-BE49-F238E27FC236}">
                <a16:creationId xmlns:a16="http://schemas.microsoft.com/office/drawing/2014/main" id="{01234E01-0A62-C53E-FA7A-D5A09D2CE301}"/>
              </a:ext>
            </a:extLst>
          </p:cNvPr>
          <p:cNvSpPr txBox="1"/>
          <p:nvPr/>
        </p:nvSpPr>
        <p:spPr>
          <a:xfrm>
            <a:off x="1204140" y="1397674"/>
            <a:ext cx="9823939" cy="3693319"/>
          </a:xfrm>
          <a:prstGeom prst="rect">
            <a:avLst/>
          </a:prstGeom>
          <a:noFill/>
        </p:spPr>
        <p:txBody>
          <a:bodyPr wrap="square">
            <a:spAutoFit/>
          </a:bodyPr>
          <a:lstStyle/>
          <a:p>
            <a:endParaRPr lang="en-CA" sz="1800" dirty="0"/>
          </a:p>
          <a:p>
            <a:r>
              <a:rPr lang="en-CA" sz="2400" dirty="0"/>
              <a:t>Please tell us your thoughts on the activity. COE Health values NB Educator’s valuable feedback and appreciate you taking the time to complete the survey below. </a:t>
            </a:r>
          </a:p>
          <a:p>
            <a:r>
              <a:rPr lang="en-US" sz="2400" dirty="0">
                <a:hlinkClick r:id="rId5"/>
              </a:rPr>
              <a:t>Centre of Excellence Learning Support </a:t>
            </a:r>
            <a:r>
              <a:rPr lang="en-US" sz="2400" dirty="0" err="1">
                <a:hlinkClick r:id="rId5"/>
              </a:rPr>
              <a:t>Feedbcak</a:t>
            </a:r>
            <a:r>
              <a:rPr lang="en-US" sz="2400">
                <a:hlinkClick r:id="rId5"/>
              </a:rPr>
              <a:t> Form </a:t>
            </a:r>
            <a:r>
              <a:rPr lang="en-CA" sz="2400"/>
              <a:t> </a:t>
            </a:r>
            <a:endParaRPr lang="en-CA" sz="2400" dirty="0"/>
          </a:p>
          <a:p>
            <a:endParaRPr lang="en-CA" sz="2400" dirty="0"/>
          </a:p>
          <a:p>
            <a:r>
              <a:rPr lang="en-CA" sz="2400" dirty="0"/>
              <a:t>Thank you and please feel free to reach out to COE Health Lead Daneen Dymond, </a:t>
            </a:r>
            <a:r>
              <a:rPr lang="en-CA" sz="2400" dirty="0">
                <a:hlinkClick r:id="rId6"/>
              </a:rPr>
              <a:t>Daneen.dymond@gnb.ca</a:t>
            </a:r>
            <a:r>
              <a:rPr lang="en-CA" sz="2400" dirty="0"/>
              <a:t> if you have any questions or would like to be part of a team who creates supporting Outdoor Learning resources and activities for Educator's in NB. </a:t>
            </a:r>
            <a:endParaRPr lang="en-US" sz="2400" dirty="0"/>
          </a:p>
        </p:txBody>
      </p:sp>
    </p:spTree>
    <p:extLst>
      <p:ext uri="{BB962C8B-B14F-4D97-AF65-F5344CB8AC3E}">
        <p14:creationId xmlns:p14="http://schemas.microsoft.com/office/powerpoint/2010/main" val="288816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51939" y="1465582"/>
            <a:ext cx="5249939" cy="642204"/>
            <a:chOff x="0" y="0"/>
            <a:chExt cx="5432747" cy="664566"/>
          </a:xfrm>
        </p:grpSpPr>
        <p:sp>
          <p:nvSpPr>
            <p:cNvPr id="3" name="Freeform 3"/>
            <p:cNvSpPr/>
            <p:nvPr/>
          </p:nvSpPr>
          <p:spPr>
            <a:xfrm>
              <a:off x="0" y="0"/>
              <a:ext cx="5432747" cy="664566"/>
            </a:xfrm>
            <a:custGeom>
              <a:avLst/>
              <a:gdLst/>
              <a:ahLst/>
              <a:cxnLst/>
              <a:rect l="l" t="t" r="r" b="b"/>
              <a:pathLst>
                <a:path w="5432747" h="664566">
                  <a:moveTo>
                    <a:pt x="0" y="0"/>
                  </a:moveTo>
                  <a:lnTo>
                    <a:pt x="5432747" y="0"/>
                  </a:lnTo>
                  <a:lnTo>
                    <a:pt x="5432747" y="664566"/>
                  </a:lnTo>
                  <a:lnTo>
                    <a:pt x="0" y="664566"/>
                  </a:lnTo>
                  <a:close/>
                </a:path>
              </a:pathLst>
            </a:custGeom>
            <a:solidFill>
              <a:srgbClr val="000000"/>
            </a:solidFill>
          </p:spPr>
          <p:txBody>
            <a:bodyPr/>
            <a:lstStyle/>
            <a:p>
              <a:endParaRPr lang="en-US"/>
            </a:p>
          </p:txBody>
        </p:sp>
        <p:sp>
          <p:nvSpPr>
            <p:cNvPr id="4" name="TextBox 4"/>
            <p:cNvSpPr txBox="1"/>
            <p:nvPr/>
          </p:nvSpPr>
          <p:spPr>
            <a:xfrm>
              <a:off x="0" y="-57150"/>
              <a:ext cx="5432747" cy="721716"/>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7"/>
                </a:lnSpc>
              </a:pPr>
              <a:endParaRPr sz="800" dirty="0"/>
            </a:p>
          </p:txBody>
        </p:sp>
      </p:grpSp>
      <p:grpSp>
        <p:nvGrpSpPr>
          <p:cNvPr id="5" name="Group 5"/>
          <p:cNvGrpSpPr/>
          <p:nvPr/>
        </p:nvGrpSpPr>
        <p:grpSpPr>
          <a:xfrm>
            <a:off x="6256261" y="1465582"/>
            <a:ext cx="5249939" cy="642204"/>
            <a:chOff x="0" y="0"/>
            <a:chExt cx="5432747" cy="664566"/>
          </a:xfrm>
        </p:grpSpPr>
        <p:sp>
          <p:nvSpPr>
            <p:cNvPr id="6" name="Freeform 6"/>
            <p:cNvSpPr/>
            <p:nvPr/>
          </p:nvSpPr>
          <p:spPr>
            <a:xfrm>
              <a:off x="0" y="0"/>
              <a:ext cx="5432747" cy="664566"/>
            </a:xfrm>
            <a:custGeom>
              <a:avLst/>
              <a:gdLst/>
              <a:ahLst/>
              <a:cxnLst/>
              <a:rect l="l" t="t" r="r" b="b"/>
              <a:pathLst>
                <a:path w="5432747" h="664566">
                  <a:moveTo>
                    <a:pt x="0" y="0"/>
                  </a:moveTo>
                  <a:lnTo>
                    <a:pt x="5432747" y="0"/>
                  </a:lnTo>
                  <a:lnTo>
                    <a:pt x="5432747" y="664566"/>
                  </a:lnTo>
                  <a:lnTo>
                    <a:pt x="0" y="664566"/>
                  </a:lnTo>
                  <a:close/>
                </a:path>
              </a:pathLst>
            </a:custGeom>
            <a:solidFill>
              <a:srgbClr val="000000"/>
            </a:solidFill>
          </p:spPr>
          <p:txBody>
            <a:bodyPr/>
            <a:lstStyle/>
            <a:p>
              <a:endParaRPr lang="en-US"/>
            </a:p>
          </p:txBody>
        </p:sp>
        <p:sp>
          <p:nvSpPr>
            <p:cNvPr id="7" name="TextBox 7"/>
            <p:cNvSpPr txBox="1"/>
            <p:nvPr/>
          </p:nvSpPr>
          <p:spPr>
            <a:xfrm>
              <a:off x="0" y="-57150"/>
              <a:ext cx="5432747" cy="721716"/>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7"/>
                </a:lnSpc>
              </a:pPr>
              <a:endParaRPr sz="800" dirty="0"/>
            </a:p>
          </p:txBody>
        </p:sp>
      </p:grpSp>
      <p:grpSp>
        <p:nvGrpSpPr>
          <p:cNvPr id="8" name="Group 8"/>
          <p:cNvGrpSpPr/>
          <p:nvPr/>
        </p:nvGrpSpPr>
        <p:grpSpPr>
          <a:xfrm>
            <a:off x="851939" y="2253433"/>
            <a:ext cx="5249939" cy="642204"/>
            <a:chOff x="0" y="0"/>
            <a:chExt cx="5432747" cy="664566"/>
          </a:xfrm>
        </p:grpSpPr>
        <p:sp>
          <p:nvSpPr>
            <p:cNvPr id="9" name="Freeform 9"/>
            <p:cNvSpPr/>
            <p:nvPr/>
          </p:nvSpPr>
          <p:spPr>
            <a:xfrm>
              <a:off x="0" y="0"/>
              <a:ext cx="5432747" cy="664566"/>
            </a:xfrm>
            <a:custGeom>
              <a:avLst/>
              <a:gdLst/>
              <a:ahLst/>
              <a:cxnLst/>
              <a:rect l="l" t="t" r="r" b="b"/>
              <a:pathLst>
                <a:path w="5432747" h="664566">
                  <a:moveTo>
                    <a:pt x="0" y="0"/>
                  </a:moveTo>
                  <a:lnTo>
                    <a:pt x="5432747" y="0"/>
                  </a:lnTo>
                  <a:lnTo>
                    <a:pt x="5432747" y="664566"/>
                  </a:lnTo>
                  <a:lnTo>
                    <a:pt x="0" y="664566"/>
                  </a:lnTo>
                  <a:close/>
                </a:path>
              </a:pathLst>
            </a:custGeom>
            <a:solidFill>
              <a:srgbClr val="000000"/>
            </a:solidFill>
          </p:spPr>
          <p:txBody>
            <a:bodyPr/>
            <a:lstStyle/>
            <a:p>
              <a:endParaRPr lang="en-US"/>
            </a:p>
          </p:txBody>
        </p:sp>
        <p:sp>
          <p:nvSpPr>
            <p:cNvPr id="10" name="TextBox 10"/>
            <p:cNvSpPr txBox="1"/>
            <p:nvPr/>
          </p:nvSpPr>
          <p:spPr>
            <a:xfrm>
              <a:off x="0" y="-57150"/>
              <a:ext cx="5432747" cy="721716"/>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7"/>
                </a:lnSpc>
              </a:pPr>
              <a:endParaRPr sz="800" dirty="0"/>
            </a:p>
          </p:txBody>
        </p:sp>
      </p:grpSp>
      <p:grpSp>
        <p:nvGrpSpPr>
          <p:cNvPr id="11" name="Group 11"/>
          <p:cNvGrpSpPr/>
          <p:nvPr/>
        </p:nvGrpSpPr>
        <p:grpSpPr>
          <a:xfrm>
            <a:off x="6256261" y="2253433"/>
            <a:ext cx="5249939" cy="642204"/>
            <a:chOff x="0" y="0"/>
            <a:chExt cx="5432747" cy="664566"/>
          </a:xfrm>
        </p:grpSpPr>
        <p:sp>
          <p:nvSpPr>
            <p:cNvPr id="12" name="Freeform 12"/>
            <p:cNvSpPr/>
            <p:nvPr/>
          </p:nvSpPr>
          <p:spPr>
            <a:xfrm>
              <a:off x="0" y="0"/>
              <a:ext cx="5432747" cy="664566"/>
            </a:xfrm>
            <a:custGeom>
              <a:avLst/>
              <a:gdLst/>
              <a:ahLst/>
              <a:cxnLst/>
              <a:rect l="l" t="t" r="r" b="b"/>
              <a:pathLst>
                <a:path w="5432747" h="664566">
                  <a:moveTo>
                    <a:pt x="0" y="0"/>
                  </a:moveTo>
                  <a:lnTo>
                    <a:pt x="5432747" y="0"/>
                  </a:lnTo>
                  <a:lnTo>
                    <a:pt x="5432747" y="664566"/>
                  </a:lnTo>
                  <a:lnTo>
                    <a:pt x="0" y="664566"/>
                  </a:lnTo>
                  <a:close/>
                </a:path>
              </a:pathLst>
            </a:custGeom>
            <a:solidFill>
              <a:srgbClr val="000000"/>
            </a:solidFill>
          </p:spPr>
          <p:txBody>
            <a:bodyPr/>
            <a:lstStyle/>
            <a:p>
              <a:endParaRPr lang="en-US"/>
            </a:p>
          </p:txBody>
        </p:sp>
        <p:sp>
          <p:nvSpPr>
            <p:cNvPr id="13" name="TextBox 13"/>
            <p:cNvSpPr txBox="1"/>
            <p:nvPr/>
          </p:nvSpPr>
          <p:spPr>
            <a:xfrm>
              <a:off x="0" y="-57150"/>
              <a:ext cx="5432747" cy="721716"/>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7"/>
                </a:lnSpc>
              </a:pPr>
              <a:endParaRPr sz="800" dirty="0"/>
            </a:p>
          </p:txBody>
        </p:sp>
      </p:grpSp>
      <p:grpSp>
        <p:nvGrpSpPr>
          <p:cNvPr id="14" name="Group 14"/>
          <p:cNvGrpSpPr/>
          <p:nvPr/>
        </p:nvGrpSpPr>
        <p:grpSpPr>
          <a:xfrm>
            <a:off x="851939" y="3037689"/>
            <a:ext cx="5249939" cy="642204"/>
            <a:chOff x="0" y="0"/>
            <a:chExt cx="5432747" cy="664566"/>
          </a:xfrm>
        </p:grpSpPr>
        <p:sp>
          <p:nvSpPr>
            <p:cNvPr id="15" name="Freeform 15"/>
            <p:cNvSpPr/>
            <p:nvPr/>
          </p:nvSpPr>
          <p:spPr>
            <a:xfrm>
              <a:off x="0" y="0"/>
              <a:ext cx="5432747" cy="664566"/>
            </a:xfrm>
            <a:custGeom>
              <a:avLst/>
              <a:gdLst/>
              <a:ahLst/>
              <a:cxnLst/>
              <a:rect l="l" t="t" r="r" b="b"/>
              <a:pathLst>
                <a:path w="5432747" h="664566">
                  <a:moveTo>
                    <a:pt x="0" y="0"/>
                  </a:moveTo>
                  <a:lnTo>
                    <a:pt x="5432747" y="0"/>
                  </a:lnTo>
                  <a:lnTo>
                    <a:pt x="5432747" y="664566"/>
                  </a:lnTo>
                  <a:lnTo>
                    <a:pt x="0" y="664566"/>
                  </a:lnTo>
                  <a:close/>
                </a:path>
              </a:pathLst>
            </a:custGeom>
            <a:solidFill>
              <a:srgbClr val="000000"/>
            </a:solidFill>
          </p:spPr>
          <p:txBody>
            <a:bodyPr/>
            <a:lstStyle/>
            <a:p>
              <a:endParaRPr lang="en-US"/>
            </a:p>
          </p:txBody>
        </p:sp>
        <p:sp>
          <p:nvSpPr>
            <p:cNvPr id="16" name="TextBox 16"/>
            <p:cNvSpPr txBox="1"/>
            <p:nvPr/>
          </p:nvSpPr>
          <p:spPr>
            <a:xfrm>
              <a:off x="0" y="-57150"/>
              <a:ext cx="5432747" cy="721716"/>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7"/>
                </a:lnSpc>
              </a:pPr>
              <a:endParaRPr sz="800" dirty="0"/>
            </a:p>
          </p:txBody>
        </p:sp>
      </p:grpSp>
      <p:grpSp>
        <p:nvGrpSpPr>
          <p:cNvPr id="17" name="Group 17"/>
          <p:cNvGrpSpPr/>
          <p:nvPr/>
        </p:nvGrpSpPr>
        <p:grpSpPr>
          <a:xfrm>
            <a:off x="6256261" y="3037689"/>
            <a:ext cx="5249939" cy="642204"/>
            <a:chOff x="0" y="0"/>
            <a:chExt cx="5432747" cy="664566"/>
          </a:xfrm>
        </p:grpSpPr>
        <p:sp>
          <p:nvSpPr>
            <p:cNvPr id="18" name="Freeform 18"/>
            <p:cNvSpPr/>
            <p:nvPr/>
          </p:nvSpPr>
          <p:spPr>
            <a:xfrm>
              <a:off x="0" y="0"/>
              <a:ext cx="5432747" cy="664566"/>
            </a:xfrm>
            <a:custGeom>
              <a:avLst/>
              <a:gdLst/>
              <a:ahLst/>
              <a:cxnLst/>
              <a:rect l="l" t="t" r="r" b="b"/>
              <a:pathLst>
                <a:path w="5432747" h="664566">
                  <a:moveTo>
                    <a:pt x="0" y="0"/>
                  </a:moveTo>
                  <a:lnTo>
                    <a:pt x="5432747" y="0"/>
                  </a:lnTo>
                  <a:lnTo>
                    <a:pt x="5432747" y="664566"/>
                  </a:lnTo>
                  <a:lnTo>
                    <a:pt x="0" y="664566"/>
                  </a:lnTo>
                  <a:close/>
                </a:path>
              </a:pathLst>
            </a:custGeom>
            <a:solidFill>
              <a:srgbClr val="000000"/>
            </a:solidFill>
          </p:spPr>
          <p:txBody>
            <a:bodyPr/>
            <a:lstStyle/>
            <a:p>
              <a:endParaRPr lang="en-US"/>
            </a:p>
          </p:txBody>
        </p:sp>
        <p:sp>
          <p:nvSpPr>
            <p:cNvPr id="19" name="TextBox 19"/>
            <p:cNvSpPr txBox="1"/>
            <p:nvPr/>
          </p:nvSpPr>
          <p:spPr>
            <a:xfrm>
              <a:off x="0" y="-57150"/>
              <a:ext cx="5432747" cy="721716"/>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7"/>
                </a:lnSpc>
              </a:pPr>
              <a:endParaRPr sz="800" dirty="0"/>
            </a:p>
          </p:txBody>
        </p:sp>
      </p:grpSp>
      <p:grpSp>
        <p:nvGrpSpPr>
          <p:cNvPr id="26" name="Group 26"/>
          <p:cNvGrpSpPr/>
          <p:nvPr/>
        </p:nvGrpSpPr>
        <p:grpSpPr>
          <a:xfrm>
            <a:off x="851939" y="3825943"/>
            <a:ext cx="5249939" cy="642204"/>
            <a:chOff x="0" y="0"/>
            <a:chExt cx="5432747" cy="664566"/>
          </a:xfrm>
        </p:grpSpPr>
        <p:sp>
          <p:nvSpPr>
            <p:cNvPr id="27" name="Freeform 27"/>
            <p:cNvSpPr/>
            <p:nvPr/>
          </p:nvSpPr>
          <p:spPr>
            <a:xfrm>
              <a:off x="0" y="0"/>
              <a:ext cx="5432747" cy="664566"/>
            </a:xfrm>
            <a:custGeom>
              <a:avLst/>
              <a:gdLst/>
              <a:ahLst/>
              <a:cxnLst/>
              <a:rect l="l" t="t" r="r" b="b"/>
              <a:pathLst>
                <a:path w="5432747" h="664566">
                  <a:moveTo>
                    <a:pt x="0" y="0"/>
                  </a:moveTo>
                  <a:lnTo>
                    <a:pt x="5432747" y="0"/>
                  </a:lnTo>
                  <a:lnTo>
                    <a:pt x="5432747" y="664566"/>
                  </a:lnTo>
                  <a:lnTo>
                    <a:pt x="0" y="664566"/>
                  </a:lnTo>
                  <a:close/>
                </a:path>
              </a:pathLst>
            </a:custGeom>
            <a:solidFill>
              <a:srgbClr val="000000"/>
            </a:solidFill>
          </p:spPr>
          <p:txBody>
            <a:bodyPr/>
            <a:lstStyle/>
            <a:p>
              <a:endParaRPr lang="en-US"/>
            </a:p>
          </p:txBody>
        </p:sp>
        <p:sp>
          <p:nvSpPr>
            <p:cNvPr id="28" name="TextBox 28"/>
            <p:cNvSpPr txBox="1"/>
            <p:nvPr/>
          </p:nvSpPr>
          <p:spPr>
            <a:xfrm>
              <a:off x="0" y="-57150"/>
              <a:ext cx="5432747" cy="721716"/>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7"/>
                </a:lnSpc>
              </a:pPr>
              <a:endParaRPr sz="800" dirty="0"/>
            </a:p>
          </p:txBody>
        </p:sp>
      </p:grpSp>
      <p:grpSp>
        <p:nvGrpSpPr>
          <p:cNvPr id="29" name="Group 29"/>
          <p:cNvGrpSpPr/>
          <p:nvPr/>
        </p:nvGrpSpPr>
        <p:grpSpPr>
          <a:xfrm>
            <a:off x="6256261" y="3825943"/>
            <a:ext cx="5249939" cy="642204"/>
            <a:chOff x="0" y="0"/>
            <a:chExt cx="5432747" cy="664566"/>
          </a:xfrm>
        </p:grpSpPr>
        <p:sp>
          <p:nvSpPr>
            <p:cNvPr id="30" name="Freeform 30"/>
            <p:cNvSpPr/>
            <p:nvPr/>
          </p:nvSpPr>
          <p:spPr>
            <a:xfrm>
              <a:off x="0" y="0"/>
              <a:ext cx="5432747" cy="664566"/>
            </a:xfrm>
            <a:custGeom>
              <a:avLst/>
              <a:gdLst/>
              <a:ahLst/>
              <a:cxnLst/>
              <a:rect l="l" t="t" r="r" b="b"/>
              <a:pathLst>
                <a:path w="5432747" h="664566">
                  <a:moveTo>
                    <a:pt x="0" y="0"/>
                  </a:moveTo>
                  <a:lnTo>
                    <a:pt x="5432747" y="0"/>
                  </a:lnTo>
                  <a:lnTo>
                    <a:pt x="5432747" y="664566"/>
                  </a:lnTo>
                  <a:lnTo>
                    <a:pt x="0" y="664566"/>
                  </a:lnTo>
                  <a:close/>
                </a:path>
              </a:pathLst>
            </a:custGeom>
            <a:solidFill>
              <a:srgbClr val="000000"/>
            </a:solidFill>
          </p:spPr>
          <p:txBody>
            <a:bodyPr/>
            <a:lstStyle/>
            <a:p>
              <a:endParaRPr lang="en-US"/>
            </a:p>
          </p:txBody>
        </p:sp>
        <p:sp>
          <p:nvSpPr>
            <p:cNvPr id="31" name="TextBox 31"/>
            <p:cNvSpPr txBox="1"/>
            <p:nvPr/>
          </p:nvSpPr>
          <p:spPr>
            <a:xfrm>
              <a:off x="0" y="-57150"/>
              <a:ext cx="5432747" cy="721716"/>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7"/>
                </a:lnSpc>
              </a:pPr>
              <a:endParaRPr sz="800" dirty="0"/>
            </a:p>
          </p:txBody>
        </p:sp>
      </p:grpSp>
      <p:grpSp>
        <p:nvGrpSpPr>
          <p:cNvPr id="32" name="Group 32"/>
          <p:cNvGrpSpPr/>
          <p:nvPr/>
        </p:nvGrpSpPr>
        <p:grpSpPr>
          <a:xfrm>
            <a:off x="851939" y="4610198"/>
            <a:ext cx="5249939" cy="642204"/>
            <a:chOff x="0" y="0"/>
            <a:chExt cx="5432747" cy="664566"/>
          </a:xfrm>
        </p:grpSpPr>
        <p:sp>
          <p:nvSpPr>
            <p:cNvPr id="33" name="Freeform 33"/>
            <p:cNvSpPr/>
            <p:nvPr/>
          </p:nvSpPr>
          <p:spPr>
            <a:xfrm>
              <a:off x="0" y="0"/>
              <a:ext cx="5432747" cy="664566"/>
            </a:xfrm>
            <a:custGeom>
              <a:avLst/>
              <a:gdLst/>
              <a:ahLst/>
              <a:cxnLst/>
              <a:rect l="l" t="t" r="r" b="b"/>
              <a:pathLst>
                <a:path w="5432747" h="664566">
                  <a:moveTo>
                    <a:pt x="0" y="0"/>
                  </a:moveTo>
                  <a:lnTo>
                    <a:pt x="5432747" y="0"/>
                  </a:lnTo>
                  <a:lnTo>
                    <a:pt x="5432747" y="664566"/>
                  </a:lnTo>
                  <a:lnTo>
                    <a:pt x="0" y="664566"/>
                  </a:lnTo>
                  <a:close/>
                </a:path>
              </a:pathLst>
            </a:custGeom>
            <a:solidFill>
              <a:srgbClr val="000000"/>
            </a:solidFill>
          </p:spPr>
          <p:txBody>
            <a:bodyPr/>
            <a:lstStyle/>
            <a:p>
              <a:endParaRPr lang="en-US"/>
            </a:p>
          </p:txBody>
        </p:sp>
        <p:sp>
          <p:nvSpPr>
            <p:cNvPr id="34" name="TextBox 34"/>
            <p:cNvSpPr txBox="1"/>
            <p:nvPr/>
          </p:nvSpPr>
          <p:spPr>
            <a:xfrm>
              <a:off x="0" y="-57150"/>
              <a:ext cx="5432747" cy="721716"/>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7"/>
                </a:lnSpc>
              </a:pPr>
              <a:endParaRPr sz="800" dirty="0"/>
            </a:p>
          </p:txBody>
        </p:sp>
      </p:grpSp>
      <p:grpSp>
        <p:nvGrpSpPr>
          <p:cNvPr id="35" name="Group 35"/>
          <p:cNvGrpSpPr/>
          <p:nvPr/>
        </p:nvGrpSpPr>
        <p:grpSpPr>
          <a:xfrm>
            <a:off x="6256261" y="4610198"/>
            <a:ext cx="5249939" cy="642204"/>
            <a:chOff x="0" y="0"/>
            <a:chExt cx="5432747" cy="664566"/>
          </a:xfrm>
        </p:grpSpPr>
        <p:sp>
          <p:nvSpPr>
            <p:cNvPr id="36" name="Freeform 36"/>
            <p:cNvSpPr/>
            <p:nvPr/>
          </p:nvSpPr>
          <p:spPr>
            <a:xfrm>
              <a:off x="0" y="0"/>
              <a:ext cx="5432747" cy="664566"/>
            </a:xfrm>
            <a:custGeom>
              <a:avLst/>
              <a:gdLst/>
              <a:ahLst/>
              <a:cxnLst/>
              <a:rect l="l" t="t" r="r" b="b"/>
              <a:pathLst>
                <a:path w="5432747" h="664566">
                  <a:moveTo>
                    <a:pt x="0" y="0"/>
                  </a:moveTo>
                  <a:lnTo>
                    <a:pt x="5432747" y="0"/>
                  </a:lnTo>
                  <a:lnTo>
                    <a:pt x="5432747" y="664566"/>
                  </a:lnTo>
                  <a:lnTo>
                    <a:pt x="0" y="664566"/>
                  </a:lnTo>
                  <a:close/>
                </a:path>
              </a:pathLst>
            </a:custGeom>
            <a:solidFill>
              <a:srgbClr val="000000"/>
            </a:solidFill>
          </p:spPr>
          <p:txBody>
            <a:bodyPr/>
            <a:lstStyle/>
            <a:p>
              <a:endParaRPr lang="en-US"/>
            </a:p>
          </p:txBody>
        </p:sp>
        <p:sp>
          <p:nvSpPr>
            <p:cNvPr id="37" name="TextBox 37"/>
            <p:cNvSpPr txBox="1"/>
            <p:nvPr/>
          </p:nvSpPr>
          <p:spPr>
            <a:xfrm>
              <a:off x="0" y="-57150"/>
              <a:ext cx="5432747" cy="721716"/>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7"/>
                </a:lnSpc>
              </a:pPr>
              <a:endParaRPr sz="800" dirty="0"/>
            </a:p>
          </p:txBody>
        </p:sp>
      </p:grpSp>
      <p:sp>
        <p:nvSpPr>
          <p:cNvPr id="39" name="TextBox 39"/>
          <p:cNvSpPr txBox="1"/>
          <p:nvPr/>
        </p:nvSpPr>
        <p:spPr>
          <a:xfrm>
            <a:off x="4121302" y="249016"/>
            <a:ext cx="6584479" cy="72141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5603"/>
              </a:lnSpc>
            </a:pPr>
            <a:r>
              <a:rPr lang="en-US" sz="5400" b="1" dirty="0">
                <a:solidFill>
                  <a:srgbClr val="C00000"/>
                </a:solidFill>
                <a:latin typeface="Blinker"/>
              </a:rPr>
              <a:t>TABLE OF CONTENTS</a:t>
            </a:r>
          </a:p>
        </p:txBody>
      </p:sp>
      <p:sp>
        <p:nvSpPr>
          <p:cNvPr id="40" name="TextBox 40"/>
          <p:cNvSpPr txBox="1"/>
          <p:nvPr/>
        </p:nvSpPr>
        <p:spPr>
          <a:xfrm>
            <a:off x="1272420" y="960791"/>
            <a:ext cx="6898733" cy="40677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397"/>
              </a:lnSpc>
            </a:pPr>
            <a:r>
              <a:rPr lang="en-US" sz="2426" b="1" dirty="0">
                <a:solidFill>
                  <a:srgbClr val="000000"/>
                </a:solidFill>
                <a:latin typeface="Blinker"/>
              </a:rPr>
              <a:t>Learn about 10 FUN Parks in New Brunswick </a:t>
            </a:r>
            <a:r>
              <a:rPr lang="en-US" sz="2426" b="1" dirty="0">
                <a:solidFill>
                  <a:srgbClr val="000000"/>
                </a:solidFill>
                <a:latin typeface="Blinker"/>
                <a:sym typeface="Wingdings" panose="05000000000000000000" pitchFamily="2" charset="2"/>
              </a:rPr>
              <a:t></a:t>
            </a:r>
            <a:endParaRPr lang="en-US" sz="2426" b="1" dirty="0">
              <a:solidFill>
                <a:srgbClr val="000000"/>
              </a:solidFill>
              <a:latin typeface="Blinker"/>
            </a:endParaRPr>
          </a:p>
        </p:txBody>
      </p:sp>
      <p:sp>
        <p:nvSpPr>
          <p:cNvPr id="41" name="TextBox 41"/>
          <p:cNvSpPr txBox="1"/>
          <p:nvPr/>
        </p:nvSpPr>
        <p:spPr>
          <a:xfrm>
            <a:off x="6693147" y="6446824"/>
            <a:ext cx="4012634" cy="28223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89"/>
              </a:lnSpc>
            </a:pPr>
            <a:r>
              <a:rPr lang="en-US" sz="1635" dirty="0">
                <a:solidFill>
                  <a:srgbClr val="FFFFFF"/>
                </a:solidFill>
                <a:latin typeface="Blinker"/>
              </a:rPr>
              <a:t>Presentation By Juliana Silva</a:t>
            </a:r>
          </a:p>
        </p:txBody>
      </p:sp>
      <p:sp>
        <p:nvSpPr>
          <p:cNvPr id="42" name="TextBox 42"/>
          <p:cNvSpPr txBox="1"/>
          <p:nvPr/>
        </p:nvSpPr>
        <p:spPr>
          <a:xfrm>
            <a:off x="1160190" y="1534823"/>
            <a:ext cx="4633436" cy="4584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733"/>
              </a:lnSpc>
            </a:pPr>
            <a:r>
              <a:rPr lang="en-US" sz="2666" dirty="0">
                <a:solidFill>
                  <a:srgbClr val="FFFFFF"/>
                </a:solidFill>
                <a:latin typeface="League Spartan"/>
              </a:rPr>
              <a:t>1 FUNDY </a:t>
            </a:r>
          </a:p>
        </p:txBody>
      </p:sp>
      <p:sp>
        <p:nvSpPr>
          <p:cNvPr id="43" name="TextBox 43"/>
          <p:cNvSpPr txBox="1"/>
          <p:nvPr/>
        </p:nvSpPr>
        <p:spPr>
          <a:xfrm>
            <a:off x="6564513" y="1536621"/>
            <a:ext cx="4633436" cy="4584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733"/>
              </a:lnSpc>
            </a:pPr>
            <a:r>
              <a:rPr lang="en-US" sz="2666" dirty="0">
                <a:solidFill>
                  <a:srgbClr val="FFFFFF"/>
                </a:solidFill>
                <a:latin typeface="League Spartan"/>
              </a:rPr>
              <a:t>6 KOUCHIBOUGUAC</a:t>
            </a:r>
          </a:p>
        </p:txBody>
      </p:sp>
      <p:sp>
        <p:nvSpPr>
          <p:cNvPr id="44" name="TextBox 44"/>
          <p:cNvSpPr txBox="1"/>
          <p:nvPr/>
        </p:nvSpPr>
        <p:spPr>
          <a:xfrm>
            <a:off x="6564513" y="2324472"/>
            <a:ext cx="4633436" cy="4584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733"/>
              </a:lnSpc>
            </a:pPr>
            <a:r>
              <a:rPr lang="en-US" sz="2666" dirty="0">
                <a:solidFill>
                  <a:srgbClr val="FFFFFF"/>
                </a:solidFill>
                <a:latin typeface="League Spartan"/>
              </a:rPr>
              <a:t>7 SUGARLOAF</a:t>
            </a:r>
          </a:p>
        </p:txBody>
      </p:sp>
      <p:sp>
        <p:nvSpPr>
          <p:cNvPr id="45" name="TextBox 45"/>
          <p:cNvSpPr txBox="1"/>
          <p:nvPr/>
        </p:nvSpPr>
        <p:spPr>
          <a:xfrm>
            <a:off x="1160190" y="3106929"/>
            <a:ext cx="4633436" cy="4584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733"/>
              </a:lnSpc>
            </a:pPr>
            <a:r>
              <a:rPr lang="en-US" sz="2666" dirty="0">
                <a:solidFill>
                  <a:srgbClr val="FFFFFF"/>
                </a:solidFill>
                <a:latin typeface="League Spartan"/>
              </a:rPr>
              <a:t>3 MURRAY BEACH</a:t>
            </a:r>
          </a:p>
        </p:txBody>
      </p:sp>
      <p:sp>
        <p:nvSpPr>
          <p:cNvPr id="46" name="TextBox 46"/>
          <p:cNvSpPr txBox="1"/>
          <p:nvPr/>
        </p:nvSpPr>
        <p:spPr>
          <a:xfrm>
            <a:off x="6564513" y="3108727"/>
            <a:ext cx="4633436" cy="4584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733"/>
              </a:lnSpc>
            </a:pPr>
            <a:r>
              <a:rPr lang="en-US" sz="2666" dirty="0">
                <a:solidFill>
                  <a:srgbClr val="FFFFFF"/>
                </a:solidFill>
                <a:latin typeface="League Spartan"/>
              </a:rPr>
              <a:t>8 RÉPUBLIQUE</a:t>
            </a:r>
          </a:p>
        </p:txBody>
      </p:sp>
      <p:sp>
        <p:nvSpPr>
          <p:cNvPr id="47" name="TextBox 47"/>
          <p:cNvSpPr txBox="1"/>
          <p:nvPr/>
        </p:nvSpPr>
        <p:spPr>
          <a:xfrm>
            <a:off x="1160190" y="3895184"/>
            <a:ext cx="4633436" cy="4584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733"/>
              </a:lnSpc>
            </a:pPr>
            <a:r>
              <a:rPr lang="en-US" sz="2666" dirty="0">
                <a:solidFill>
                  <a:srgbClr val="FFFFFF"/>
                </a:solidFill>
                <a:latin typeface="League Spartan"/>
              </a:rPr>
              <a:t>4 NEW RIVER BEACH</a:t>
            </a:r>
          </a:p>
        </p:txBody>
      </p:sp>
      <p:sp>
        <p:nvSpPr>
          <p:cNvPr id="48" name="TextBox 48"/>
          <p:cNvSpPr txBox="1"/>
          <p:nvPr/>
        </p:nvSpPr>
        <p:spPr>
          <a:xfrm>
            <a:off x="6564513" y="3896981"/>
            <a:ext cx="4633436" cy="4584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733"/>
              </a:lnSpc>
            </a:pPr>
            <a:r>
              <a:rPr lang="en-US" sz="2666" dirty="0">
                <a:solidFill>
                  <a:srgbClr val="FFFFFF"/>
                </a:solidFill>
                <a:latin typeface="League Spartan"/>
              </a:rPr>
              <a:t>9 MACTAQUAC</a:t>
            </a:r>
          </a:p>
        </p:txBody>
      </p:sp>
      <p:sp>
        <p:nvSpPr>
          <p:cNvPr id="49" name="TextBox 49"/>
          <p:cNvSpPr txBox="1"/>
          <p:nvPr/>
        </p:nvSpPr>
        <p:spPr>
          <a:xfrm>
            <a:off x="1160190" y="4679439"/>
            <a:ext cx="4633436" cy="4584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733"/>
              </a:lnSpc>
            </a:pPr>
            <a:r>
              <a:rPr lang="en-US" sz="2666" dirty="0">
                <a:solidFill>
                  <a:srgbClr val="FFFFFF"/>
                </a:solidFill>
                <a:latin typeface="League Spartan"/>
              </a:rPr>
              <a:t>5 NORTH LAKE</a:t>
            </a:r>
          </a:p>
        </p:txBody>
      </p:sp>
      <p:sp>
        <p:nvSpPr>
          <p:cNvPr id="50" name="TextBox 50"/>
          <p:cNvSpPr txBox="1"/>
          <p:nvPr/>
        </p:nvSpPr>
        <p:spPr>
          <a:xfrm>
            <a:off x="6564513" y="4681237"/>
            <a:ext cx="4633436" cy="4584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733"/>
              </a:lnSpc>
            </a:pPr>
            <a:r>
              <a:rPr lang="en-US" sz="2666" dirty="0">
                <a:solidFill>
                  <a:srgbClr val="FFFFFF"/>
                </a:solidFill>
                <a:latin typeface="League Spartan"/>
              </a:rPr>
              <a:t>10 HERRING COVE </a:t>
            </a:r>
          </a:p>
        </p:txBody>
      </p:sp>
      <p:sp>
        <p:nvSpPr>
          <p:cNvPr id="51" name="TextBox 51"/>
          <p:cNvSpPr txBox="1"/>
          <p:nvPr/>
        </p:nvSpPr>
        <p:spPr>
          <a:xfrm>
            <a:off x="1160190" y="2387187"/>
            <a:ext cx="4633436" cy="4584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733"/>
              </a:lnSpc>
            </a:pPr>
            <a:r>
              <a:rPr lang="en-US" sz="2666" dirty="0">
                <a:solidFill>
                  <a:srgbClr val="FFFFFF"/>
                </a:solidFill>
                <a:latin typeface="League Spartan"/>
              </a:rPr>
              <a:t>2 MOUNT CARLETON</a:t>
            </a:r>
          </a:p>
        </p:txBody>
      </p:sp>
      <p:sp>
        <p:nvSpPr>
          <p:cNvPr id="52" name="Freeform 9">
            <a:extLst>
              <a:ext uri="{FF2B5EF4-FFF2-40B4-BE49-F238E27FC236}">
                <a16:creationId xmlns:a16="http://schemas.microsoft.com/office/drawing/2014/main" id="{A40DA761-41FD-6F78-4F78-3909AE05925B}"/>
              </a:ext>
            </a:extLst>
          </p:cNvPr>
          <p:cNvSpPr/>
          <p:nvPr/>
        </p:nvSpPr>
        <p:spPr>
          <a:xfrm>
            <a:off x="10705781" y="6446825"/>
            <a:ext cx="1344613" cy="352823"/>
          </a:xfrm>
          <a:custGeom>
            <a:avLst/>
            <a:gdLst/>
            <a:ahLst/>
            <a:cxnLst/>
            <a:rect l="l" t="t" r="r" b="b"/>
            <a:pathLst>
              <a:path w="2999645" h="808530">
                <a:moveTo>
                  <a:pt x="0" y="0"/>
                </a:moveTo>
                <a:lnTo>
                  <a:pt x="2999645" y="0"/>
                </a:lnTo>
                <a:lnTo>
                  <a:pt x="2999645" y="808530"/>
                </a:lnTo>
                <a:lnTo>
                  <a:pt x="0" y="808530"/>
                </a:lnTo>
                <a:lnTo>
                  <a:pt x="0" y="0"/>
                </a:lnTo>
                <a:close/>
              </a:path>
            </a:pathLst>
          </a:custGeom>
          <a:blipFill>
            <a:blip r:embed="rId2"/>
            <a:stretch>
              <a:fillRect/>
            </a:stretch>
          </a:blipFill>
        </p:spPr>
        <p:txBody>
          <a:bodyPr/>
          <a:lstStyle/>
          <a:p>
            <a:endParaRPr lang="en-US"/>
          </a:p>
        </p:txBody>
      </p:sp>
      <p:sp>
        <p:nvSpPr>
          <p:cNvPr id="38" name="Freeform 22">
            <a:extLst>
              <a:ext uri="{FF2B5EF4-FFF2-40B4-BE49-F238E27FC236}">
                <a16:creationId xmlns:a16="http://schemas.microsoft.com/office/drawing/2014/main" id="{208D34CC-BC60-BF42-C74F-B65F25BF4C33}"/>
              </a:ext>
            </a:extLst>
          </p:cNvPr>
          <p:cNvSpPr/>
          <p:nvPr/>
        </p:nvSpPr>
        <p:spPr>
          <a:xfrm>
            <a:off x="141606" y="6340128"/>
            <a:ext cx="1297726" cy="432575"/>
          </a:xfrm>
          <a:custGeom>
            <a:avLst/>
            <a:gdLst/>
            <a:ahLst/>
            <a:cxnLst/>
            <a:rect l="l" t="t" r="r" b="b"/>
            <a:pathLst>
              <a:path w="1946589" h="648863">
                <a:moveTo>
                  <a:pt x="0" y="0"/>
                </a:moveTo>
                <a:lnTo>
                  <a:pt x="1946589" y="0"/>
                </a:lnTo>
                <a:lnTo>
                  <a:pt x="1946589" y="648863"/>
                </a:lnTo>
                <a:lnTo>
                  <a:pt x="0" y="648863"/>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73375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2">
            <a:extLst>
              <a:ext uri="{FF2B5EF4-FFF2-40B4-BE49-F238E27FC236}">
                <a16:creationId xmlns:a16="http://schemas.microsoft.com/office/drawing/2014/main" id="{5D6D91A7-0489-91FC-3937-152662D7DF86}"/>
              </a:ext>
            </a:extLst>
          </p:cNvPr>
          <p:cNvSpPr/>
          <p:nvPr/>
        </p:nvSpPr>
        <p:spPr>
          <a:xfrm>
            <a:off x="216362" y="522012"/>
            <a:ext cx="1660929" cy="687561"/>
          </a:xfrm>
          <a:custGeom>
            <a:avLst/>
            <a:gdLst/>
            <a:ahLst/>
            <a:cxnLst/>
            <a:rect l="l" t="t" r="r" b="b"/>
            <a:pathLst>
              <a:path w="1946589" h="648863">
                <a:moveTo>
                  <a:pt x="0" y="0"/>
                </a:moveTo>
                <a:lnTo>
                  <a:pt x="1946589" y="0"/>
                </a:lnTo>
                <a:lnTo>
                  <a:pt x="1946589" y="648863"/>
                </a:lnTo>
                <a:lnTo>
                  <a:pt x="0" y="648863"/>
                </a:lnTo>
                <a:lnTo>
                  <a:pt x="0" y="0"/>
                </a:lnTo>
                <a:close/>
              </a:path>
            </a:pathLst>
          </a:custGeom>
          <a:blipFill>
            <a:blip r:embed="rId2"/>
            <a:stretch>
              <a:fillRect/>
            </a:stretch>
          </a:blipFill>
        </p:spPr>
        <p:txBody>
          <a:bodyPr/>
          <a:lstStyle/>
          <a:p>
            <a:endParaRPr lang="en-US"/>
          </a:p>
        </p:txBody>
      </p:sp>
      <p:sp>
        <p:nvSpPr>
          <p:cNvPr id="4" name="Freeform 9">
            <a:extLst>
              <a:ext uri="{FF2B5EF4-FFF2-40B4-BE49-F238E27FC236}">
                <a16:creationId xmlns:a16="http://schemas.microsoft.com/office/drawing/2014/main" id="{1C960367-BA67-7B3F-0A14-FECE022F2AC4}"/>
              </a:ext>
            </a:extLst>
          </p:cNvPr>
          <p:cNvSpPr/>
          <p:nvPr/>
        </p:nvSpPr>
        <p:spPr>
          <a:xfrm>
            <a:off x="10527323" y="522012"/>
            <a:ext cx="1448315" cy="541009"/>
          </a:xfrm>
          <a:custGeom>
            <a:avLst/>
            <a:gdLst/>
            <a:ahLst/>
            <a:cxnLst/>
            <a:rect l="l" t="t" r="r" b="b"/>
            <a:pathLst>
              <a:path w="2999645" h="808530">
                <a:moveTo>
                  <a:pt x="0" y="0"/>
                </a:moveTo>
                <a:lnTo>
                  <a:pt x="2999645" y="0"/>
                </a:lnTo>
                <a:lnTo>
                  <a:pt x="2999645" y="808530"/>
                </a:lnTo>
                <a:lnTo>
                  <a:pt x="0" y="808530"/>
                </a:lnTo>
                <a:lnTo>
                  <a:pt x="0" y="0"/>
                </a:lnTo>
                <a:close/>
              </a:path>
            </a:pathLst>
          </a:custGeom>
          <a:blipFill>
            <a:blip r:embed="rId3"/>
            <a:stretch>
              <a:fillRect/>
            </a:stretch>
          </a:blipFill>
        </p:spPr>
        <p:txBody>
          <a:bodyPr/>
          <a:lstStyle/>
          <a:p>
            <a:endParaRPr lang="en-US"/>
          </a:p>
        </p:txBody>
      </p:sp>
      <p:pic>
        <p:nvPicPr>
          <p:cNvPr id="1026" name="Picture 2">
            <a:extLst>
              <a:ext uri="{FF2B5EF4-FFF2-40B4-BE49-F238E27FC236}">
                <a16:creationId xmlns:a16="http://schemas.microsoft.com/office/drawing/2014/main" id="{AADA7CC1-ADC0-F89F-AB7D-C1D6FE41B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291" y="1209573"/>
            <a:ext cx="8437418" cy="51055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8">
            <a:extLst>
              <a:ext uri="{FF2B5EF4-FFF2-40B4-BE49-F238E27FC236}">
                <a16:creationId xmlns:a16="http://schemas.microsoft.com/office/drawing/2014/main" id="{69D16DE9-34EE-EEF0-EF9D-1BA7A73E0CAE}"/>
              </a:ext>
            </a:extLst>
          </p:cNvPr>
          <p:cNvSpPr txBox="1"/>
          <p:nvPr/>
        </p:nvSpPr>
        <p:spPr>
          <a:xfrm>
            <a:off x="3220230" y="199049"/>
            <a:ext cx="6682107" cy="6875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5603"/>
              </a:lnSpc>
            </a:pPr>
            <a:r>
              <a:rPr lang="en-US" sz="4400" b="1" dirty="0">
                <a:solidFill>
                  <a:srgbClr val="C00000"/>
                </a:solidFill>
                <a:latin typeface="Blinker"/>
              </a:rPr>
              <a:t>New Brunswick PARKS MAP</a:t>
            </a:r>
          </a:p>
        </p:txBody>
      </p:sp>
    </p:spTree>
    <p:extLst>
      <p:ext uri="{BB962C8B-B14F-4D97-AF65-F5344CB8AC3E}">
        <p14:creationId xmlns:p14="http://schemas.microsoft.com/office/powerpoint/2010/main" val="330644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424032"/>
            <a:ext cx="6712423" cy="3616891"/>
          </a:xfrm>
          <a:custGeom>
            <a:avLst/>
            <a:gdLst/>
            <a:ahLst/>
            <a:cxnLst/>
            <a:rect l="l" t="t" r="r" b="b"/>
            <a:pathLst>
              <a:path w="10068634" h="6671732">
                <a:moveTo>
                  <a:pt x="0" y="0"/>
                </a:moveTo>
                <a:lnTo>
                  <a:pt x="10068634" y="0"/>
                </a:lnTo>
                <a:lnTo>
                  <a:pt x="10068634" y="6671733"/>
                </a:lnTo>
                <a:lnTo>
                  <a:pt x="0" y="6671733"/>
                </a:lnTo>
                <a:lnTo>
                  <a:pt x="0" y="0"/>
                </a:lnTo>
                <a:close/>
              </a:path>
            </a:pathLst>
          </a:custGeom>
          <a:blipFill>
            <a:blip r:embed="rId2"/>
            <a:stretch>
              <a:fillRect t="-304" b="-304"/>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4" name="Group 4"/>
          <p:cNvGrpSpPr/>
          <p:nvPr/>
        </p:nvGrpSpPr>
        <p:grpSpPr>
          <a:xfrm>
            <a:off x="899381" y="465770"/>
            <a:ext cx="1152645" cy="464731"/>
            <a:chOff x="0" y="0"/>
            <a:chExt cx="455366" cy="183598"/>
          </a:xfrm>
        </p:grpSpPr>
        <p:sp>
          <p:nvSpPr>
            <p:cNvPr id="5" name="Freeform 5"/>
            <p:cNvSpPr/>
            <p:nvPr/>
          </p:nvSpPr>
          <p:spPr>
            <a:xfrm>
              <a:off x="0" y="0"/>
              <a:ext cx="455366" cy="183598"/>
            </a:xfrm>
            <a:custGeom>
              <a:avLst/>
              <a:gdLst/>
              <a:ahLst/>
              <a:cxnLst/>
              <a:rect l="l" t="t" r="r" b="b"/>
              <a:pathLst>
                <a:path w="455366" h="183598">
                  <a:moveTo>
                    <a:pt x="0" y="0"/>
                  </a:moveTo>
                  <a:lnTo>
                    <a:pt x="455366" y="0"/>
                  </a:lnTo>
                  <a:lnTo>
                    <a:pt x="455366" y="183598"/>
                  </a:lnTo>
                  <a:lnTo>
                    <a:pt x="0" y="183598"/>
                  </a:ln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 name="TextBox 6"/>
            <p:cNvSpPr txBox="1"/>
            <p:nvPr/>
          </p:nvSpPr>
          <p:spPr>
            <a:xfrm>
              <a:off x="0" y="-57150"/>
              <a:ext cx="455366" cy="24074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7"/>
                </a:lnSpc>
              </a:pPr>
              <a:endParaRPr sz="800" dirty="0"/>
            </a:p>
          </p:txBody>
        </p:sp>
      </p:grpSp>
      <p:sp>
        <p:nvSpPr>
          <p:cNvPr id="10" name="Freeform 10"/>
          <p:cNvSpPr/>
          <p:nvPr/>
        </p:nvSpPr>
        <p:spPr>
          <a:xfrm>
            <a:off x="6389793" y="1424032"/>
            <a:ext cx="5802207" cy="3616891"/>
          </a:xfrm>
          <a:custGeom>
            <a:avLst/>
            <a:gdLst/>
            <a:ahLst/>
            <a:cxnLst/>
            <a:rect l="l" t="t" r="r" b="b"/>
            <a:pathLst>
              <a:path w="8703310" h="6671732">
                <a:moveTo>
                  <a:pt x="0" y="0"/>
                </a:moveTo>
                <a:lnTo>
                  <a:pt x="8703310" y="0"/>
                </a:lnTo>
                <a:lnTo>
                  <a:pt x="8703310" y="6671733"/>
                </a:lnTo>
                <a:lnTo>
                  <a:pt x="0" y="6671733"/>
                </a:lnTo>
                <a:lnTo>
                  <a:pt x="0" y="0"/>
                </a:lnTo>
                <a:close/>
              </a:path>
            </a:pathLst>
          </a:custGeom>
          <a:blipFill>
            <a:blip r:embed="rId3"/>
            <a:stretch>
              <a:fillRect l="-15934" t="-412" b="-412"/>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1" name="Freeform 11"/>
          <p:cNvSpPr/>
          <p:nvPr/>
        </p:nvSpPr>
        <p:spPr>
          <a:xfrm>
            <a:off x="2274785" y="5353501"/>
            <a:ext cx="477767" cy="345783"/>
          </a:xfrm>
          <a:custGeom>
            <a:avLst/>
            <a:gdLst/>
            <a:ahLst/>
            <a:cxnLst/>
            <a:rect l="l" t="t" r="r" b="b"/>
            <a:pathLst>
              <a:path w="716650" h="518675">
                <a:moveTo>
                  <a:pt x="0" y="0"/>
                </a:moveTo>
                <a:lnTo>
                  <a:pt x="716649" y="0"/>
                </a:lnTo>
                <a:lnTo>
                  <a:pt x="716649" y="518675"/>
                </a:lnTo>
                <a:lnTo>
                  <a:pt x="0" y="5186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12"/>
          <p:cNvSpPr txBox="1"/>
          <p:nvPr/>
        </p:nvSpPr>
        <p:spPr>
          <a:xfrm>
            <a:off x="1113699" y="964780"/>
            <a:ext cx="4121782" cy="34310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77"/>
              </a:lnSpc>
            </a:pPr>
            <a:r>
              <a:rPr lang="en-US" sz="3600" dirty="0">
                <a:solidFill>
                  <a:srgbClr val="000000"/>
                </a:solidFill>
                <a:latin typeface="League Spartan"/>
              </a:rPr>
              <a:t>Saint-Quentin, NB</a:t>
            </a:r>
          </a:p>
        </p:txBody>
      </p:sp>
      <p:sp>
        <p:nvSpPr>
          <p:cNvPr id="13" name="TextBox 13"/>
          <p:cNvSpPr txBox="1"/>
          <p:nvPr/>
        </p:nvSpPr>
        <p:spPr>
          <a:xfrm>
            <a:off x="1119249" y="171032"/>
            <a:ext cx="11195487" cy="6875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5603"/>
              </a:lnSpc>
            </a:pPr>
            <a:r>
              <a:rPr lang="en-US" sz="4400" dirty="0">
                <a:solidFill>
                  <a:srgbClr val="A40623"/>
                </a:solidFill>
                <a:latin typeface="Blinker"/>
              </a:rPr>
              <a:t>2 - MOUNT CARLETON PROVINCIAL PARK</a:t>
            </a:r>
          </a:p>
        </p:txBody>
      </p:sp>
      <p:sp>
        <p:nvSpPr>
          <p:cNvPr id="14" name="TextBox 14"/>
          <p:cNvSpPr txBox="1"/>
          <p:nvPr/>
        </p:nvSpPr>
        <p:spPr>
          <a:xfrm>
            <a:off x="2752552" y="5205247"/>
            <a:ext cx="3078659" cy="64229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520"/>
              </a:lnSpc>
            </a:pPr>
            <a:r>
              <a:rPr lang="en-US" sz="2400" dirty="0">
                <a:solidFill>
                  <a:srgbClr val="000000"/>
                </a:solidFill>
                <a:latin typeface="Glacial Indifference"/>
              </a:rPr>
              <a:t>Highest peak in the Maritimes   </a:t>
            </a:r>
          </a:p>
        </p:txBody>
      </p:sp>
      <p:sp>
        <p:nvSpPr>
          <p:cNvPr id="15" name="TextBox 15"/>
          <p:cNvSpPr txBox="1"/>
          <p:nvPr/>
        </p:nvSpPr>
        <p:spPr>
          <a:xfrm>
            <a:off x="2991435" y="5995178"/>
            <a:ext cx="6962468" cy="64229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519"/>
              </a:lnSpc>
              <a:spcBef>
                <a:spcPct val="0"/>
              </a:spcBef>
            </a:pPr>
            <a:r>
              <a:rPr lang="en-US" sz="2400" dirty="0">
                <a:solidFill>
                  <a:srgbClr val="000000"/>
                </a:solidFill>
                <a:latin typeface="Glacial Indifference"/>
              </a:rPr>
              <a:t>Home to more wild animal species than any other part of the province</a:t>
            </a:r>
          </a:p>
        </p:txBody>
      </p:sp>
      <p:sp>
        <p:nvSpPr>
          <p:cNvPr id="16" name="TextBox 16"/>
          <p:cNvSpPr txBox="1"/>
          <p:nvPr/>
        </p:nvSpPr>
        <p:spPr>
          <a:xfrm>
            <a:off x="6712423" y="5213308"/>
            <a:ext cx="3044131" cy="64229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520"/>
              </a:lnSpc>
            </a:pPr>
            <a:r>
              <a:rPr lang="en-US" sz="2400" dirty="0">
                <a:solidFill>
                  <a:srgbClr val="000000"/>
                </a:solidFill>
                <a:latin typeface="Glacial Indifference"/>
              </a:rPr>
              <a:t>A designated dark sky preserve</a:t>
            </a:r>
          </a:p>
        </p:txBody>
      </p:sp>
      <p:sp>
        <p:nvSpPr>
          <p:cNvPr id="17" name="Freeform 17"/>
          <p:cNvSpPr/>
          <p:nvPr/>
        </p:nvSpPr>
        <p:spPr>
          <a:xfrm>
            <a:off x="6206407" y="5332263"/>
            <a:ext cx="477767" cy="345783"/>
          </a:xfrm>
          <a:custGeom>
            <a:avLst/>
            <a:gdLst/>
            <a:ahLst/>
            <a:cxnLst/>
            <a:rect l="l" t="t" r="r" b="b"/>
            <a:pathLst>
              <a:path w="716650" h="518675">
                <a:moveTo>
                  <a:pt x="0" y="0"/>
                </a:moveTo>
                <a:lnTo>
                  <a:pt x="716649" y="0"/>
                </a:lnTo>
                <a:lnTo>
                  <a:pt x="716649" y="518675"/>
                </a:lnTo>
                <a:lnTo>
                  <a:pt x="0" y="5186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Freeform 18"/>
          <p:cNvSpPr/>
          <p:nvPr/>
        </p:nvSpPr>
        <p:spPr>
          <a:xfrm>
            <a:off x="2513668" y="6033917"/>
            <a:ext cx="477767" cy="345783"/>
          </a:xfrm>
          <a:custGeom>
            <a:avLst/>
            <a:gdLst/>
            <a:ahLst/>
            <a:cxnLst/>
            <a:rect l="l" t="t" r="r" b="b"/>
            <a:pathLst>
              <a:path w="716650" h="518675">
                <a:moveTo>
                  <a:pt x="0" y="0"/>
                </a:moveTo>
                <a:lnTo>
                  <a:pt x="716650" y="0"/>
                </a:lnTo>
                <a:lnTo>
                  <a:pt x="716650" y="518675"/>
                </a:lnTo>
                <a:lnTo>
                  <a:pt x="0" y="5186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9" name="Freeform 9">
            <a:extLst>
              <a:ext uri="{FF2B5EF4-FFF2-40B4-BE49-F238E27FC236}">
                <a16:creationId xmlns:a16="http://schemas.microsoft.com/office/drawing/2014/main" id="{07929B2E-66B3-91BC-C1E5-514D1195835A}"/>
              </a:ext>
            </a:extLst>
          </p:cNvPr>
          <p:cNvSpPr/>
          <p:nvPr/>
        </p:nvSpPr>
        <p:spPr>
          <a:xfrm>
            <a:off x="10661003" y="6480906"/>
            <a:ext cx="1344613" cy="352823"/>
          </a:xfrm>
          <a:custGeom>
            <a:avLst/>
            <a:gdLst/>
            <a:ahLst/>
            <a:cxnLst/>
            <a:rect l="l" t="t" r="r" b="b"/>
            <a:pathLst>
              <a:path w="2999645" h="808530">
                <a:moveTo>
                  <a:pt x="0" y="0"/>
                </a:moveTo>
                <a:lnTo>
                  <a:pt x="2999645" y="0"/>
                </a:lnTo>
                <a:lnTo>
                  <a:pt x="2999645" y="808530"/>
                </a:lnTo>
                <a:lnTo>
                  <a:pt x="0" y="808530"/>
                </a:lnTo>
                <a:lnTo>
                  <a:pt x="0" y="0"/>
                </a:lnTo>
                <a:close/>
              </a:path>
            </a:pathLst>
          </a:custGeom>
          <a:blipFill>
            <a:blip r:embed="rId6"/>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Freeform 22">
            <a:extLst>
              <a:ext uri="{FF2B5EF4-FFF2-40B4-BE49-F238E27FC236}">
                <a16:creationId xmlns:a16="http://schemas.microsoft.com/office/drawing/2014/main" id="{F71E10D2-626C-3784-2753-D54E149A90FE}"/>
              </a:ext>
            </a:extLst>
          </p:cNvPr>
          <p:cNvSpPr/>
          <p:nvPr/>
        </p:nvSpPr>
        <p:spPr>
          <a:xfrm>
            <a:off x="169470" y="6315170"/>
            <a:ext cx="1297726" cy="432575"/>
          </a:xfrm>
          <a:custGeom>
            <a:avLst/>
            <a:gdLst/>
            <a:ahLst/>
            <a:cxnLst/>
            <a:rect l="l" t="t" r="r" b="b"/>
            <a:pathLst>
              <a:path w="1946589" h="648863">
                <a:moveTo>
                  <a:pt x="0" y="0"/>
                </a:moveTo>
                <a:lnTo>
                  <a:pt x="1946589" y="0"/>
                </a:lnTo>
                <a:lnTo>
                  <a:pt x="1946589" y="648863"/>
                </a:lnTo>
                <a:lnTo>
                  <a:pt x="0" y="648863"/>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215289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899381" y="465770"/>
            <a:ext cx="1152645" cy="464731"/>
            <a:chOff x="0" y="0"/>
            <a:chExt cx="455366" cy="183598"/>
          </a:xfrm>
        </p:grpSpPr>
        <p:sp>
          <p:nvSpPr>
            <p:cNvPr id="22" name="Freeform 22"/>
            <p:cNvSpPr/>
            <p:nvPr/>
          </p:nvSpPr>
          <p:spPr>
            <a:xfrm>
              <a:off x="0" y="0"/>
              <a:ext cx="455366" cy="183598"/>
            </a:xfrm>
            <a:custGeom>
              <a:avLst/>
              <a:gdLst/>
              <a:ahLst/>
              <a:cxnLst/>
              <a:rect l="l" t="t" r="r" b="b"/>
              <a:pathLst>
                <a:path w="455366" h="183598">
                  <a:moveTo>
                    <a:pt x="0" y="0"/>
                  </a:moveTo>
                  <a:lnTo>
                    <a:pt x="455366" y="0"/>
                  </a:lnTo>
                  <a:lnTo>
                    <a:pt x="455366" y="183598"/>
                  </a:lnTo>
                  <a:lnTo>
                    <a:pt x="0" y="183598"/>
                  </a:lnTo>
                  <a:close/>
                </a:path>
              </a:pathLst>
            </a:custGeom>
            <a:solidFill>
              <a:srgbClr val="FFFFFF"/>
            </a:solidFill>
          </p:spPr>
          <p:txBody>
            <a:bodyPr/>
            <a:lstStyle/>
            <a:p>
              <a:endParaRPr lang="en-US"/>
            </a:p>
          </p:txBody>
        </p:sp>
        <p:sp>
          <p:nvSpPr>
            <p:cNvPr id="23" name="TextBox 23"/>
            <p:cNvSpPr txBox="1"/>
            <p:nvPr/>
          </p:nvSpPr>
          <p:spPr>
            <a:xfrm>
              <a:off x="0" y="-57150"/>
              <a:ext cx="455366" cy="24074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7"/>
                </a:lnSpc>
              </a:pPr>
              <a:endParaRPr sz="800" dirty="0"/>
            </a:p>
          </p:txBody>
        </p:sp>
      </p:grpSp>
      <p:sp>
        <p:nvSpPr>
          <p:cNvPr id="39" name="TextBox 39"/>
          <p:cNvSpPr txBox="1"/>
          <p:nvPr/>
        </p:nvSpPr>
        <p:spPr>
          <a:xfrm>
            <a:off x="1330036" y="148563"/>
            <a:ext cx="9531927" cy="138531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5603"/>
              </a:lnSpc>
            </a:pPr>
            <a:r>
              <a:rPr lang="en-US" sz="4400" dirty="0">
                <a:solidFill>
                  <a:srgbClr val="C00000"/>
                </a:solidFill>
                <a:latin typeface="Blinker"/>
              </a:rPr>
              <a:t>ACTIVITY #2 – MOUNT CARLETON PROVINCIAL PARK </a:t>
            </a:r>
          </a:p>
        </p:txBody>
      </p:sp>
      <p:sp>
        <p:nvSpPr>
          <p:cNvPr id="41" name="TextBox 41"/>
          <p:cNvSpPr txBox="1"/>
          <p:nvPr/>
        </p:nvSpPr>
        <p:spPr>
          <a:xfrm>
            <a:off x="6693147" y="6446824"/>
            <a:ext cx="4012634" cy="28223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89"/>
              </a:lnSpc>
            </a:pPr>
            <a:r>
              <a:rPr lang="en-US" sz="1635" dirty="0">
                <a:solidFill>
                  <a:srgbClr val="FFFFFF"/>
                </a:solidFill>
                <a:latin typeface="Blinker"/>
              </a:rPr>
              <a:t>Presentation By Juliana Silva</a:t>
            </a:r>
          </a:p>
        </p:txBody>
      </p:sp>
      <p:sp>
        <p:nvSpPr>
          <p:cNvPr id="42" name="TextBox 42"/>
          <p:cNvSpPr txBox="1"/>
          <p:nvPr/>
        </p:nvSpPr>
        <p:spPr>
          <a:xfrm>
            <a:off x="1160190" y="1534823"/>
            <a:ext cx="4633436" cy="4584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733"/>
              </a:lnSpc>
            </a:pPr>
            <a:r>
              <a:rPr lang="en-US" sz="2666" dirty="0">
                <a:solidFill>
                  <a:srgbClr val="FFFFFF"/>
                </a:solidFill>
                <a:latin typeface="League Spartan"/>
              </a:rPr>
              <a:t>1 FUNDY </a:t>
            </a:r>
          </a:p>
        </p:txBody>
      </p:sp>
      <p:sp>
        <p:nvSpPr>
          <p:cNvPr id="43" name="TextBox 43"/>
          <p:cNvSpPr txBox="1"/>
          <p:nvPr/>
        </p:nvSpPr>
        <p:spPr>
          <a:xfrm>
            <a:off x="6564513" y="1536621"/>
            <a:ext cx="4633436" cy="4584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733"/>
              </a:lnSpc>
            </a:pPr>
            <a:r>
              <a:rPr lang="en-US" sz="2666" dirty="0">
                <a:solidFill>
                  <a:srgbClr val="FFFFFF"/>
                </a:solidFill>
                <a:latin typeface="League Spartan"/>
              </a:rPr>
              <a:t>6 KOUCHIBOUGUAC</a:t>
            </a:r>
          </a:p>
        </p:txBody>
      </p:sp>
      <p:sp>
        <p:nvSpPr>
          <p:cNvPr id="44" name="TextBox 44"/>
          <p:cNvSpPr txBox="1"/>
          <p:nvPr/>
        </p:nvSpPr>
        <p:spPr>
          <a:xfrm>
            <a:off x="6564513" y="2324472"/>
            <a:ext cx="4633436" cy="4584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733"/>
              </a:lnSpc>
            </a:pPr>
            <a:r>
              <a:rPr lang="en-US" sz="2666" dirty="0">
                <a:solidFill>
                  <a:srgbClr val="FFFFFF"/>
                </a:solidFill>
                <a:latin typeface="League Spartan"/>
              </a:rPr>
              <a:t>7 SUGARLOAF</a:t>
            </a:r>
          </a:p>
        </p:txBody>
      </p:sp>
      <p:sp>
        <p:nvSpPr>
          <p:cNvPr id="45" name="TextBox 45"/>
          <p:cNvSpPr txBox="1"/>
          <p:nvPr/>
        </p:nvSpPr>
        <p:spPr>
          <a:xfrm>
            <a:off x="1160190" y="3106929"/>
            <a:ext cx="4633436" cy="4584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733"/>
              </a:lnSpc>
            </a:pPr>
            <a:r>
              <a:rPr lang="en-US" sz="2666" dirty="0">
                <a:solidFill>
                  <a:srgbClr val="FFFFFF"/>
                </a:solidFill>
                <a:latin typeface="League Spartan"/>
              </a:rPr>
              <a:t>3 MURRAY BEACH</a:t>
            </a:r>
          </a:p>
        </p:txBody>
      </p:sp>
      <p:sp>
        <p:nvSpPr>
          <p:cNvPr id="46" name="TextBox 46"/>
          <p:cNvSpPr txBox="1"/>
          <p:nvPr/>
        </p:nvSpPr>
        <p:spPr>
          <a:xfrm>
            <a:off x="6564513" y="3108727"/>
            <a:ext cx="4633436" cy="4584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733"/>
              </a:lnSpc>
            </a:pPr>
            <a:r>
              <a:rPr lang="en-US" sz="2666" dirty="0">
                <a:solidFill>
                  <a:srgbClr val="FFFFFF"/>
                </a:solidFill>
                <a:latin typeface="League Spartan"/>
              </a:rPr>
              <a:t>8 RÉPUBLIQUE</a:t>
            </a:r>
          </a:p>
        </p:txBody>
      </p:sp>
      <p:sp>
        <p:nvSpPr>
          <p:cNvPr id="47" name="TextBox 47"/>
          <p:cNvSpPr txBox="1"/>
          <p:nvPr/>
        </p:nvSpPr>
        <p:spPr>
          <a:xfrm>
            <a:off x="505691" y="3920577"/>
            <a:ext cx="6210899" cy="238296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R="0" lvl="0">
              <a:lnSpc>
                <a:spcPct val="107000"/>
              </a:lnSpc>
              <a:spcBef>
                <a:spcPts val="0"/>
              </a:spcBef>
              <a:spcAft>
                <a:spcPts val="0"/>
              </a:spcAft>
            </a:pPr>
            <a:r>
              <a:rPr lang="en-CA" sz="2400" b="1" u="sng" dirty="0">
                <a:solidFill>
                  <a:srgbClr val="C00000"/>
                </a:solidFill>
                <a:effectLst/>
                <a:latin typeface="Calibri body"/>
                <a:ea typeface="Calibri" panose="020F0502020204030204" pitchFamily="34" charset="0"/>
                <a:cs typeface="Times New Roman" panose="02020603050405020304" pitchFamily="18" charset="0"/>
              </a:rPr>
              <a:t>Materials needed:</a:t>
            </a:r>
            <a:endParaRPr lang="en-CA" sz="2400" u="sng" dirty="0">
              <a:solidFill>
                <a:srgbClr val="C00000"/>
              </a:solidFill>
              <a:effectLst/>
              <a:latin typeface="Calibri body"/>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1 Metre Stick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Soccer Field (or large, inclined hill if possible)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Chart Paper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Marker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2666" dirty="0">
                <a:solidFill>
                  <a:srgbClr val="FFFFFF"/>
                </a:solidFill>
                <a:latin typeface="League Spartan"/>
              </a:rPr>
              <a:t>RIVER BEACH</a:t>
            </a:r>
          </a:p>
        </p:txBody>
      </p:sp>
      <p:sp>
        <p:nvSpPr>
          <p:cNvPr id="51" name="TextBox 51"/>
          <p:cNvSpPr txBox="1"/>
          <p:nvPr/>
        </p:nvSpPr>
        <p:spPr>
          <a:xfrm>
            <a:off x="1160190" y="2387187"/>
            <a:ext cx="4633436" cy="4584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733"/>
              </a:lnSpc>
            </a:pPr>
            <a:r>
              <a:rPr lang="en-US" sz="2666" dirty="0">
                <a:solidFill>
                  <a:srgbClr val="FFFFFF"/>
                </a:solidFill>
                <a:latin typeface="League Spartan"/>
              </a:rPr>
              <a:t>2 MOUNT CARLETON</a:t>
            </a:r>
          </a:p>
        </p:txBody>
      </p:sp>
      <p:sp>
        <p:nvSpPr>
          <p:cNvPr id="52" name="Freeform 9">
            <a:extLst>
              <a:ext uri="{FF2B5EF4-FFF2-40B4-BE49-F238E27FC236}">
                <a16:creationId xmlns:a16="http://schemas.microsoft.com/office/drawing/2014/main" id="{A40DA761-41FD-6F78-4F78-3909AE05925B}"/>
              </a:ext>
            </a:extLst>
          </p:cNvPr>
          <p:cNvSpPr/>
          <p:nvPr/>
        </p:nvSpPr>
        <p:spPr>
          <a:xfrm>
            <a:off x="10705781" y="6446825"/>
            <a:ext cx="1344613" cy="352823"/>
          </a:xfrm>
          <a:custGeom>
            <a:avLst/>
            <a:gdLst/>
            <a:ahLst/>
            <a:cxnLst/>
            <a:rect l="l" t="t" r="r" b="b"/>
            <a:pathLst>
              <a:path w="2999645" h="808530">
                <a:moveTo>
                  <a:pt x="0" y="0"/>
                </a:moveTo>
                <a:lnTo>
                  <a:pt x="2999645" y="0"/>
                </a:lnTo>
                <a:lnTo>
                  <a:pt x="2999645" y="808530"/>
                </a:lnTo>
                <a:lnTo>
                  <a:pt x="0" y="808530"/>
                </a:lnTo>
                <a:lnTo>
                  <a:pt x="0" y="0"/>
                </a:lnTo>
                <a:close/>
              </a:path>
            </a:pathLst>
          </a:custGeom>
          <a:blipFill>
            <a:blip r:embed="rId2"/>
            <a:stretch>
              <a:fillRect/>
            </a:stretch>
          </a:blipFill>
        </p:spPr>
        <p:txBody>
          <a:bodyPr/>
          <a:lstStyle/>
          <a:p>
            <a:endParaRPr lang="en-US"/>
          </a:p>
        </p:txBody>
      </p:sp>
      <p:sp>
        <p:nvSpPr>
          <p:cNvPr id="4" name="Freeform 22">
            <a:extLst>
              <a:ext uri="{FF2B5EF4-FFF2-40B4-BE49-F238E27FC236}">
                <a16:creationId xmlns:a16="http://schemas.microsoft.com/office/drawing/2014/main" id="{04EF75C1-1289-CD85-7432-87D522B9C082}"/>
              </a:ext>
            </a:extLst>
          </p:cNvPr>
          <p:cNvSpPr/>
          <p:nvPr/>
        </p:nvSpPr>
        <p:spPr>
          <a:xfrm>
            <a:off x="141606" y="6340128"/>
            <a:ext cx="1297726" cy="432575"/>
          </a:xfrm>
          <a:custGeom>
            <a:avLst/>
            <a:gdLst/>
            <a:ahLst/>
            <a:cxnLst/>
            <a:rect l="l" t="t" r="r" b="b"/>
            <a:pathLst>
              <a:path w="1946589" h="648863">
                <a:moveTo>
                  <a:pt x="0" y="0"/>
                </a:moveTo>
                <a:lnTo>
                  <a:pt x="1946589" y="0"/>
                </a:lnTo>
                <a:lnTo>
                  <a:pt x="1946589" y="648863"/>
                </a:lnTo>
                <a:lnTo>
                  <a:pt x="0" y="648863"/>
                </a:lnTo>
                <a:lnTo>
                  <a:pt x="0" y="0"/>
                </a:lnTo>
                <a:close/>
              </a:path>
            </a:pathLst>
          </a:custGeom>
          <a:blipFill>
            <a:blip r:embed="rId3"/>
            <a:stretch>
              <a:fillRect/>
            </a:stretch>
          </a:blipFill>
        </p:spPr>
        <p:txBody>
          <a:bodyPr/>
          <a:lstStyle/>
          <a:p>
            <a:endParaRPr lang="en-US"/>
          </a:p>
        </p:txBody>
      </p:sp>
      <p:graphicFrame>
        <p:nvGraphicFramePr>
          <p:cNvPr id="2" name="Table 1">
            <a:extLst>
              <a:ext uri="{FF2B5EF4-FFF2-40B4-BE49-F238E27FC236}">
                <a16:creationId xmlns:a16="http://schemas.microsoft.com/office/drawing/2014/main" id="{BDD92528-4D1C-340D-B9B0-2A073EB062A7}"/>
              </a:ext>
            </a:extLst>
          </p:cNvPr>
          <p:cNvGraphicFramePr>
            <a:graphicFrameLocks noGrp="1"/>
          </p:cNvGraphicFramePr>
          <p:nvPr>
            <p:extLst>
              <p:ext uri="{D42A27DB-BD31-4B8C-83A1-F6EECF244321}">
                <p14:modId xmlns:p14="http://schemas.microsoft.com/office/powerpoint/2010/main" val="1781194107"/>
              </p:ext>
            </p:extLst>
          </p:nvPr>
        </p:nvGraphicFramePr>
        <p:xfrm>
          <a:off x="505692" y="1487225"/>
          <a:ext cx="11180618" cy="2255394"/>
        </p:xfrm>
        <a:graphic>
          <a:graphicData uri="http://schemas.openxmlformats.org/drawingml/2006/table">
            <a:tbl>
              <a:tblPr firstRow="1" firstCol="1" bandRow="1">
                <a:tableStyleId>{5C22544A-7EE6-4342-B048-85BDC9FD1C3A}</a:tableStyleId>
              </a:tblPr>
              <a:tblGrid>
                <a:gridCol w="3928458">
                  <a:extLst>
                    <a:ext uri="{9D8B030D-6E8A-4147-A177-3AD203B41FA5}">
                      <a16:colId xmlns:a16="http://schemas.microsoft.com/office/drawing/2014/main" val="2457365669"/>
                    </a:ext>
                  </a:extLst>
                </a:gridCol>
                <a:gridCol w="3606650">
                  <a:extLst>
                    <a:ext uri="{9D8B030D-6E8A-4147-A177-3AD203B41FA5}">
                      <a16:colId xmlns:a16="http://schemas.microsoft.com/office/drawing/2014/main" val="3952232629"/>
                    </a:ext>
                  </a:extLst>
                </a:gridCol>
                <a:gridCol w="3645510">
                  <a:extLst>
                    <a:ext uri="{9D8B030D-6E8A-4147-A177-3AD203B41FA5}">
                      <a16:colId xmlns:a16="http://schemas.microsoft.com/office/drawing/2014/main" val="2127239473"/>
                    </a:ext>
                  </a:extLst>
                </a:gridCol>
              </a:tblGrid>
              <a:tr h="263158">
                <a:tc>
                  <a:txBody>
                    <a:bodyPr/>
                    <a:lstStyle/>
                    <a:p>
                      <a:pPr marL="0" marR="0" algn="ctr">
                        <a:lnSpc>
                          <a:spcPct val="107000"/>
                        </a:lnSpc>
                        <a:spcBef>
                          <a:spcPts val="0"/>
                        </a:spcBef>
                        <a:spcAft>
                          <a:spcPts val="0"/>
                        </a:spcAft>
                      </a:pPr>
                      <a:r>
                        <a:rPr lang="en-CA" sz="2800" dirty="0">
                          <a:effectLst>
                            <a:outerShdw blurRad="50800" dist="38100" dir="8100000" algn="tr">
                              <a:srgbClr val="000000">
                                <a:alpha val="40000"/>
                              </a:srgbClr>
                            </a:outerShdw>
                          </a:effectLst>
                        </a:rPr>
                        <a:t>Parks NB Experience: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882" marR="59882" marT="0" marB="0"/>
                </a:tc>
                <a:tc>
                  <a:txBody>
                    <a:bodyPr/>
                    <a:lstStyle/>
                    <a:p>
                      <a:pPr marL="0" marR="0" algn="ctr">
                        <a:lnSpc>
                          <a:spcPct val="107000"/>
                        </a:lnSpc>
                        <a:spcBef>
                          <a:spcPts val="0"/>
                        </a:spcBef>
                        <a:spcAft>
                          <a:spcPts val="0"/>
                        </a:spcAft>
                      </a:pPr>
                      <a:r>
                        <a:rPr lang="en-CA" sz="2800" dirty="0">
                          <a:effectLst>
                            <a:outerShdw blurRad="50800" dist="38100" dir="8100000" algn="tr">
                              <a:srgbClr val="000000">
                                <a:alpha val="40000"/>
                              </a:srgbClr>
                            </a:outerShdw>
                          </a:effectLst>
                        </a:rPr>
                        <a:t>Fall &amp; Spring Activity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882" marR="59882" marT="0" marB="0"/>
                </a:tc>
                <a:tc>
                  <a:txBody>
                    <a:bodyPr/>
                    <a:lstStyle/>
                    <a:p>
                      <a:pPr marL="0" marR="0" algn="ctr">
                        <a:lnSpc>
                          <a:spcPct val="107000"/>
                        </a:lnSpc>
                        <a:spcBef>
                          <a:spcPts val="0"/>
                        </a:spcBef>
                        <a:spcAft>
                          <a:spcPts val="0"/>
                        </a:spcAft>
                      </a:pPr>
                      <a:r>
                        <a:rPr lang="en-CA" sz="2800" dirty="0">
                          <a:effectLst>
                            <a:outerShdw blurRad="50800" dist="38100" dir="8100000" algn="tr">
                              <a:srgbClr val="000000">
                                <a:alpha val="40000"/>
                              </a:srgbClr>
                            </a:outerShdw>
                          </a:effectLst>
                        </a:rPr>
                        <a:t>Winter Activity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882" marR="59882" marT="0" marB="0"/>
                </a:tc>
                <a:extLst>
                  <a:ext uri="{0D108BD9-81ED-4DB2-BD59-A6C34878D82A}">
                    <a16:rowId xmlns:a16="http://schemas.microsoft.com/office/drawing/2014/main" val="263599842"/>
                  </a:ext>
                </a:extLst>
              </a:tr>
              <a:tr h="1250587">
                <a:tc>
                  <a:txBody>
                    <a:bodyPr/>
                    <a:lstStyle/>
                    <a:p>
                      <a:pPr marL="0" marR="0">
                        <a:lnSpc>
                          <a:spcPct val="107000"/>
                        </a:lnSpc>
                        <a:spcBef>
                          <a:spcPts val="0"/>
                        </a:spcBef>
                        <a:spcAft>
                          <a:spcPts val="0"/>
                        </a:spcAft>
                      </a:pPr>
                      <a:r>
                        <a:rPr lang="en-CA" sz="2400" dirty="0">
                          <a:effectLst/>
                        </a:rPr>
                        <a:t>2. Mount Carleton Provincial Park:</a:t>
                      </a:r>
                      <a:endParaRPr lang="en-US" sz="2400" dirty="0">
                        <a:effectLst/>
                      </a:endParaRPr>
                    </a:p>
                    <a:p>
                      <a:pPr marL="0" marR="0">
                        <a:lnSpc>
                          <a:spcPct val="107000"/>
                        </a:lnSpc>
                        <a:spcBef>
                          <a:spcPts val="0"/>
                        </a:spcBef>
                        <a:spcAft>
                          <a:spcPts val="0"/>
                        </a:spcAft>
                      </a:pPr>
                      <a:r>
                        <a:rPr lang="en-CA" sz="1800" dirty="0">
                          <a:effectLst/>
                        </a:rPr>
                        <a:t> </a:t>
                      </a:r>
                      <a:endParaRPr lang="en-US" sz="1800" dirty="0">
                        <a:effectLst/>
                      </a:endParaRPr>
                    </a:p>
                    <a:p>
                      <a:pPr marL="0" marR="0">
                        <a:lnSpc>
                          <a:spcPct val="107000"/>
                        </a:lnSpc>
                        <a:spcBef>
                          <a:spcPts val="0"/>
                        </a:spcBef>
                        <a:spcAft>
                          <a:spcPts val="0"/>
                        </a:spcAft>
                      </a:pPr>
                      <a:r>
                        <a:rPr lang="en-CA" sz="1800" dirty="0">
                          <a:effectLst/>
                        </a:rPr>
                        <a:t> </a:t>
                      </a:r>
                      <a:r>
                        <a:rPr lang="en-CA" sz="3600" dirty="0">
                          <a:effectLst/>
                        </a:rPr>
                        <a:t>Mount Carleton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882" marR="59882"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rPr>
                        <a:t>Discussion</a:t>
                      </a:r>
                    </a:p>
                    <a:p>
                      <a:pPr marL="342900" marR="0" lvl="0" indent="-342900">
                        <a:lnSpc>
                          <a:spcPct val="107000"/>
                        </a:lnSpc>
                        <a:spcBef>
                          <a:spcPts val="0"/>
                        </a:spcBef>
                        <a:spcAft>
                          <a:spcPts val="0"/>
                        </a:spcAft>
                        <a:buFont typeface="Symbol" panose="05050102010706020507" pitchFamily="18" charset="2"/>
                        <a:buChar char=""/>
                      </a:pPr>
                      <a:r>
                        <a:rPr lang="en-US" sz="2400" dirty="0">
                          <a:effectLst/>
                        </a:rPr>
                        <a:t>Mountain Measuring</a:t>
                      </a:r>
                    </a:p>
                    <a:p>
                      <a:pPr marL="342900" marR="0" lvl="0" indent="-342900">
                        <a:lnSpc>
                          <a:spcPct val="107000"/>
                        </a:lnSpc>
                        <a:spcBef>
                          <a:spcPts val="0"/>
                        </a:spcBef>
                        <a:spcAft>
                          <a:spcPts val="0"/>
                        </a:spcAft>
                        <a:buFont typeface="Symbol" panose="05050102010706020507" pitchFamily="18" charset="2"/>
                        <a:buChar char=""/>
                      </a:pPr>
                      <a:r>
                        <a:rPr lang="en-US" sz="2400" dirty="0">
                          <a:effectLst/>
                        </a:rPr>
                        <a:t>Mount Carleton Obstacle Course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882" marR="59882"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CA" sz="2400" dirty="0">
                          <a:effectLst/>
                        </a:rPr>
                        <a:t>Discussion</a:t>
                      </a:r>
                      <a:endParaRPr lang="en-US" sz="2400" dirty="0">
                        <a:effectLst/>
                      </a:endParaRPr>
                    </a:p>
                    <a:p>
                      <a:pPr marL="342900" marR="0" lvl="0" indent="-342900">
                        <a:lnSpc>
                          <a:spcPct val="107000"/>
                        </a:lnSpc>
                        <a:spcBef>
                          <a:spcPts val="0"/>
                        </a:spcBef>
                        <a:spcAft>
                          <a:spcPts val="0"/>
                        </a:spcAft>
                        <a:buFont typeface="Symbol" panose="05050102010706020507" pitchFamily="18" charset="2"/>
                        <a:buChar char=""/>
                      </a:pPr>
                      <a:r>
                        <a:rPr lang="en-CA" sz="2400" dirty="0">
                          <a:effectLst/>
                        </a:rPr>
                        <a:t>Mountain Measuring</a:t>
                      </a:r>
                      <a:endParaRPr lang="en-US" sz="2400" dirty="0">
                        <a:effectLst/>
                      </a:endParaRPr>
                    </a:p>
                    <a:p>
                      <a:pPr marL="342900" marR="0" lvl="0" indent="-342900">
                        <a:lnSpc>
                          <a:spcPct val="107000"/>
                        </a:lnSpc>
                        <a:spcBef>
                          <a:spcPts val="0"/>
                        </a:spcBef>
                        <a:spcAft>
                          <a:spcPts val="0"/>
                        </a:spcAft>
                        <a:buFont typeface="Symbol" panose="05050102010706020507" pitchFamily="18" charset="2"/>
                        <a:buChar char=""/>
                      </a:pPr>
                      <a:r>
                        <a:rPr lang="fr-CA" sz="2400" dirty="0">
                          <a:effectLst/>
                        </a:rPr>
                        <a:t>Mount Carleton Winter Obstacle Course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882" marR="59882" marT="0" marB="0"/>
                </a:tc>
                <a:extLst>
                  <a:ext uri="{0D108BD9-81ED-4DB2-BD59-A6C34878D82A}">
                    <a16:rowId xmlns:a16="http://schemas.microsoft.com/office/drawing/2014/main" val="3610075344"/>
                  </a:ext>
                </a:extLst>
              </a:tr>
            </a:tbl>
          </a:graphicData>
        </a:graphic>
      </p:graphicFrame>
      <p:sp>
        <p:nvSpPr>
          <p:cNvPr id="10" name="TextBox 9">
            <a:extLst>
              <a:ext uri="{FF2B5EF4-FFF2-40B4-BE49-F238E27FC236}">
                <a16:creationId xmlns:a16="http://schemas.microsoft.com/office/drawing/2014/main" id="{E8AE6B01-12F9-B13E-96C8-12343380F486}"/>
              </a:ext>
            </a:extLst>
          </p:cNvPr>
          <p:cNvSpPr txBox="1"/>
          <p:nvPr/>
        </p:nvSpPr>
        <p:spPr>
          <a:xfrm>
            <a:off x="6693146" y="3881766"/>
            <a:ext cx="4993163" cy="3340723"/>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Various gym equipment (see below)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Smaller Items (various sizes of balls, pylons, frisbees, etc.) for packing into bookbags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Hike Packing Cards – 1 per learner, see printable in Appendix</a:t>
            </a:r>
          </a:p>
          <a:p>
            <a:pPr marL="342900" marR="0" lvl="0" indent="-342900">
              <a:lnSpc>
                <a:spcPct val="107000"/>
              </a:lnSpc>
              <a:spcBef>
                <a:spcPts val="0"/>
              </a:spcBef>
              <a:spcAft>
                <a:spcPts val="800"/>
              </a:spcAft>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Bookbag-1 per learner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7941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99381" y="465770"/>
            <a:ext cx="1152645" cy="464731"/>
            <a:chOff x="0" y="0"/>
            <a:chExt cx="455366" cy="183598"/>
          </a:xfrm>
        </p:grpSpPr>
        <p:sp>
          <p:nvSpPr>
            <p:cNvPr id="5" name="Freeform 5"/>
            <p:cNvSpPr/>
            <p:nvPr/>
          </p:nvSpPr>
          <p:spPr>
            <a:xfrm>
              <a:off x="0" y="0"/>
              <a:ext cx="455366" cy="183598"/>
            </a:xfrm>
            <a:custGeom>
              <a:avLst/>
              <a:gdLst/>
              <a:ahLst/>
              <a:cxnLst/>
              <a:rect l="l" t="t" r="r" b="b"/>
              <a:pathLst>
                <a:path w="455366" h="183598">
                  <a:moveTo>
                    <a:pt x="0" y="0"/>
                  </a:moveTo>
                  <a:lnTo>
                    <a:pt x="455366" y="0"/>
                  </a:lnTo>
                  <a:lnTo>
                    <a:pt x="455366" y="183598"/>
                  </a:lnTo>
                  <a:lnTo>
                    <a:pt x="0" y="183598"/>
                  </a:ln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 name="TextBox 6"/>
            <p:cNvSpPr txBox="1"/>
            <p:nvPr/>
          </p:nvSpPr>
          <p:spPr>
            <a:xfrm>
              <a:off x="0" y="-57150"/>
              <a:ext cx="455366" cy="24074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77"/>
                </a:lnSpc>
              </a:pPr>
              <a:endParaRPr sz="800" dirty="0"/>
            </a:p>
          </p:txBody>
        </p:sp>
      </p:grpSp>
      <p:sp>
        <p:nvSpPr>
          <p:cNvPr id="13" name="TextBox 13"/>
          <p:cNvSpPr txBox="1"/>
          <p:nvPr/>
        </p:nvSpPr>
        <p:spPr>
          <a:xfrm>
            <a:off x="1107348" y="310841"/>
            <a:ext cx="11195487" cy="6875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5603"/>
              </a:lnSpc>
            </a:pPr>
            <a:r>
              <a:rPr lang="en-US" sz="4400" dirty="0">
                <a:solidFill>
                  <a:srgbClr val="A40623"/>
                </a:solidFill>
                <a:latin typeface="Blinker"/>
              </a:rPr>
              <a:t>MOUNT CARLETON DISCUSSION</a:t>
            </a:r>
          </a:p>
        </p:txBody>
      </p:sp>
      <p:sp>
        <p:nvSpPr>
          <p:cNvPr id="19" name="Freeform 9">
            <a:extLst>
              <a:ext uri="{FF2B5EF4-FFF2-40B4-BE49-F238E27FC236}">
                <a16:creationId xmlns:a16="http://schemas.microsoft.com/office/drawing/2014/main" id="{07929B2E-66B3-91BC-C1E5-514D1195835A}"/>
              </a:ext>
            </a:extLst>
          </p:cNvPr>
          <p:cNvSpPr/>
          <p:nvPr/>
        </p:nvSpPr>
        <p:spPr>
          <a:xfrm>
            <a:off x="10661003" y="6480906"/>
            <a:ext cx="1344613" cy="352823"/>
          </a:xfrm>
          <a:custGeom>
            <a:avLst/>
            <a:gdLst/>
            <a:ahLst/>
            <a:cxnLst/>
            <a:rect l="l" t="t" r="r" b="b"/>
            <a:pathLst>
              <a:path w="2999645" h="808530">
                <a:moveTo>
                  <a:pt x="0" y="0"/>
                </a:moveTo>
                <a:lnTo>
                  <a:pt x="2999645" y="0"/>
                </a:lnTo>
                <a:lnTo>
                  <a:pt x="2999645" y="808530"/>
                </a:lnTo>
                <a:lnTo>
                  <a:pt x="0" y="808530"/>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Freeform 22">
            <a:extLst>
              <a:ext uri="{FF2B5EF4-FFF2-40B4-BE49-F238E27FC236}">
                <a16:creationId xmlns:a16="http://schemas.microsoft.com/office/drawing/2014/main" id="{F71E10D2-626C-3784-2753-D54E149A90FE}"/>
              </a:ext>
            </a:extLst>
          </p:cNvPr>
          <p:cNvSpPr/>
          <p:nvPr/>
        </p:nvSpPr>
        <p:spPr>
          <a:xfrm>
            <a:off x="169470" y="6315170"/>
            <a:ext cx="1297726" cy="432575"/>
          </a:xfrm>
          <a:custGeom>
            <a:avLst/>
            <a:gdLst/>
            <a:ahLst/>
            <a:cxnLst/>
            <a:rect l="l" t="t" r="r" b="b"/>
            <a:pathLst>
              <a:path w="1946589" h="648863">
                <a:moveTo>
                  <a:pt x="0" y="0"/>
                </a:moveTo>
                <a:lnTo>
                  <a:pt x="1946589" y="0"/>
                </a:lnTo>
                <a:lnTo>
                  <a:pt x="1946589" y="648863"/>
                </a:lnTo>
                <a:lnTo>
                  <a:pt x="0" y="648863"/>
                </a:lnTo>
                <a:lnTo>
                  <a:pt x="0" y="0"/>
                </a:lnTo>
                <a:close/>
              </a:path>
            </a:pathLst>
          </a:custGeom>
          <a:blipFill>
            <a:blip r:embed="rId3"/>
            <a:stretch>
              <a:fillRect/>
            </a:stretch>
          </a:blipFill>
        </p:spPr>
        <p:txBody>
          <a:bodyPr/>
          <a:lstStyle/>
          <a:p>
            <a:endParaRPr lang="en-US"/>
          </a:p>
        </p:txBody>
      </p:sp>
      <p:sp>
        <p:nvSpPr>
          <p:cNvPr id="3" name="TextBox 2">
            <a:extLst>
              <a:ext uri="{FF2B5EF4-FFF2-40B4-BE49-F238E27FC236}">
                <a16:creationId xmlns:a16="http://schemas.microsoft.com/office/drawing/2014/main" id="{A3702413-9FA5-54B9-DA91-502974127559}"/>
              </a:ext>
            </a:extLst>
          </p:cNvPr>
          <p:cNvSpPr txBox="1"/>
          <p:nvPr/>
        </p:nvSpPr>
        <p:spPr>
          <a:xfrm>
            <a:off x="651164" y="1219200"/>
            <a:ext cx="11354452" cy="3108543"/>
          </a:xfrm>
          <a:prstGeom prst="rect">
            <a:avLst/>
          </a:prstGeom>
          <a:noFill/>
        </p:spPr>
        <p:txBody>
          <a:bodyPr wrap="square" rtlCol="0">
            <a:spAutoFit/>
          </a:bodyPr>
          <a:lstStyle/>
          <a:p>
            <a:r>
              <a:rPr lang="en-US" sz="2800" dirty="0">
                <a:effectLst/>
                <a:latin typeface="Blinker" panose="020B0604020202020204" charset="0"/>
                <a:ea typeface="Calibri" panose="020F0502020204030204" pitchFamily="34" charset="0"/>
                <a:cs typeface="Times New Roman" panose="02020603050405020304" pitchFamily="18" charset="0"/>
              </a:rPr>
              <a:t> “</a:t>
            </a:r>
            <a:r>
              <a:rPr lang="en-US" sz="2800" b="1" dirty="0">
                <a:effectLst/>
                <a:latin typeface="Blinker" panose="020B0604020202020204" charset="0"/>
                <a:ea typeface="Calibri" panose="020F0502020204030204" pitchFamily="34" charset="0"/>
                <a:cs typeface="Times New Roman" panose="02020603050405020304" pitchFamily="18" charset="0"/>
              </a:rPr>
              <a:t>Mount Carleton is the highest peak in the Atlantic Provinces!  </a:t>
            </a:r>
            <a:r>
              <a:rPr lang="en-US" sz="2800" dirty="0">
                <a:effectLst/>
                <a:latin typeface="Blinker" panose="020B0604020202020204" charset="0"/>
                <a:ea typeface="Calibri" panose="020F0502020204030204" pitchFamily="34" charset="0"/>
                <a:cs typeface="Times New Roman" panose="02020603050405020304" pitchFamily="18" charset="0"/>
              </a:rPr>
              <a:t>Has anyone ever climbed it, or another mountain?  Can you tell us about your experience.”</a:t>
            </a:r>
          </a:p>
          <a:p>
            <a:pPr marL="457200" indent="-457200">
              <a:buFont typeface="Arial" panose="020B0604020202020204" pitchFamily="34" charset="0"/>
              <a:buChar char="•"/>
            </a:pPr>
            <a:r>
              <a:rPr lang="en-US" sz="2800" b="1" dirty="0">
                <a:solidFill>
                  <a:srgbClr val="C00000"/>
                </a:solidFill>
                <a:effectLst/>
                <a:latin typeface="Blinker" panose="020B0604020202020204" charset="0"/>
                <a:ea typeface="Calibri" panose="020F0502020204030204" pitchFamily="34" charset="0"/>
                <a:cs typeface="Times New Roman" panose="02020603050405020304" pitchFamily="18" charset="0"/>
              </a:rPr>
              <a:t>“What is the difference between hiking on a trail in the woods and hiking a mountain?”  </a:t>
            </a:r>
          </a:p>
          <a:p>
            <a:r>
              <a:rPr lang="en-US" sz="2800" dirty="0">
                <a:effectLst/>
                <a:latin typeface="Blinker" panose="020B0604020202020204" charset="0"/>
                <a:ea typeface="Calibri" panose="020F0502020204030204" pitchFamily="34" charset="0"/>
                <a:cs typeface="Times New Roman" panose="02020603050405020304" pitchFamily="18" charset="0"/>
              </a:rPr>
              <a:t>Allow learners to discuss possibilities, as well as personal experiences with mountain climbing. </a:t>
            </a:r>
            <a:endParaRPr lang="en-US" sz="2800" dirty="0">
              <a:latin typeface="Blinker" panose="020B0604020202020204" charset="0"/>
            </a:endParaRPr>
          </a:p>
        </p:txBody>
      </p:sp>
      <p:pic>
        <p:nvPicPr>
          <p:cNvPr id="7" name="Picture 6">
            <a:extLst>
              <a:ext uri="{FF2B5EF4-FFF2-40B4-BE49-F238E27FC236}">
                <a16:creationId xmlns:a16="http://schemas.microsoft.com/office/drawing/2014/main" id="{8749CDBE-D157-8F07-9A11-F2848891F667}"/>
              </a:ext>
            </a:extLst>
          </p:cNvPr>
          <p:cNvPicPr>
            <a:picLocks noChangeAspect="1"/>
          </p:cNvPicPr>
          <p:nvPr/>
        </p:nvPicPr>
        <p:blipFill>
          <a:blip r:embed="rId4"/>
          <a:stretch>
            <a:fillRect/>
          </a:stretch>
        </p:blipFill>
        <p:spPr>
          <a:xfrm>
            <a:off x="3696538" y="4079632"/>
            <a:ext cx="5263704" cy="2467527"/>
          </a:xfrm>
          <a:prstGeom prst="rect">
            <a:avLst/>
          </a:prstGeom>
        </p:spPr>
      </p:pic>
    </p:spTree>
    <p:extLst>
      <p:ext uri="{BB962C8B-B14F-4D97-AF65-F5344CB8AC3E}">
        <p14:creationId xmlns:p14="http://schemas.microsoft.com/office/powerpoint/2010/main" val="131685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3">
            <a:extLst>
              <a:ext uri="{FF2B5EF4-FFF2-40B4-BE49-F238E27FC236}">
                <a16:creationId xmlns:a16="http://schemas.microsoft.com/office/drawing/2014/main" id="{0DD938AF-46D8-5D5B-CC19-8795DEF49358}"/>
              </a:ext>
            </a:extLst>
          </p:cNvPr>
          <p:cNvSpPr txBox="1"/>
          <p:nvPr/>
        </p:nvSpPr>
        <p:spPr>
          <a:xfrm>
            <a:off x="7050545" y="91729"/>
            <a:ext cx="3610458" cy="1330839"/>
          </a:xfrm>
          <a:prstGeom prst="rect">
            <a:avLst/>
          </a:prstGeom>
        </p:spPr>
        <p:txBody>
          <a:bodyPr vert="horz" lIns="91440" tIns="45720" rIns="91440" bIns="45720" rtlCol="0" anchor="ctr">
            <a:norm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914400">
              <a:lnSpc>
                <a:spcPct val="90000"/>
              </a:lnSpc>
              <a:spcBef>
                <a:spcPct val="0"/>
              </a:spcBef>
              <a:spcAft>
                <a:spcPts val="600"/>
              </a:spcAft>
            </a:pPr>
            <a:r>
              <a:rPr lang="en-US" sz="4400" dirty="0">
                <a:solidFill>
                  <a:srgbClr val="C00000"/>
                </a:solidFill>
                <a:latin typeface="+mj-lt"/>
                <a:ea typeface="+mj-ea"/>
                <a:cs typeface="+mj-cs"/>
              </a:rPr>
              <a:t>MOUNTAIN MEASURING</a:t>
            </a:r>
          </a:p>
        </p:txBody>
      </p:sp>
      <p:pic>
        <p:nvPicPr>
          <p:cNvPr id="6" name="Picture 5" descr="A person standing on a cliff overlooking a river&#10;&#10;AI-generated content may be incorrect.">
            <a:extLst>
              <a:ext uri="{FF2B5EF4-FFF2-40B4-BE49-F238E27FC236}">
                <a16:creationId xmlns:a16="http://schemas.microsoft.com/office/drawing/2014/main" id="{999CABD2-4469-BAB8-1BBE-6409C524EFCF}"/>
              </a:ext>
            </a:extLst>
          </p:cNvPr>
          <p:cNvPicPr>
            <a:picLocks noChangeAspect="1"/>
          </p:cNvPicPr>
          <p:nvPr/>
        </p:nvPicPr>
        <p:blipFill>
          <a:blip r:embed="rId2"/>
          <a:srcRect l="23589" r="8985" b="2"/>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2" name="TextBox 1">
            <a:extLst>
              <a:ext uri="{FF2B5EF4-FFF2-40B4-BE49-F238E27FC236}">
                <a16:creationId xmlns:a16="http://schemas.microsoft.com/office/drawing/2014/main" id="{D9EB0089-743E-F39D-8177-89A09B7D3D91}"/>
              </a:ext>
            </a:extLst>
          </p:cNvPr>
          <p:cNvSpPr txBox="1"/>
          <p:nvPr/>
        </p:nvSpPr>
        <p:spPr>
          <a:xfrm>
            <a:off x="6588947" y="1422569"/>
            <a:ext cx="5416669" cy="491756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effectLst/>
              </a:rPr>
              <a:t>Using a </a:t>
            </a:r>
            <a:r>
              <a:rPr lang="en-US" sz="2400" dirty="0" err="1">
                <a:effectLst/>
              </a:rPr>
              <a:t>metre</a:t>
            </a:r>
            <a:r>
              <a:rPr lang="en-US" sz="2400" dirty="0">
                <a:effectLst/>
              </a:rPr>
              <a:t> stick, demonstrate 1 m with it touching the ground and explain: </a:t>
            </a:r>
            <a:r>
              <a:rPr lang="en-US" sz="2400" dirty="0">
                <a:solidFill>
                  <a:srgbClr val="C00000"/>
                </a:solidFill>
                <a:effectLst/>
              </a:rPr>
              <a:t>“</a:t>
            </a:r>
            <a:r>
              <a:rPr lang="en-US" sz="2400" i="1" dirty="0">
                <a:solidFill>
                  <a:srgbClr val="C00000"/>
                </a:solidFill>
                <a:effectLst/>
              </a:rPr>
              <a:t>Mount Carleton is 824m in height, or 824 times this </a:t>
            </a:r>
            <a:r>
              <a:rPr lang="en-US" sz="2400" i="1" dirty="0" err="1">
                <a:solidFill>
                  <a:srgbClr val="C00000"/>
                </a:solidFill>
                <a:effectLst/>
              </a:rPr>
              <a:t>metre</a:t>
            </a:r>
            <a:r>
              <a:rPr lang="en-US" sz="2400" i="1" dirty="0">
                <a:solidFill>
                  <a:srgbClr val="C00000"/>
                </a:solidFill>
                <a:effectLst/>
              </a:rPr>
              <a:t> stick high.  The mountain may be that tall, but would the trail up to it be straight up (vertical)?  What other natural things might we have to navigate up to the top of Mount Carleton</a:t>
            </a:r>
            <a:r>
              <a:rPr lang="en-US" sz="2400" dirty="0">
                <a:solidFill>
                  <a:srgbClr val="C00000"/>
                </a:solidFill>
                <a:effectLst/>
              </a:rPr>
              <a:t>?” </a:t>
            </a:r>
          </a:p>
          <a:p>
            <a:pPr indent="-228600">
              <a:lnSpc>
                <a:spcPct val="90000"/>
              </a:lnSpc>
              <a:spcAft>
                <a:spcPts val="600"/>
              </a:spcAft>
              <a:buFont typeface="Arial" panose="020B0604020202020204" pitchFamily="34" charset="0"/>
              <a:buChar char="•"/>
            </a:pPr>
            <a:r>
              <a:rPr lang="en-US" sz="2400" dirty="0">
                <a:effectLst/>
              </a:rPr>
              <a:t>Allow learners to suggest: Tree roots, muddy conditions, Rocks/Boulders, Twists/Turns, Puddles, Lake/Rivers barriers to wade through, Natural Obstacles (fallen trees, windy conditions, bugs, beehives), etc.</a:t>
            </a:r>
            <a:endParaRPr lang="en-US" sz="2400" dirty="0"/>
          </a:p>
        </p:txBody>
      </p:sp>
      <p:sp>
        <p:nvSpPr>
          <p:cNvPr id="3" name="Freeform 9">
            <a:extLst>
              <a:ext uri="{FF2B5EF4-FFF2-40B4-BE49-F238E27FC236}">
                <a16:creationId xmlns:a16="http://schemas.microsoft.com/office/drawing/2014/main" id="{5E846C77-BFFE-1622-672F-FE368A3FAA4B}"/>
              </a:ext>
            </a:extLst>
          </p:cNvPr>
          <p:cNvSpPr/>
          <p:nvPr/>
        </p:nvSpPr>
        <p:spPr>
          <a:xfrm>
            <a:off x="10661003" y="6480906"/>
            <a:ext cx="1344613" cy="352823"/>
          </a:xfrm>
          <a:custGeom>
            <a:avLst/>
            <a:gdLst/>
            <a:ahLst/>
            <a:cxnLst/>
            <a:rect l="l" t="t" r="r" b="b"/>
            <a:pathLst>
              <a:path w="2999645" h="808530">
                <a:moveTo>
                  <a:pt x="0" y="0"/>
                </a:moveTo>
                <a:lnTo>
                  <a:pt x="2999645" y="0"/>
                </a:lnTo>
                <a:lnTo>
                  <a:pt x="2999645" y="808530"/>
                </a:lnTo>
                <a:lnTo>
                  <a:pt x="0" y="808530"/>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 name="Freeform 22">
            <a:extLst>
              <a:ext uri="{FF2B5EF4-FFF2-40B4-BE49-F238E27FC236}">
                <a16:creationId xmlns:a16="http://schemas.microsoft.com/office/drawing/2014/main" id="{550BF4A8-58F5-BE24-E7F2-DBCC1B5C6D20}"/>
              </a:ext>
            </a:extLst>
          </p:cNvPr>
          <p:cNvSpPr/>
          <p:nvPr/>
        </p:nvSpPr>
        <p:spPr>
          <a:xfrm>
            <a:off x="141606" y="6340128"/>
            <a:ext cx="1297726" cy="432575"/>
          </a:xfrm>
          <a:custGeom>
            <a:avLst/>
            <a:gdLst/>
            <a:ahLst/>
            <a:cxnLst/>
            <a:rect l="l" t="t" r="r" b="b"/>
            <a:pathLst>
              <a:path w="1946589" h="648863">
                <a:moveTo>
                  <a:pt x="0" y="0"/>
                </a:moveTo>
                <a:lnTo>
                  <a:pt x="1946589" y="0"/>
                </a:lnTo>
                <a:lnTo>
                  <a:pt x="1946589" y="648863"/>
                </a:lnTo>
                <a:lnTo>
                  <a:pt x="0" y="648863"/>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2527166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94BAFD-E0D8-C138-2782-6D239E518ACB}"/>
              </a:ext>
            </a:extLst>
          </p:cNvPr>
          <p:cNvSpPr txBox="1"/>
          <p:nvPr/>
        </p:nvSpPr>
        <p:spPr>
          <a:xfrm>
            <a:off x="789709" y="914400"/>
            <a:ext cx="11194473" cy="2246769"/>
          </a:xfrm>
          <a:prstGeom prst="rect">
            <a:avLst/>
          </a:prstGeom>
          <a:noFill/>
        </p:spPr>
        <p:txBody>
          <a:bodyPr wrap="square" rtlCol="0">
            <a:spAutoFit/>
          </a:bodyPr>
          <a:lstStyle/>
          <a:p>
            <a:r>
              <a:rPr lang="en-US" sz="2000" dirty="0">
                <a:effectLst/>
                <a:latin typeface="Blinker" panose="020B0604020202020204" charset="0"/>
                <a:ea typeface="Calibri" panose="020F0502020204030204" pitchFamily="34" charset="0"/>
                <a:cs typeface="Times New Roman" panose="02020603050405020304" pitchFamily="18" charset="0"/>
              </a:rPr>
              <a:t>Using the chart paper, design your own Mount Carleton Obstacle Course experience.  Measure a spot on either a soccer field or inclined hill – 10m to have one route up and one route returning to the start.  Then, using a variety of gym equipment, have learners design obstacles and barriers.  With each learner going through the obstacle course (up and back to start), each learner is traveling 20m.  </a:t>
            </a:r>
            <a:r>
              <a:rPr lang="en-US" sz="2000" i="1" dirty="0">
                <a:effectLst/>
                <a:latin typeface="Blinker" panose="020B0604020202020204" charset="0"/>
                <a:ea typeface="Calibri" panose="020F0502020204030204" pitchFamily="34" charset="0"/>
                <a:cs typeface="Times New Roman" panose="02020603050405020304" pitchFamily="18" charset="0"/>
              </a:rPr>
              <a:t>About </a:t>
            </a:r>
            <a:r>
              <a:rPr lang="en-US" sz="2000" b="1" i="1" dirty="0">
                <a:effectLst/>
                <a:latin typeface="Blinker" panose="020B0604020202020204" charset="0"/>
                <a:ea typeface="Calibri" panose="020F0502020204030204" pitchFamily="34" charset="0"/>
                <a:cs typeface="Times New Roman" panose="02020603050405020304" pitchFamily="18" charset="0"/>
              </a:rPr>
              <a:t>41</a:t>
            </a:r>
            <a:r>
              <a:rPr lang="en-US" sz="2000" i="1" dirty="0">
                <a:effectLst/>
                <a:latin typeface="Blinker" panose="020B0604020202020204" charset="0"/>
                <a:ea typeface="Calibri" panose="020F0502020204030204" pitchFamily="34" charset="0"/>
                <a:cs typeface="Times New Roman" panose="02020603050405020304" pitchFamily="18" charset="0"/>
              </a:rPr>
              <a:t> trips will need to be made to truly climb Mount Carleton</a:t>
            </a:r>
            <a:r>
              <a:rPr lang="en-US" sz="2000" dirty="0">
                <a:effectLst/>
                <a:latin typeface="Blinker" panose="020B0604020202020204" charset="0"/>
                <a:ea typeface="Calibri" panose="020F0502020204030204" pitchFamily="34" charset="0"/>
                <a:cs typeface="Times New Roman" panose="02020603050405020304" pitchFamily="18" charset="0"/>
              </a:rPr>
              <a:t>. (Feel free to adjust the length of your course to meet your </a:t>
            </a:r>
            <a:r>
              <a:rPr lang="en-US" sz="2000" dirty="0" err="1">
                <a:effectLst/>
                <a:latin typeface="Blinker" panose="020B0604020202020204" charset="0"/>
                <a:ea typeface="Calibri" panose="020F0502020204030204" pitchFamily="34" charset="0"/>
                <a:cs typeface="Times New Roman" panose="02020603050405020304" pitchFamily="18" charset="0"/>
              </a:rPr>
              <a:t>class’</a:t>
            </a:r>
            <a:r>
              <a:rPr lang="en-US" sz="2000" dirty="0">
                <a:effectLst/>
                <a:latin typeface="Blinker" panose="020B0604020202020204" charset="0"/>
                <a:ea typeface="Calibri" panose="020F0502020204030204" pitchFamily="34" charset="0"/>
                <a:cs typeface="Times New Roman" panose="02020603050405020304" pitchFamily="18" charset="0"/>
              </a:rPr>
              <a:t> needs). Gather learners and form a line at the start.</a:t>
            </a:r>
            <a:endParaRPr lang="en-US" sz="2000" dirty="0">
              <a:latin typeface="Blinker" panose="020B0604020202020204" charset="0"/>
            </a:endParaRPr>
          </a:p>
        </p:txBody>
      </p:sp>
      <p:pic>
        <p:nvPicPr>
          <p:cNvPr id="27" name="Picture 26" descr="A diagram of a person running&#10;&#10;AI-generated content may be incorrect.">
            <a:extLst>
              <a:ext uri="{FF2B5EF4-FFF2-40B4-BE49-F238E27FC236}">
                <a16:creationId xmlns:a16="http://schemas.microsoft.com/office/drawing/2014/main" id="{38D142EA-2B58-3131-FFB4-27FCE56A5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709" y="2883739"/>
            <a:ext cx="5196556" cy="1557588"/>
          </a:xfrm>
          <a:prstGeom prst="rect">
            <a:avLst/>
          </a:prstGeom>
        </p:spPr>
      </p:pic>
      <p:sp>
        <p:nvSpPr>
          <p:cNvPr id="28" name="TextBox 27">
            <a:extLst>
              <a:ext uri="{FF2B5EF4-FFF2-40B4-BE49-F238E27FC236}">
                <a16:creationId xmlns:a16="http://schemas.microsoft.com/office/drawing/2014/main" id="{3A75A441-76A0-202D-C93B-5EDB614B9C1E}"/>
              </a:ext>
            </a:extLst>
          </p:cNvPr>
          <p:cNvSpPr txBox="1"/>
          <p:nvPr/>
        </p:nvSpPr>
        <p:spPr>
          <a:xfrm>
            <a:off x="789709" y="4617738"/>
            <a:ext cx="10889673" cy="2215991"/>
          </a:xfrm>
          <a:prstGeom prst="rect">
            <a:avLst/>
          </a:prstGeom>
          <a:noFill/>
        </p:spPr>
        <p:txBody>
          <a:bodyPr wrap="square" rtlCol="0">
            <a:spAutoFit/>
          </a:bodyPr>
          <a:lstStyle/>
          <a:p>
            <a:r>
              <a:rPr lang="en-US" sz="2000" dirty="0">
                <a:effectLst/>
                <a:latin typeface="Blinker" panose="020B0604020202020204" charset="0"/>
                <a:ea typeface="Calibri" panose="020F0502020204030204" pitchFamily="34" charset="0"/>
                <a:cs typeface="Times New Roman" panose="02020603050405020304" pitchFamily="18" charset="0"/>
              </a:rPr>
              <a:t>Create a Packing Pile (a variety of small and medium items – balls, frisbees, random gym equipment) for students to pack in their bookbags, according to the card that they receive. Have the first 2 climbers, demonstrate packing their bookbags with the cards that you give them. Pass out a card for each learner. As soon as a learner finishes, they can return their packing items to the pile for someone else to use. Record your class time and REPEAT – to see if you can beat it OR challenge another class!</a:t>
            </a:r>
          </a:p>
          <a:p>
            <a:endParaRPr lang="en-US" dirty="0"/>
          </a:p>
        </p:txBody>
      </p:sp>
      <p:sp>
        <p:nvSpPr>
          <p:cNvPr id="29" name="Freeform 9">
            <a:extLst>
              <a:ext uri="{FF2B5EF4-FFF2-40B4-BE49-F238E27FC236}">
                <a16:creationId xmlns:a16="http://schemas.microsoft.com/office/drawing/2014/main" id="{D6CF6F13-D4A6-CF37-BE7A-34FAB1FF7210}"/>
              </a:ext>
            </a:extLst>
          </p:cNvPr>
          <p:cNvSpPr/>
          <p:nvPr/>
        </p:nvSpPr>
        <p:spPr>
          <a:xfrm>
            <a:off x="10661003" y="6480906"/>
            <a:ext cx="1344613" cy="352823"/>
          </a:xfrm>
          <a:custGeom>
            <a:avLst/>
            <a:gdLst/>
            <a:ahLst/>
            <a:cxnLst/>
            <a:rect l="l" t="t" r="r" b="b"/>
            <a:pathLst>
              <a:path w="2999645" h="808530">
                <a:moveTo>
                  <a:pt x="0" y="0"/>
                </a:moveTo>
                <a:lnTo>
                  <a:pt x="2999645" y="0"/>
                </a:lnTo>
                <a:lnTo>
                  <a:pt x="2999645" y="808530"/>
                </a:lnTo>
                <a:lnTo>
                  <a:pt x="0" y="808530"/>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Freeform 22">
            <a:extLst>
              <a:ext uri="{FF2B5EF4-FFF2-40B4-BE49-F238E27FC236}">
                <a16:creationId xmlns:a16="http://schemas.microsoft.com/office/drawing/2014/main" id="{788177BC-2EF3-96FD-5866-0D32EEFB3B04}"/>
              </a:ext>
            </a:extLst>
          </p:cNvPr>
          <p:cNvSpPr/>
          <p:nvPr/>
        </p:nvSpPr>
        <p:spPr>
          <a:xfrm>
            <a:off x="141606" y="6340128"/>
            <a:ext cx="1297726" cy="432575"/>
          </a:xfrm>
          <a:custGeom>
            <a:avLst/>
            <a:gdLst/>
            <a:ahLst/>
            <a:cxnLst/>
            <a:rect l="l" t="t" r="r" b="b"/>
            <a:pathLst>
              <a:path w="1946589" h="648863">
                <a:moveTo>
                  <a:pt x="0" y="0"/>
                </a:moveTo>
                <a:lnTo>
                  <a:pt x="1946589" y="0"/>
                </a:lnTo>
                <a:lnTo>
                  <a:pt x="1946589" y="648863"/>
                </a:lnTo>
                <a:lnTo>
                  <a:pt x="0" y="648863"/>
                </a:lnTo>
                <a:lnTo>
                  <a:pt x="0" y="0"/>
                </a:lnTo>
                <a:close/>
              </a:path>
            </a:pathLst>
          </a:custGeom>
          <a:blipFill>
            <a:blip r:embed="rId4"/>
            <a:stretch>
              <a:fillRect/>
            </a:stretch>
          </a:blipFill>
        </p:spPr>
        <p:txBody>
          <a:bodyPr/>
          <a:lstStyle/>
          <a:p>
            <a:endParaRPr lang="en-US"/>
          </a:p>
        </p:txBody>
      </p:sp>
      <p:sp>
        <p:nvSpPr>
          <p:cNvPr id="31" name="TextBox 13">
            <a:extLst>
              <a:ext uri="{FF2B5EF4-FFF2-40B4-BE49-F238E27FC236}">
                <a16:creationId xmlns:a16="http://schemas.microsoft.com/office/drawing/2014/main" id="{ABF048B2-8A60-66C5-349E-B6DCAD828369}"/>
              </a:ext>
            </a:extLst>
          </p:cNvPr>
          <p:cNvSpPr txBox="1"/>
          <p:nvPr/>
        </p:nvSpPr>
        <p:spPr>
          <a:xfrm>
            <a:off x="1107348" y="310841"/>
            <a:ext cx="11195487" cy="67409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5603"/>
              </a:lnSpc>
            </a:pPr>
            <a:r>
              <a:rPr lang="en-US" sz="4002" b="1" dirty="0">
                <a:solidFill>
                  <a:srgbClr val="A40623"/>
                </a:solidFill>
                <a:latin typeface="Blinker"/>
              </a:rPr>
              <a:t>MOUNT CARLETON OBSTACLE COURSE</a:t>
            </a:r>
          </a:p>
        </p:txBody>
      </p:sp>
    </p:spTree>
    <p:extLst>
      <p:ext uri="{BB962C8B-B14F-4D97-AF65-F5344CB8AC3E}">
        <p14:creationId xmlns:p14="http://schemas.microsoft.com/office/powerpoint/2010/main" val="755961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ount Carleton Provincial Park">
            <a:extLst>
              <a:ext uri="{FF2B5EF4-FFF2-40B4-BE49-F238E27FC236}">
                <a16:creationId xmlns:a16="http://schemas.microsoft.com/office/drawing/2014/main" id="{4FA30EDD-462D-CE36-06F9-0C26EC5EB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2"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13">
            <a:extLst>
              <a:ext uri="{FF2B5EF4-FFF2-40B4-BE49-F238E27FC236}">
                <a16:creationId xmlns:a16="http://schemas.microsoft.com/office/drawing/2014/main" id="{B82F0D80-3454-6823-A502-916AAE93821F}"/>
              </a:ext>
            </a:extLst>
          </p:cNvPr>
          <p:cNvSpPr txBox="1"/>
          <p:nvPr/>
        </p:nvSpPr>
        <p:spPr>
          <a:xfrm>
            <a:off x="7531610" y="365125"/>
            <a:ext cx="3822189" cy="1899912"/>
          </a:xfrm>
          <a:prstGeom prst="rect">
            <a:avLst/>
          </a:prstGeom>
        </p:spPr>
        <p:txBody>
          <a:bodyPr vert="horz" lIns="91440" tIns="45720" rIns="91440" bIns="45720" rtlCol="0" anchor="ctr">
            <a:norm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914400">
              <a:lnSpc>
                <a:spcPct val="90000"/>
              </a:lnSpc>
              <a:spcBef>
                <a:spcPct val="0"/>
              </a:spcBef>
              <a:spcAft>
                <a:spcPts val="600"/>
              </a:spcAft>
            </a:pPr>
            <a:r>
              <a:rPr lang="en-US" sz="4000" dirty="0">
                <a:solidFill>
                  <a:srgbClr val="C00000"/>
                </a:solidFill>
                <a:latin typeface="+mj-lt"/>
                <a:ea typeface="+mj-ea"/>
                <a:cs typeface="+mj-cs"/>
              </a:rPr>
              <a:t>WINTER OPTION</a:t>
            </a:r>
          </a:p>
        </p:txBody>
      </p:sp>
      <p:sp>
        <p:nvSpPr>
          <p:cNvPr id="2" name="TextBox 1">
            <a:extLst>
              <a:ext uri="{FF2B5EF4-FFF2-40B4-BE49-F238E27FC236}">
                <a16:creationId xmlns:a16="http://schemas.microsoft.com/office/drawing/2014/main" id="{1B9CD585-B58A-ADFF-21C1-C49FBBDD16BA}"/>
              </a:ext>
            </a:extLst>
          </p:cNvPr>
          <p:cNvSpPr txBox="1"/>
          <p:nvPr/>
        </p:nvSpPr>
        <p:spPr>
          <a:xfrm>
            <a:off x="753161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effectLst/>
              </a:rPr>
              <a:t>To build your Mount Carleton Obstacle Course, feel free to sculpt and build with the snow for natural obstacles, as well as natural materials or waterproof materials. Bookbags are optional, as outdoor clothing would create additional weight and challenge.</a:t>
            </a:r>
            <a:endParaRPr lang="en-US" sz="2000"/>
          </a:p>
        </p:txBody>
      </p:sp>
      <p:sp>
        <p:nvSpPr>
          <p:cNvPr id="3" name="Freeform 9">
            <a:extLst>
              <a:ext uri="{FF2B5EF4-FFF2-40B4-BE49-F238E27FC236}">
                <a16:creationId xmlns:a16="http://schemas.microsoft.com/office/drawing/2014/main" id="{CD1D6375-4BE8-8146-0A2A-2EC9CF205818}"/>
              </a:ext>
            </a:extLst>
          </p:cNvPr>
          <p:cNvSpPr/>
          <p:nvPr/>
        </p:nvSpPr>
        <p:spPr>
          <a:xfrm>
            <a:off x="10661003" y="6480906"/>
            <a:ext cx="1344613" cy="352823"/>
          </a:xfrm>
          <a:custGeom>
            <a:avLst/>
            <a:gdLst/>
            <a:ahLst/>
            <a:cxnLst/>
            <a:rect l="l" t="t" r="r" b="b"/>
            <a:pathLst>
              <a:path w="2999645" h="808530">
                <a:moveTo>
                  <a:pt x="0" y="0"/>
                </a:moveTo>
                <a:lnTo>
                  <a:pt x="2999645" y="0"/>
                </a:lnTo>
                <a:lnTo>
                  <a:pt x="2999645" y="808530"/>
                </a:lnTo>
                <a:lnTo>
                  <a:pt x="0" y="808530"/>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 name="Freeform 22">
            <a:extLst>
              <a:ext uri="{FF2B5EF4-FFF2-40B4-BE49-F238E27FC236}">
                <a16:creationId xmlns:a16="http://schemas.microsoft.com/office/drawing/2014/main" id="{49558AD6-7542-B073-E089-61864963886B}"/>
              </a:ext>
            </a:extLst>
          </p:cNvPr>
          <p:cNvSpPr/>
          <p:nvPr/>
        </p:nvSpPr>
        <p:spPr>
          <a:xfrm>
            <a:off x="141606" y="6340128"/>
            <a:ext cx="1297726" cy="432575"/>
          </a:xfrm>
          <a:custGeom>
            <a:avLst/>
            <a:gdLst/>
            <a:ahLst/>
            <a:cxnLst/>
            <a:rect l="l" t="t" r="r" b="b"/>
            <a:pathLst>
              <a:path w="1946589" h="648863">
                <a:moveTo>
                  <a:pt x="0" y="0"/>
                </a:moveTo>
                <a:lnTo>
                  <a:pt x="1946589" y="0"/>
                </a:lnTo>
                <a:lnTo>
                  <a:pt x="1946589" y="648863"/>
                </a:lnTo>
                <a:lnTo>
                  <a:pt x="0" y="648863"/>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2766547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187</TotalTime>
  <Words>757</Words>
  <Application>Microsoft Office PowerPoint</Application>
  <PresentationFormat>Widescreen</PresentationFormat>
  <Paragraphs>70</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Blinker</vt:lpstr>
      <vt:lpstr>Calibri</vt:lpstr>
      <vt:lpstr>Calibri body</vt:lpstr>
      <vt:lpstr>Glacial Indifference</vt:lpstr>
      <vt:lpstr>League Spartan</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Province of New Brunswick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Allain-Geldart, Abigail (EECD/EDPE)</dc:creator>
  <cp:lastModifiedBy>Dymond, Daneen (EECD/EDPE)</cp:lastModifiedBy>
  <cp:revision>2</cp:revision>
  <dcterms:created xsi:type="dcterms:W3CDTF">2025-07-28T15:33:02Z</dcterms:created>
  <dcterms:modified xsi:type="dcterms:W3CDTF">2025-12-29T13:59:20Z</dcterms:modified>
</cp:coreProperties>
</file>