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Helvetica Neue"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96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kidshelpphone.ca/get-info/breathing-balloon/"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youtu.be/8lM8pgMgjE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b5e4cf2618_0_4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5e4cf2618_0_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c9a6bb235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c9a6bb23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d058388fc8_0_10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d058388fc8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a:solidFill>
                  <a:schemeClr val="dk1"/>
                </a:solidFill>
                <a:latin typeface="Helvetica Neue"/>
                <a:ea typeface="Helvetica Neue"/>
                <a:cs typeface="Helvetica Neue"/>
                <a:sym typeface="Helvetica Neue"/>
              </a:rPr>
              <a:t>Teacher Prompt: </a:t>
            </a:r>
            <a:r>
              <a:rPr lang="en" sz="1200">
                <a:solidFill>
                  <a:schemeClr val="dk1"/>
                </a:solidFill>
                <a:latin typeface="Helvetica Neue"/>
                <a:ea typeface="Helvetica Neue"/>
                <a:cs typeface="Helvetica Neue"/>
                <a:sym typeface="Helvetica Neue"/>
              </a:rPr>
              <a:t>“Now that we’ve talked about digital well-being during emergencies and practiced some strategies, let’s take a moment to reflect individually.”</a:t>
            </a:r>
            <a:endParaRPr sz="120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a:solidFill>
                <a:schemeClr val="dk1"/>
              </a:solidFill>
              <a:latin typeface="Helvetica Neue"/>
              <a:ea typeface="Helvetica Neue"/>
              <a:cs typeface="Helvetica Neue"/>
              <a:sym typeface="Helvetica Neue"/>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cd9c50858a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cd9c50858a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Remind students of supports specific to your location, for example:</a:t>
            </a:r>
            <a:endParaRPr sz="1200">
              <a:solidFill>
                <a:schemeClr val="dk1"/>
              </a:solidFill>
              <a:latin typeface="Helvetica Neue"/>
              <a:ea typeface="Helvetica Neue"/>
              <a:cs typeface="Helvetica Neue"/>
              <a:sym typeface="Helvetica Neue"/>
            </a:endParaRPr>
          </a:p>
          <a:p>
            <a:pPr marL="457200" lvl="0" indent="-304800" algn="l" rtl="0">
              <a:lnSpc>
                <a:spcPct val="115000"/>
              </a:lnSpc>
              <a:spcBef>
                <a:spcPts val="1200"/>
              </a:spcBef>
              <a:spcAft>
                <a:spcPts val="0"/>
              </a:spcAft>
              <a:buClr>
                <a:schemeClr val="dk1"/>
              </a:buClr>
              <a:buSzPts val="1200"/>
              <a:buFont typeface="Helvetica Neue"/>
              <a:buChar char="●"/>
            </a:pPr>
            <a:r>
              <a:rPr lang="en" sz="1200">
                <a:solidFill>
                  <a:schemeClr val="dk1"/>
                </a:solidFill>
                <a:latin typeface="Helvetica Neue"/>
                <a:ea typeface="Helvetica Neue"/>
                <a:cs typeface="Helvetica Neue"/>
                <a:sym typeface="Helvetica Neue"/>
              </a:rPr>
              <a:t>School supports (counselor, trusted adults).</a:t>
            </a:r>
            <a:endParaRPr sz="120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a:solidFill>
                  <a:schemeClr val="dk1"/>
                </a:solidFill>
                <a:latin typeface="Helvetica Neue"/>
                <a:ea typeface="Helvetica Neue"/>
                <a:cs typeface="Helvetica Neue"/>
                <a:sym typeface="Helvetica Neue"/>
              </a:rPr>
              <a:t>Crisis or community supports as appropriate.</a:t>
            </a:r>
            <a:endParaRPr sz="1200">
              <a:solidFill>
                <a:srgbClr val="434343"/>
              </a:solidFill>
              <a:latin typeface="Helvetica Neue"/>
              <a:ea typeface="Helvetica Neue"/>
              <a:cs typeface="Helvetica Neue"/>
              <a:sym typeface="Helvetica Neue"/>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cd9c50858a_0_1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g3cd9c50858a_0_1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9574f75189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g39574f75189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rgbClr val="1D1D1F"/>
                </a:solidFill>
                <a:highlight>
                  <a:srgbClr val="FFFF00"/>
                </a:highlight>
              </a:rPr>
              <a:t>Below is Jack.org’s land acknowledgement. We encourage you to write your own acknowledging the Nations, communities, territories and treaties upon which you live and work, and your calls to action for reconciliation / Self Pledge.</a:t>
            </a:r>
            <a:endParaRPr sz="1200">
              <a:solidFill>
                <a:srgbClr val="1D1D1F"/>
              </a:solidFill>
              <a:highlight>
                <a:srgbClr val="FFFF00"/>
              </a:highlight>
            </a:endParaRPr>
          </a:p>
          <a:p>
            <a:pPr marL="0" lvl="0" indent="0" algn="l" rtl="0">
              <a:lnSpc>
                <a:spcPct val="115000"/>
              </a:lnSpc>
              <a:spcBef>
                <a:spcPts val="0"/>
              </a:spcBef>
              <a:spcAft>
                <a:spcPts val="0"/>
              </a:spcAft>
              <a:buSzPts val="1100"/>
              <a:buNone/>
            </a:pPr>
            <a:endParaRPr sz="1200">
              <a:solidFill>
                <a:srgbClr val="1D1D1F"/>
              </a:solidFill>
            </a:endParaRPr>
          </a:p>
          <a:p>
            <a:pPr marL="0" lvl="0" indent="0" algn="l" rtl="0">
              <a:lnSpc>
                <a:spcPct val="115000"/>
              </a:lnSpc>
              <a:spcBef>
                <a:spcPts val="0"/>
              </a:spcBef>
              <a:spcAft>
                <a:spcPts val="0"/>
              </a:spcAft>
              <a:buSzPts val="1100"/>
              <a:buNone/>
            </a:pPr>
            <a:r>
              <a:rPr lang="en" sz="1200" b="1">
                <a:solidFill>
                  <a:srgbClr val="1D1D1F"/>
                </a:solidFill>
              </a:rPr>
              <a:t>Land Acknowledgment</a:t>
            </a:r>
            <a:endParaRPr sz="1200" b="1">
              <a:solidFill>
                <a:srgbClr val="1D1D1F"/>
              </a:solidFill>
            </a:endParaRPr>
          </a:p>
          <a:p>
            <a:pPr marL="0" lvl="0" indent="0" algn="l" rtl="0">
              <a:lnSpc>
                <a:spcPct val="115000"/>
              </a:lnSpc>
              <a:spcBef>
                <a:spcPts val="0"/>
              </a:spcBef>
              <a:spcAft>
                <a:spcPts val="0"/>
              </a:spcAft>
              <a:buClr>
                <a:schemeClr val="dk1"/>
              </a:buClr>
              <a:buSzPts val="1100"/>
              <a:buFont typeface="Arial"/>
              <a:buNone/>
            </a:pPr>
            <a:r>
              <a:rPr lang="en" sz="1200">
                <a:solidFill>
                  <a:srgbClr val="1D1D1F"/>
                </a:solidFill>
              </a:rPr>
              <a:t>Before we begin, I’d like to take a moment to acknowledge the land on which we gather.</a:t>
            </a: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r>
              <a:rPr lang="en" sz="1200">
                <a:solidFill>
                  <a:srgbClr val="1D1D1F"/>
                </a:solidFill>
              </a:rPr>
              <a:t>We do this as an act of gratitude and respect for the Indigenous Peoples who have cared for, lived on, and worked with this land since time immemorial.</a:t>
            </a: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r>
              <a:rPr lang="en" sz="1200">
                <a:solidFill>
                  <a:srgbClr val="1D1D1F"/>
                </a:solidFill>
              </a:rPr>
              <a:t>Jack.org is committed to advancing Truth and Reconciliation and continues to strive to be a place that welcomes and honours Indigenous community members.</a:t>
            </a: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r>
              <a:rPr lang="en" sz="1200">
                <a:solidFill>
                  <a:srgbClr val="1D1D1F"/>
                </a:solidFill>
              </a:rPr>
              <a:t>We acknowledge that Jack.org operates on the traditional territories of the Huron-Wendat, the Seneca, and the Mississaugas of the Credit. For thousands of years, this land has been a gathering place for many Nations, and it remains home to Indigenous Peoples from across Turtle Island today. We are deeply grateful for the opportunity to live, learn, and work here.</a:t>
            </a: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r>
              <a:rPr lang="en" sz="1200">
                <a:solidFill>
                  <a:srgbClr val="1D1D1F"/>
                </a:solidFill>
              </a:rPr>
              <a:t>It’s important that we recognize the long and ongoing history that has brought us to this moment and reflect on our place within that story.</a:t>
            </a:r>
            <a:endParaRPr sz="1200">
              <a:solidFill>
                <a:srgbClr val="1D1D1F"/>
              </a:solidFill>
            </a:endParaRPr>
          </a:p>
          <a:p>
            <a:pPr marL="0" lvl="0" indent="0" algn="l" rtl="0">
              <a:lnSpc>
                <a:spcPct val="115000"/>
              </a:lnSpc>
              <a:spcBef>
                <a:spcPts val="0"/>
              </a:spcBef>
              <a:spcAft>
                <a:spcPts val="0"/>
              </a:spcAft>
              <a:buClr>
                <a:schemeClr val="dk1"/>
              </a:buClr>
              <a:buSzPts val="1100"/>
              <a:buFont typeface="Arial"/>
              <a:buNone/>
            </a:pPr>
            <a:r>
              <a:rPr lang="en" sz="1200">
                <a:solidFill>
                  <a:srgbClr val="1D1D1F"/>
                </a:solidFill>
              </a:rPr>
              <a:t>A land acknowledgment is not only about the past — colonialism continues today — and each of us has a role to play in understanding our connection to this land and in contributing to reconciliation in meaningful ways.</a:t>
            </a:r>
            <a:endParaRPr sz="1200">
              <a:solidFill>
                <a:srgbClr val="1D1D1F"/>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b5e4cf2618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b5e4cf261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3cd9c50858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cd9c5085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highlight>
                  <a:srgbClr val="FFFF00"/>
                </a:highlight>
              </a:rPr>
              <a:t>Teachers: You may need to update this slide with additional or alternative mental health support information relevant to your school.</a:t>
            </a:r>
            <a:endParaRPr>
              <a:highlight>
                <a:srgbClr val="FFFF00"/>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b5e4cf2618_0_1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2b5e4cf2618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3c9a6bb2352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3c9a6bb235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00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“This video discusses how people use digital platforms during emergencies. While watching, you might notice emotions coming up. That’s okay. If at any point you need a break or just want to step back, that’s fine too.</a:t>
            </a:r>
            <a:endParaRPr sz="1200">
              <a:solidFill>
                <a:schemeClr val="dk1"/>
              </a:solidFill>
              <a:latin typeface="Helvetica Neue"/>
              <a:ea typeface="Helvetica Neue"/>
              <a:cs typeface="Helvetica Neue"/>
              <a:sym typeface="Helvetica Neue"/>
            </a:endParaRPr>
          </a:p>
          <a:p>
            <a:pPr marL="0" lvl="0" indent="0" algn="l" rtl="0">
              <a:lnSpc>
                <a:spcPct val="115000"/>
              </a:lnSpc>
              <a:spcBef>
                <a:spcPts val="1000"/>
              </a:spcBef>
              <a:spcAft>
                <a:spcPts val="0"/>
              </a:spcAft>
              <a:buClr>
                <a:schemeClr val="dk1"/>
              </a:buClr>
              <a:buSzPts val="1100"/>
              <a:buFont typeface="Arial"/>
              <a:buNone/>
            </a:pPr>
            <a:endParaRPr sz="120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You will </a:t>
            </a:r>
            <a:r>
              <a:rPr lang="en" sz="1200" u="sng">
                <a:solidFill>
                  <a:schemeClr val="dk1"/>
                </a:solidFill>
                <a:latin typeface="Helvetica Neue"/>
                <a:ea typeface="Helvetica Neue"/>
                <a:cs typeface="Helvetica Neue"/>
                <a:sym typeface="Helvetica Neue"/>
              </a:rPr>
              <a:t>not</a:t>
            </a:r>
            <a:r>
              <a:rPr lang="en" sz="1200">
                <a:solidFill>
                  <a:schemeClr val="dk1"/>
                </a:solidFill>
                <a:latin typeface="Helvetica Neue"/>
                <a:ea typeface="Helvetica Neue"/>
                <a:cs typeface="Helvetica Neue"/>
                <a:sym typeface="Helvetica Neue"/>
              </a:rPr>
              <a:t> be asked to share personal experiences. You can choose how you participate: listening, writing, drawing, or taking a quiet break if needed.</a:t>
            </a:r>
            <a:endParaRPr sz="120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br>
              <a:rPr lang="en" sz="1200">
                <a:solidFill>
                  <a:schemeClr val="dk1"/>
                </a:solidFill>
                <a:latin typeface="Helvetica Neue"/>
                <a:ea typeface="Helvetica Neue"/>
                <a:cs typeface="Helvetica Neue"/>
                <a:sym typeface="Helvetica Neue"/>
              </a:rPr>
            </a:br>
            <a:r>
              <a:rPr lang="en" sz="1200">
                <a:solidFill>
                  <a:schemeClr val="dk1"/>
                </a:solidFill>
                <a:latin typeface="Helvetica Neue"/>
                <a:ea typeface="Helvetica Neue"/>
                <a:cs typeface="Helvetica Neue"/>
                <a:sym typeface="Helvetica Neue"/>
              </a:rPr>
              <a:t>We’ll watch the video, then do some discussion and activities to practice what we’ve learned. Sharing is always optional.”</a:t>
            </a:r>
            <a:endParaRPr sz="120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Helvetica Neue"/>
                <a:ea typeface="Helvetica Neue"/>
                <a:cs typeface="Helvetica Neue"/>
                <a:sym typeface="Helvetica Neue"/>
              </a:rPr>
              <a:t>“If you notice your body or mind getting tense while watching, you can try a few slow breaths, stretch, or gently refocus your attention. This is about learning strategies and seeing examples, not about reliving personal experiences.”</a:t>
            </a:r>
            <a:endParaRPr sz="12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d058388fc8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d058388fc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“Taking a few deep breaths can help to relax your body and mind. Breathing Balloon is a simple breathing exercise that you can do anywhere.” (KHP)</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3"/>
              </a:rPr>
              <a:t>https://kidshelpphone.ca/get-info/breathing-balloon/</a:t>
            </a:r>
            <a:r>
              <a:rPr lang="en"/>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d058388fc8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d058388fc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(1:51) </a:t>
            </a:r>
            <a:r>
              <a:rPr lang="en" u="sng">
                <a:solidFill>
                  <a:schemeClr val="hlink"/>
                </a:solidFill>
                <a:hlinkClick r:id="rId3"/>
              </a:rPr>
              <a:t>Coping Skill: 5, 4, 3, 2, 1 Grounding Technique</a:t>
            </a:r>
            <a:r>
              <a:rPr lang="en">
                <a:solidFill>
                  <a:schemeClr val="dk1"/>
                </a:solidFill>
              </a:rPr>
              <a:t> </a:t>
            </a:r>
            <a:endParaRPr/>
          </a:p>
          <a:p>
            <a:pPr marL="0" lvl="0" indent="0" algn="l" rtl="0">
              <a:spcBef>
                <a:spcPts val="0"/>
              </a:spcBef>
              <a:spcAft>
                <a:spcPts val="0"/>
              </a:spcAft>
              <a:buNone/>
            </a:pPr>
            <a:endParaRPr/>
          </a:p>
          <a:p>
            <a:pPr marL="0" lvl="0" indent="0" algn="l" rtl="0">
              <a:spcBef>
                <a:spcPts val="0"/>
              </a:spcBef>
              <a:spcAft>
                <a:spcPts val="0"/>
              </a:spcAft>
              <a:buNone/>
            </a:pPr>
            <a:r>
              <a:rPr lang="en" b="1"/>
              <a:t>Reminder: </a:t>
            </a:r>
            <a:r>
              <a:rPr lang="en"/>
              <a:t>Turn on the Closed Captions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b5e4cf2618_0_3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b5e4cf2618_0_3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342900" lvl="0" indent="-304800" algn="l" rtl="0">
              <a:lnSpc>
                <a:spcPct val="115000"/>
              </a:lnSpc>
              <a:spcBef>
                <a:spcPts val="1200"/>
              </a:spcBef>
              <a:spcAft>
                <a:spcPts val="0"/>
              </a:spcAft>
              <a:buClr>
                <a:schemeClr val="dk1"/>
              </a:buClr>
              <a:buSzPts val="1200"/>
              <a:buFont typeface="Helvetica Neue"/>
              <a:buChar char="●"/>
            </a:pPr>
            <a:r>
              <a:rPr lang="en" sz="1200" b="1">
                <a:solidFill>
                  <a:schemeClr val="dk1"/>
                </a:solidFill>
                <a:latin typeface="Helvetica Neue"/>
                <a:ea typeface="Helvetica Neue"/>
                <a:cs typeface="Helvetica Neue"/>
                <a:sym typeface="Helvetica Neue"/>
              </a:rPr>
              <a:t>How did the video show digital platforms helping during emergencies?</a:t>
            </a:r>
            <a:br>
              <a:rPr lang="en" sz="1200" b="1">
                <a:solidFill>
                  <a:schemeClr val="dk1"/>
                </a:solidFill>
                <a:latin typeface="Helvetica Neue"/>
                <a:ea typeface="Helvetica Neue"/>
                <a:cs typeface="Helvetica Neue"/>
                <a:sym typeface="Helvetica Neue"/>
              </a:rPr>
            </a:br>
            <a:r>
              <a:rPr lang="en" sz="1200" i="1">
                <a:solidFill>
                  <a:schemeClr val="dk1"/>
                </a:solidFill>
                <a:latin typeface="Helvetica Neue"/>
                <a:ea typeface="Helvetica Neue"/>
                <a:cs typeface="Helvetica Neue"/>
                <a:sym typeface="Helvetica Neue"/>
              </a:rPr>
              <a:t>Possible student responses:</a:t>
            </a:r>
            <a:r>
              <a:rPr lang="en" sz="1200">
                <a:solidFill>
                  <a:schemeClr val="dk1"/>
                </a:solidFill>
                <a:latin typeface="Helvetica Neue"/>
                <a:ea typeface="Helvetica Neue"/>
                <a:cs typeface="Helvetica Neue"/>
                <a:sym typeface="Helvetica Neue"/>
              </a:rPr>
              <a:t> getting updates about what’s happening locally, checking in with friends or family, people sharing helpful information or resources, classmates supporting each other online, organizing help or donations, seeing messages that remind people they’re not alone</a:t>
            </a:r>
            <a:endParaRPr sz="1200">
              <a:solidFill>
                <a:schemeClr val="dk1"/>
              </a:solidFill>
              <a:latin typeface="Helvetica Neue"/>
              <a:ea typeface="Helvetica Neue"/>
              <a:cs typeface="Helvetica Neue"/>
              <a:sym typeface="Helvetica Neue"/>
            </a:endParaRPr>
          </a:p>
          <a:p>
            <a:pPr marL="342900" lvl="0" indent="-304800" algn="l" rtl="0">
              <a:lnSpc>
                <a:spcPct val="115000"/>
              </a:lnSpc>
              <a:spcBef>
                <a:spcPts val="1000"/>
              </a:spcBef>
              <a:spcAft>
                <a:spcPts val="0"/>
              </a:spcAft>
              <a:buClr>
                <a:schemeClr val="dk1"/>
              </a:buClr>
              <a:buSzPts val="1200"/>
              <a:buFont typeface="Helvetica Neue"/>
              <a:buChar char="●"/>
            </a:pPr>
            <a:r>
              <a:rPr lang="en" sz="1200" b="1">
                <a:solidFill>
                  <a:schemeClr val="dk1"/>
                </a:solidFill>
                <a:latin typeface="Helvetica Neue"/>
                <a:ea typeface="Helvetica Neue"/>
                <a:cs typeface="Helvetica Neue"/>
                <a:sym typeface="Helvetica Neue"/>
              </a:rPr>
              <a:t>How can digital spaces increase stress or worry?</a:t>
            </a:r>
            <a:br>
              <a:rPr lang="en" sz="1200" b="1">
                <a:solidFill>
                  <a:schemeClr val="dk1"/>
                </a:solidFill>
                <a:latin typeface="Helvetica Neue"/>
                <a:ea typeface="Helvetica Neue"/>
                <a:cs typeface="Helvetica Neue"/>
                <a:sym typeface="Helvetica Neue"/>
              </a:rPr>
            </a:br>
            <a:r>
              <a:rPr lang="en" sz="1200" i="1">
                <a:solidFill>
                  <a:schemeClr val="dk1"/>
                </a:solidFill>
                <a:latin typeface="Helvetica Neue"/>
                <a:ea typeface="Helvetica Neue"/>
                <a:cs typeface="Helvetica Neue"/>
                <a:sym typeface="Helvetica Neue"/>
              </a:rPr>
              <a:t>Possible student responses:</a:t>
            </a:r>
            <a:r>
              <a:rPr lang="en" sz="1200">
                <a:solidFill>
                  <a:schemeClr val="dk1"/>
                </a:solidFill>
                <a:latin typeface="Helvetica Neue"/>
                <a:ea typeface="Helvetica Neue"/>
                <a:cs typeface="Helvetica Neue"/>
                <a:sym typeface="Helvetica Neue"/>
              </a:rPr>
              <a:t> rumours or misinformation spreading quickly, seeing lots of scary posts or images, constantly checking for updates, people posting in a panicked way, conflicting information, feeling pressure to respond or stay online, not knowing what information to trust</a:t>
            </a:r>
            <a:endParaRPr sz="1200">
              <a:solidFill>
                <a:schemeClr val="dk1"/>
              </a:solidFill>
              <a:latin typeface="Helvetica Neue"/>
              <a:ea typeface="Helvetica Neue"/>
              <a:cs typeface="Helvetica Neue"/>
              <a:sym typeface="Helvetica Neue"/>
            </a:endParaRPr>
          </a:p>
          <a:p>
            <a:pPr marL="342900" lvl="0" indent="-304800" algn="l" rtl="0">
              <a:lnSpc>
                <a:spcPct val="115000"/>
              </a:lnSpc>
              <a:spcBef>
                <a:spcPts val="1000"/>
              </a:spcBef>
              <a:spcAft>
                <a:spcPts val="0"/>
              </a:spcAft>
              <a:buClr>
                <a:schemeClr val="dk1"/>
              </a:buClr>
              <a:buSzPts val="1200"/>
              <a:buFont typeface="Helvetica Neue"/>
              <a:buChar char="●"/>
            </a:pPr>
            <a:r>
              <a:rPr lang="en" sz="1200" b="1">
                <a:solidFill>
                  <a:schemeClr val="dk1"/>
                </a:solidFill>
                <a:latin typeface="Helvetica Neue"/>
                <a:ea typeface="Helvetica Neue"/>
                <a:cs typeface="Helvetica Neue"/>
                <a:sym typeface="Helvetica Neue"/>
              </a:rPr>
              <a:t>What does the video suggest about balancing staying informed with protecting your mental health?</a:t>
            </a:r>
            <a:br>
              <a:rPr lang="en" sz="1200" b="1">
                <a:solidFill>
                  <a:schemeClr val="dk1"/>
                </a:solidFill>
                <a:latin typeface="Helvetica Neue"/>
                <a:ea typeface="Helvetica Neue"/>
                <a:cs typeface="Helvetica Neue"/>
                <a:sym typeface="Helvetica Neue"/>
              </a:rPr>
            </a:br>
            <a:r>
              <a:rPr lang="en" sz="1200" i="1">
                <a:solidFill>
                  <a:schemeClr val="dk1"/>
                </a:solidFill>
                <a:latin typeface="Helvetica Neue"/>
                <a:ea typeface="Helvetica Neue"/>
                <a:cs typeface="Helvetica Neue"/>
                <a:sym typeface="Helvetica Neue"/>
              </a:rPr>
              <a:t>Possible student responses:</a:t>
            </a:r>
            <a:r>
              <a:rPr lang="en" sz="1200">
                <a:solidFill>
                  <a:schemeClr val="dk1"/>
                </a:solidFill>
                <a:latin typeface="Helvetica Neue"/>
                <a:ea typeface="Helvetica Neue"/>
                <a:cs typeface="Helvetica Neue"/>
                <a:sym typeface="Helvetica Neue"/>
              </a:rPr>
              <a:t> you don’t need to follow every update, it’s okay to take breaks from news or social media, choosing a few trusted sources for information, noticing when online content is starting to feel overwhelming</a:t>
            </a:r>
            <a:endParaRPr sz="1200">
              <a:solidFill>
                <a:schemeClr val="dk1"/>
              </a:solidFill>
              <a:latin typeface="Helvetica Neue"/>
              <a:ea typeface="Helvetica Neue"/>
              <a:cs typeface="Helvetica Neue"/>
              <a:sym typeface="Helvetica Neue"/>
            </a:endParaRPr>
          </a:p>
          <a:p>
            <a:pPr marL="342900" lvl="0" indent="-304800" algn="l" rtl="0">
              <a:lnSpc>
                <a:spcPct val="115000"/>
              </a:lnSpc>
              <a:spcBef>
                <a:spcPts val="1200"/>
              </a:spcBef>
              <a:spcAft>
                <a:spcPts val="1000"/>
              </a:spcAft>
              <a:buClr>
                <a:schemeClr val="dk1"/>
              </a:buClr>
              <a:buSzPts val="1200"/>
              <a:buFont typeface="Helvetica Neue"/>
              <a:buChar char="●"/>
            </a:pPr>
            <a:r>
              <a:rPr lang="en" sz="1200" b="1">
                <a:solidFill>
                  <a:schemeClr val="dk1"/>
                </a:solidFill>
                <a:latin typeface="Helvetica Neue"/>
                <a:ea typeface="Helvetica Neue"/>
                <a:cs typeface="Helvetica Neue"/>
                <a:sym typeface="Helvetica Neue"/>
              </a:rPr>
              <a:t>What strategies did the speaker suggest to stay informed but not overwhelmed?</a:t>
            </a:r>
            <a:br>
              <a:rPr lang="en" sz="1200" b="1">
                <a:solidFill>
                  <a:schemeClr val="dk1"/>
                </a:solidFill>
                <a:latin typeface="Helvetica Neue"/>
                <a:ea typeface="Helvetica Neue"/>
                <a:cs typeface="Helvetica Neue"/>
                <a:sym typeface="Helvetica Neue"/>
              </a:rPr>
            </a:br>
            <a:r>
              <a:rPr lang="en" sz="1200" i="1">
                <a:solidFill>
                  <a:schemeClr val="dk1"/>
                </a:solidFill>
                <a:latin typeface="Helvetica Neue"/>
                <a:ea typeface="Helvetica Neue"/>
                <a:cs typeface="Helvetica Neue"/>
                <a:sym typeface="Helvetica Neue"/>
              </a:rPr>
              <a:t>Possible student responses:</a:t>
            </a:r>
            <a:r>
              <a:rPr lang="en" sz="1200">
                <a:solidFill>
                  <a:schemeClr val="dk1"/>
                </a:solidFill>
                <a:latin typeface="Helvetica Neue"/>
                <a:ea typeface="Helvetica Neue"/>
                <a:cs typeface="Helvetica Neue"/>
                <a:sym typeface="Helvetica Neue"/>
              </a:rPr>
              <a:t> setting limits on how often you check news or social media, turning off some notifications, checking updates at certain times instead of constantly, focusing on reliable information, stepping away from upsetting content when needed</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jack.org/chapters" TargetMode="External"/><Relationship Id="rId7"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png"/><Relationship Id="rId5" Type="http://schemas.openxmlformats.org/officeDocument/2006/relationships/image" Target="../media/image4.png"/><Relationship Id="rId4" Type="http://schemas.openxmlformats.org/officeDocument/2006/relationships/hyperlink" Target="https://jack.akaraisin.com/ui/F7C00EC5847742CE95F671F1D90FF7E8/fundraiseridea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edhub.jack.org/videos/together-in-change-digital-well-being-in-emergencies" TargetMode="External"/><Relationship Id="rId5" Type="http://schemas.openxmlformats.org/officeDocument/2006/relationships/image" Target="../media/image1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hyperlink" Target="https://kidshelpphone.ca/get-info/breathing-balloon/"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16.jpg"/><Relationship Id="rId5" Type="http://schemas.openxmlformats.org/officeDocument/2006/relationships/hyperlink" Target="http://www.youtube.com/watch?v=8lM8pgMgjEs" TargetMode="Externa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53"/>
        <p:cNvGrpSpPr/>
        <p:nvPr/>
      </p:nvGrpSpPr>
      <p:grpSpPr>
        <a:xfrm>
          <a:off x="0" y="0"/>
          <a:ext cx="0" cy="0"/>
          <a:chOff x="0" y="0"/>
          <a:chExt cx="0" cy="0"/>
        </a:xfrm>
      </p:grpSpPr>
      <p:sp>
        <p:nvSpPr>
          <p:cNvPr id="54" name="Google Shape;54;p13"/>
          <p:cNvSpPr txBox="1"/>
          <p:nvPr/>
        </p:nvSpPr>
        <p:spPr>
          <a:xfrm>
            <a:off x="456300" y="1038900"/>
            <a:ext cx="4116600" cy="17085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3000" b="1">
                <a:solidFill>
                  <a:srgbClr val="2D2522"/>
                </a:solidFill>
                <a:latin typeface="Helvetica Neue"/>
                <a:ea typeface="Helvetica Neue"/>
                <a:cs typeface="Helvetica Neue"/>
                <a:sym typeface="Helvetica Neue"/>
              </a:rPr>
              <a:t>Together in Change:</a:t>
            </a:r>
            <a:endParaRPr sz="3000" b="1">
              <a:solidFill>
                <a:srgbClr val="2D2522"/>
              </a:solidFill>
              <a:highlight>
                <a:srgbClr val="FFFF00"/>
              </a:highlight>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3000" b="1">
                <a:solidFill>
                  <a:srgbClr val="2D2522"/>
                </a:solidFill>
                <a:latin typeface="Helvetica Neue"/>
                <a:ea typeface="Helvetica Neue"/>
                <a:cs typeface="Helvetica Neue"/>
                <a:sym typeface="Helvetica Neue"/>
              </a:rPr>
              <a:t>Digital Well-Being </a:t>
            </a:r>
            <a:r>
              <a:rPr lang="en" sz="3000" b="1">
                <a:solidFill>
                  <a:schemeClr val="dk1"/>
                </a:solidFill>
                <a:latin typeface="Helvetica Neue"/>
                <a:ea typeface="Helvetica Neue"/>
                <a:cs typeface="Helvetica Neue"/>
                <a:sym typeface="Helvetica Neue"/>
              </a:rPr>
              <a:t>in Emergencies</a:t>
            </a:r>
            <a:endParaRPr sz="3000" b="1">
              <a:solidFill>
                <a:srgbClr val="2D2522"/>
              </a:solidFill>
              <a:latin typeface="Helvetica Neue"/>
              <a:ea typeface="Helvetica Neue"/>
              <a:cs typeface="Helvetica Neue"/>
              <a:sym typeface="Helvetica Neue"/>
            </a:endParaRPr>
          </a:p>
        </p:txBody>
      </p:sp>
      <p:sp>
        <p:nvSpPr>
          <p:cNvPr id="55" name="Google Shape;55;p13"/>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3"/>
          <p:cNvSpPr/>
          <p:nvPr/>
        </p:nvSpPr>
        <p:spPr>
          <a:xfrm>
            <a:off x="0" y="0"/>
            <a:ext cx="4572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3"/>
          <p:cNvSpPr/>
          <p:nvPr/>
        </p:nvSpPr>
        <p:spPr>
          <a:xfrm>
            <a:off x="4572000" y="0"/>
            <a:ext cx="4572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txBox="1"/>
          <p:nvPr/>
        </p:nvSpPr>
        <p:spPr>
          <a:xfrm>
            <a:off x="418725" y="4349250"/>
            <a:ext cx="4088400" cy="33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000">
              <a:solidFill>
                <a:srgbClr val="2D2522"/>
              </a:solidFill>
              <a:latin typeface="Helvetica Neue"/>
              <a:ea typeface="Helvetica Neue"/>
              <a:cs typeface="Helvetica Neue"/>
              <a:sym typeface="Helvetica Neue"/>
            </a:endParaRPr>
          </a:p>
        </p:txBody>
      </p:sp>
      <p:sp>
        <p:nvSpPr>
          <p:cNvPr id="59" name="Google Shape;59;p13"/>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0" name="Google Shape;60;p13"/>
          <p:cNvPicPr preferRelativeResize="0"/>
          <p:nvPr/>
        </p:nvPicPr>
        <p:blipFill>
          <a:blip r:embed="rId3">
            <a:alphaModFix/>
          </a:blip>
          <a:stretch>
            <a:fillRect/>
          </a:stretch>
        </p:blipFill>
        <p:spPr>
          <a:xfrm>
            <a:off x="3388250" y="4404295"/>
            <a:ext cx="1048600" cy="228600"/>
          </a:xfrm>
          <a:prstGeom prst="rect">
            <a:avLst/>
          </a:prstGeom>
          <a:noFill/>
          <a:ln>
            <a:noFill/>
          </a:ln>
        </p:spPr>
      </p:pic>
      <p:sp>
        <p:nvSpPr>
          <p:cNvPr id="61" name="Google Shape;61;p13"/>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txBox="1"/>
          <p:nvPr/>
        </p:nvSpPr>
        <p:spPr>
          <a:xfrm>
            <a:off x="2756400" y="4745550"/>
            <a:ext cx="4088400" cy="338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000">
                <a:solidFill>
                  <a:srgbClr val="2D2522"/>
                </a:solidFill>
                <a:latin typeface="Helvetica Neue"/>
                <a:ea typeface="Helvetica Neue"/>
                <a:cs typeface="Helvetica Neue"/>
                <a:sym typeface="Helvetica Neue"/>
              </a:rPr>
              <a:t>COPYRIGHT 2026 @JACK.ORG</a:t>
            </a:r>
            <a:endParaRPr sz="1000">
              <a:solidFill>
                <a:srgbClr val="2D2522"/>
              </a:solidFill>
              <a:latin typeface="Helvetica Neue"/>
              <a:ea typeface="Helvetica Neue"/>
              <a:cs typeface="Helvetica Neue"/>
              <a:sym typeface="Helvetica Neue"/>
            </a:endParaRPr>
          </a:p>
        </p:txBody>
      </p:sp>
      <p:pic>
        <p:nvPicPr>
          <p:cNvPr id="64" name="Google Shape;64;p13"/>
          <p:cNvPicPr preferRelativeResize="0"/>
          <p:nvPr/>
        </p:nvPicPr>
        <p:blipFill>
          <a:blip r:embed="rId4">
            <a:alphaModFix/>
          </a:blip>
          <a:stretch>
            <a:fillRect/>
          </a:stretch>
        </p:blipFill>
        <p:spPr>
          <a:xfrm>
            <a:off x="215650" y="4314250"/>
            <a:ext cx="2493500" cy="720050"/>
          </a:xfrm>
          <a:prstGeom prst="rect">
            <a:avLst/>
          </a:prstGeom>
          <a:noFill/>
          <a:ln>
            <a:noFill/>
          </a:ln>
        </p:spPr>
      </p:pic>
      <p:sp>
        <p:nvSpPr>
          <p:cNvPr id="65" name="Google Shape;65;p13"/>
          <p:cNvSpPr txBox="1"/>
          <p:nvPr/>
        </p:nvSpPr>
        <p:spPr>
          <a:xfrm>
            <a:off x="457200" y="457200"/>
            <a:ext cx="4088400" cy="369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00">
                <a:solidFill>
                  <a:srgbClr val="2D2522"/>
                </a:solidFill>
                <a:latin typeface="Helvetica Neue"/>
                <a:ea typeface="Helvetica Neue"/>
                <a:cs typeface="Helvetica Neue"/>
                <a:sym typeface="Helvetica Neue"/>
              </a:rPr>
              <a:t>Home  </a:t>
            </a:r>
            <a:r>
              <a:rPr lang="en" sz="1200" b="1">
                <a:solidFill>
                  <a:srgbClr val="2D2522"/>
                </a:solidFill>
                <a:latin typeface="Helvetica Neue"/>
                <a:ea typeface="Helvetica Neue"/>
                <a:cs typeface="Helvetica Neue"/>
                <a:sym typeface="Helvetica Neue"/>
              </a:rPr>
              <a:t>&gt; </a:t>
            </a:r>
            <a:r>
              <a:rPr lang="en" sz="1200">
                <a:solidFill>
                  <a:srgbClr val="2D2522"/>
                </a:solidFill>
                <a:latin typeface="Helvetica Neue"/>
                <a:ea typeface="Helvetica Neue"/>
                <a:cs typeface="Helvetica Neue"/>
                <a:sym typeface="Helvetica Neue"/>
              </a:rPr>
              <a:t> Resources </a:t>
            </a:r>
            <a:r>
              <a:rPr lang="en" sz="1200" b="1">
                <a:solidFill>
                  <a:srgbClr val="2D2522"/>
                </a:solidFill>
                <a:latin typeface="Helvetica Neue"/>
                <a:ea typeface="Helvetica Neue"/>
                <a:cs typeface="Helvetica Neue"/>
                <a:sym typeface="Helvetica Neue"/>
              </a:rPr>
              <a:t>&gt;</a:t>
            </a:r>
            <a:r>
              <a:rPr lang="en" sz="1200">
                <a:solidFill>
                  <a:srgbClr val="2D2522"/>
                </a:solidFill>
                <a:latin typeface="Helvetica Neue"/>
                <a:ea typeface="Helvetica Neue"/>
                <a:cs typeface="Helvetica Neue"/>
                <a:sym typeface="Helvetica Neue"/>
              </a:rPr>
              <a:t> </a:t>
            </a:r>
            <a:endParaRPr sz="1200">
              <a:solidFill>
                <a:srgbClr val="2D2522"/>
              </a:solidFill>
              <a:latin typeface="Helvetica Neue"/>
              <a:ea typeface="Helvetica Neue"/>
              <a:cs typeface="Helvetica Neue"/>
              <a:sym typeface="Helvetica Neue"/>
            </a:endParaRPr>
          </a:p>
        </p:txBody>
      </p:sp>
      <p:pic>
        <p:nvPicPr>
          <p:cNvPr id="66" name="Google Shape;66;p13" title="Together in Change_ Protecting Your Digital Well-Being.jpg"/>
          <p:cNvPicPr preferRelativeResize="0"/>
          <p:nvPr/>
        </p:nvPicPr>
        <p:blipFill rotWithShape="1">
          <a:blip r:embed="rId5">
            <a:alphaModFix/>
          </a:blip>
          <a:srcRect l="6173" r="7605"/>
          <a:stretch/>
        </p:blipFill>
        <p:spPr>
          <a:xfrm>
            <a:off x="4889500" y="0"/>
            <a:ext cx="4434425" cy="51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204"/>
        <p:cNvGrpSpPr/>
        <p:nvPr/>
      </p:nvGrpSpPr>
      <p:grpSpPr>
        <a:xfrm>
          <a:off x="0" y="0"/>
          <a:ext cx="0" cy="0"/>
          <a:chOff x="0" y="0"/>
          <a:chExt cx="0" cy="0"/>
        </a:xfrm>
      </p:grpSpPr>
      <p:sp>
        <p:nvSpPr>
          <p:cNvPr id="205" name="Google Shape;205;p22"/>
          <p:cNvSpPr txBox="1">
            <a:spLocks noGrp="1"/>
          </p:cNvSpPr>
          <p:nvPr>
            <p:ph type="title"/>
          </p:nvPr>
        </p:nvSpPr>
        <p:spPr>
          <a:xfrm>
            <a:off x="1153025" y="304675"/>
            <a:ext cx="7679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t>Activity: Scenario Practice</a:t>
            </a:r>
            <a:endParaRPr b="1"/>
          </a:p>
        </p:txBody>
      </p:sp>
      <p:sp>
        <p:nvSpPr>
          <p:cNvPr id="206" name="Google Shape;206;p22"/>
          <p:cNvSpPr txBox="1">
            <a:spLocks noGrp="1"/>
          </p:cNvSpPr>
          <p:nvPr>
            <p:ph type="body" idx="1"/>
          </p:nvPr>
        </p:nvSpPr>
        <p:spPr>
          <a:xfrm>
            <a:off x="411450" y="1229550"/>
            <a:ext cx="4521600" cy="3108000"/>
          </a:xfrm>
          <a:prstGeom prst="rect">
            <a:avLst/>
          </a:prstGeom>
        </p:spPr>
        <p:txBody>
          <a:bodyPr spcFirstLastPara="1" wrap="square" lIns="91425" tIns="91425" rIns="91425" bIns="91425" anchor="t" anchorCtr="0">
            <a:normAutofit/>
          </a:bodyPr>
          <a:lstStyle/>
          <a:p>
            <a:pPr marL="457200" lvl="0" indent="-336550" algn="l" rtl="0">
              <a:spcBef>
                <a:spcPts val="0"/>
              </a:spcBef>
              <a:spcAft>
                <a:spcPts val="0"/>
              </a:spcAft>
              <a:buClr>
                <a:schemeClr val="dk1"/>
              </a:buClr>
              <a:buSzPts val="1700"/>
              <a:buChar char="➔"/>
            </a:pPr>
            <a:r>
              <a:rPr lang="en" sz="1700">
                <a:solidFill>
                  <a:schemeClr val="dk1"/>
                </a:solidFill>
              </a:rPr>
              <a:t>In small groups, discuss your scenario and the guiding questions.</a:t>
            </a:r>
            <a:endParaRPr sz="1700">
              <a:solidFill>
                <a:schemeClr val="dk1"/>
              </a:solidFill>
            </a:endParaRPr>
          </a:p>
          <a:p>
            <a:pPr marL="457200" lvl="0" indent="-336550" algn="l" rtl="0">
              <a:spcBef>
                <a:spcPts val="1000"/>
              </a:spcBef>
              <a:spcAft>
                <a:spcPts val="0"/>
              </a:spcAft>
              <a:buClr>
                <a:schemeClr val="dk1"/>
              </a:buClr>
              <a:buSzPts val="1700"/>
              <a:buChar char="➔"/>
            </a:pPr>
            <a:r>
              <a:rPr lang="en" sz="1700">
                <a:solidFill>
                  <a:schemeClr val="dk1"/>
                </a:solidFill>
              </a:rPr>
              <a:t>Think about strategies for staying informed while protecting well-being.</a:t>
            </a:r>
            <a:endParaRPr sz="1700">
              <a:solidFill>
                <a:schemeClr val="dk1"/>
              </a:solidFill>
            </a:endParaRPr>
          </a:p>
          <a:p>
            <a:pPr marL="457200" lvl="0" indent="-336550" algn="l" rtl="0">
              <a:spcBef>
                <a:spcPts val="1000"/>
              </a:spcBef>
              <a:spcAft>
                <a:spcPts val="1000"/>
              </a:spcAft>
              <a:buClr>
                <a:schemeClr val="dk1"/>
              </a:buClr>
              <a:buSzPts val="1700"/>
              <a:buChar char="➔"/>
            </a:pPr>
            <a:r>
              <a:rPr lang="en" sz="1700">
                <a:solidFill>
                  <a:schemeClr val="dk1"/>
                </a:solidFill>
              </a:rPr>
              <a:t>There are no wrong answers. Different approaches can work. Discuss multiple ideas and strategies. </a:t>
            </a:r>
            <a:endParaRPr sz="1700">
              <a:solidFill>
                <a:schemeClr val="dk1"/>
              </a:solidFill>
            </a:endParaRPr>
          </a:p>
        </p:txBody>
      </p:sp>
      <p:grpSp>
        <p:nvGrpSpPr>
          <p:cNvPr id="207" name="Google Shape;207;p22"/>
          <p:cNvGrpSpPr/>
          <p:nvPr/>
        </p:nvGrpSpPr>
        <p:grpSpPr>
          <a:xfrm>
            <a:off x="228601" y="4607116"/>
            <a:ext cx="1015500" cy="307786"/>
            <a:chOff x="457190" y="4102946"/>
            <a:chExt cx="2188578" cy="663188"/>
          </a:xfrm>
        </p:grpSpPr>
        <p:sp>
          <p:nvSpPr>
            <p:cNvPr id="208" name="Google Shape;208;p22"/>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2"/>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210" name="Google Shape;210;p22"/>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211" name="Google Shape;211;p22"/>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212" name="Google Shape;212;p22"/>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213" name="Google Shape;213;p22"/>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2"/>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2"/>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pic>
        <p:nvPicPr>
          <p:cNvPr id="216" name="Google Shape;216;p22" title="teamwork.png"/>
          <p:cNvPicPr preferRelativeResize="0"/>
          <p:nvPr/>
        </p:nvPicPr>
        <p:blipFill>
          <a:blip r:embed="rId5">
            <a:alphaModFix/>
          </a:blip>
          <a:stretch>
            <a:fillRect/>
          </a:stretch>
        </p:blipFill>
        <p:spPr>
          <a:xfrm>
            <a:off x="5188026" y="571501"/>
            <a:ext cx="3579976" cy="3579976"/>
          </a:xfrm>
          <a:prstGeom prst="rect">
            <a:avLst/>
          </a:prstGeom>
          <a:noFill/>
          <a:ln>
            <a:noFill/>
          </a:ln>
        </p:spPr>
      </p:pic>
      <p:pic>
        <p:nvPicPr>
          <p:cNvPr id="217" name="Google Shape;217;p22" title="self-awareness.png"/>
          <p:cNvPicPr preferRelativeResize="0"/>
          <p:nvPr/>
        </p:nvPicPr>
        <p:blipFill>
          <a:blip r:embed="rId6">
            <a:alphaModFix/>
          </a:blip>
          <a:stretch>
            <a:fillRect/>
          </a:stretch>
        </p:blipFill>
        <p:spPr>
          <a:xfrm>
            <a:off x="-330224" y="-310549"/>
            <a:ext cx="1803151" cy="18031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221"/>
        <p:cNvGrpSpPr/>
        <p:nvPr/>
      </p:nvGrpSpPr>
      <p:grpSpPr>
        <a:xfrm>
          <a:off x="0" y="0"/>
          <a:ext cx="0" cy="0"/>
          <a:chOff x="0" y="0"/>
          <a:chExt cx="0" cy="0"/>
        </a:xfrm>
      </p:grpSpPr>
      <p:sp>
        <p:nvSpPr>
          <p:cNvPr id="222" name="Google Shape;222;p23"/>
          <p:cNvSpPr txBox="1">
            <a:spLocks noGrp="1"/>
          </p:cNvSpPr>
          <p:nvPr>
            <p:ph type="title"/>
          </p:nvPr>
        </p:nvSpPr>
        <p:spPr>
          <a:xfrm>
            <a:off x="1080950" y="377325"/>
            <a:ext cx="5676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latin typeface="Helvetica Neue"/>
                <a:ea typeface="Helvetica Neue"/>
                <a:cs typeface="Helvetica Neue"/>
                <a:sym typeface="Helvetica Neue"/>
              </a:rPr>
              <a:t>Activity: Quick Check-In </a:t>
            </a:r>
            <a:endParaRPr b="1">
              <a:latin typeface="Helvetica Neue"/>
              <a:ea typeface="Helvetica Neue"/>
              <a:cs typeface="Helvetica Neue"/>
              <a:sym typeface="Helvetica Neue"/>
            </a:endParaRPr>
          </a:p>
        </p:txBody>
      </p:sp>
      <p:sp>
        <p:nvSpPr>
          <p:cNvPr id="223" name="Google Shape;223;p23"/>
          <p:cNvSpPr txBox="1">
            <a:spLocks noGrp="1"/>
          </p:cNvSpPr>
          <p:nvPr>
            <p:ph type="body" idx="1"/>
          </p:nvPr>
        </p:nvSpPr>
        <p:spPr>
          <a:xfrm>
            <a:off x="521875" y="1155600"/>
            <a:ext cx="6180000" cy="3108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a:solidFill>
                  <a:schemeClr val="dk1"/>
                </a:solidFill>
                <a:latin typeface="Helvetica Neue"/>
                <a:ea typeface="Helvetica Neue"/>
                <a:cs typeface="Helvetica Neue"/>
                <a:sym typeface="Helvetica Neue"/>
              </a:rPr>
              <a:t>Complete the following statement with one idea you learned today:</a:t>
            </a:r>
            <a:endParaRPr b="1">
              <a:solidFill>
                <a:schemeClr val="dk1"/>
              </a:solidFill>
              <a:latin typeface="Helvetica Neue"/>
              <a:ea typeface="Helvetica Neue"/>
              <a:cs typeface="Helvetica Neue"/>
              <a:sym typeface="Helvetica Neue"/>
            </a:endParaRPr>
          </a:p>
          <a:p>
            <a:pPr marL="457200" lvl="0" indent="-342900" algn="l" rtl="0">
              <a:spcBef>
                <a:spcPts val="1000"/>
              </a:spcBef>
              <a:spcAft>
                <a:spcPts val="100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“One thing that helps people protect their mental health while staying informed during an emergency is…”</a:t>
            </a:r>
            <a:endParaRPr>
              <a:solidFill>
                <a:schemeClr val="dk1"/>
              </a:solidFill>
              <a:latin typeface="Helvetica Neue"/>
              <a:ea typeface="Helvetica Neue"/>
              <a:cs typeface="Helvetica Neue"/>
              <a:sym typeface="Helvetica Neue"/>
            </a:endParaRPr>
          </a:p>
        </p:txBody>
      </p:sp>
      <p:grpSp>
        <p:nvGrpSpPr>
          <p:cNvPr id="224" name="Google Shape;224;p23"/>
          <p:cNvGrpSpPr/>
          <p:nvPr/>
        </p:nvGrpSpPr>
        <p:grpSpPr>
          <a:xfrm>
            <a:off x="228601" y="4607116"/>
            <a:ext cx="1015500" cy="307786"/>
            <a:chOff x="457190" y="4102946"/>
            <a:chExt cx="2188578" cy="663188"/>
          </a:xfrm>
        </p:grpSpPr>
        <p:sp>
          <p:nvSpPr>
            <p:cNvPr id="225" name="Google Shape;225;p23"/>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3"/>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227" name="Google Shape;227;p23"/>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228" name="Google Shape;228;p23"/>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800" b="1">
                <a:solidFill>
                  <a:srgbClr val="2D2522"/>
                </a:solidFill>
                <a:latin typeface="Helvetica Neue"/>
                <a:ea typeface="Helvetica Neue"/>
                <a:cs typeface="Helvetica Neue"/>
                <a:sym typeface="Helvetica Neue"/>
              </a:rPr>
              <a:t>Together in Change</a:t>
            </a:r>
            <a:endParaRPr sz="800" b="1">
              <a:solidFill>
                <a:srgbClr val="2D2522"/>
              </a:solidFill>
              <a:latin typeface="Helvetica Neue"/>
              <a:ea typeface="Helvetica Neue"/>
              <a:cs typeface="Helvetica Neue"/>
              <a:sym typeface="Helvetica Neue"/>
            </a:endParaRPr>
          </a:p>
        </p:txBody>
      </p:sp>
      <p:sp>
        <p:nvSpPr>
          <p:cNvPr id="229" name="Google Shape;229;p23"/>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230" name="Google Shape;230;p23"/>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231" name="Google Shape;231;p23"/>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3"/>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3" name="Google Shape;233;p23" title="jackorg-edhub-illustrations_but_first.png"/>
          <p:cNvPicPr preferRelativeResize="0"/>
          <p:nvPr/>
        </p:nvPicPr>
        <p:blipFill>
          <a:blip r:embed="rId5">
            <a:alphaModFix/>
          </a:blip>
          <a:stretch>
            <a:fillRect/>
          </a:stretch>
        </p:blipFill>
        <p:spPr>
          <a:xfrm>
            <a:off x="0" y="-105500"/>
            <a:ext cx="1327350" cy="1327350"/>
          </a:xfrm>
          <a:prstGeom prst="rect">
            <a:avLst/>
          </a:prstGeom>
          <a:noFill/>
          <a:ln>
            <a:noFill/>
          </a:ln>
        </p:spPr>
      </p:pic>
      <p:pic>
        <p:nvPicPr>
          <p:cNvPr id="234" name="Google Shape;234;p23" title="journaling (2).png"/>
          <p:cNvPicPr preferRelativeResize="0"/>
          <p:nvPr/>
        </p:nvPicPr>
        <p:blipFill>
          <a:blip r:embed="rId6">
            <a:alphaModFix/>
          </a:blip>
          <a:stretch>
            <a:fillRect/>
          </a:stretch>
        </p:blipFill>
        <p:spPr>
          <a:xfrm rot="1207496">
            <a:off x="6613252" y="1621180"/>
            <a:ext cx="2370416" cy="237041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1046650" y="304675"/>
            <a:ext cx="7785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latin typeface="Helvetica Neue"/>
                <a:ea typeface="Helvetica Neue"/>
                <a:cs typeface="Helvetica Neue"/>
                <a:sym typeface="Helvetica Neue"/>
              </a:rPr>
              <a:t>Remember…</a:t>
            </a:r>
            <a:endParaRPr b="1">
              <a:latin typeface="Helvetica Neue"/>
              <a:ea typeface="Helvetica Neue"/>
              <a:cs typeface="Helvetica Neue"/>
              <a:sym typeface="Helvetica Neue"/>
            </a:endParaRPr>
          </a:p>
        </p:txBody>
      </p:sp>
      <p:sp>
        <p:nvSpPr>
          <p:cNvPr id="240" name="Google Shape;240;p24"/>
          <p:cNvSpPr txBox="1">
            <a:spLocks noGrp="1"/>
          </p:cNvSpPr>
          <p:nvPr>
            <p:ph type="body" idx="1"/>
          </p:nvPr>
        </p:nvSpPr>
        <p:spPr>
          <a:xfrm>
            <a:off x="411450" y="1061025"/>
            <a:ext cx="5779800" cy="32352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Helvetica Neue"/>
              <a:buChar char="➔"/>
            </a:pPr>
            <a:r>
              <a:rPr lang="en" b="1">
                <a:solidFill>
                  <a:schemeClr val="dk1"/>
                </a:solidFill>
                <a:latin typeface="Helvetica Neue"/>
                <a:ea typeface="Helvetica Neue"/>
                <a:cs typeface="Helvetica Neue"/>
                <a:sym typeface="Helvetica Neue"/>
              </a:rPr>
              <a:t>Notice: </a:t>
            </a:r>
            <a:r>
              <a:rPr lang="en">
                <a:solidFill>
                  <a:schemeClr val="dk1"/>
                </a:solidFill>
                <a:latin typeface="Helvetica Neue"/>
                <a:ea typeface="Helvetica Neue"/>
                <a:cs typeface="Helvetica Neue"/>
                <a:sym typeface="Helvetica Neue"/>
              </a:rPr>
              <a:t>Recognize how and when your digital habits affect your well-being, both negatively and positively.</a:t>
            </a:r>
            <a:endParaRPr b="1">
              <a:solidFill>
                <a:schemeClr val="dk1"/>
              </a:solidFill>
              <a:latin typeface="Helvetica Neue"/>
              <a:ea typeface="Helvetica Neue"/>
              <a:cs typeface="Helvetica Neue"/>
              <a:sym typeface="Helvetica Neue"/>
            </a:endParaRPr>
          </a:p>
          <a:p>
            <a:pPr marL="457200" lvl="0" indent="-342900" algn="l" rtl="0">
              <a:spcBef>
                <a:spcPts val="1000"/>
              </a:spcBef>
              <a:spcAft>
                <a:spcPts val="0"/>
              </a:spcAft>
              <a:buClr>
                <a:schemeClr val="dk1"/>
              </a:buClr>
              <a:buSzPts val="1800"/>
              <a:buFont typeface="Helvetica Neue"/>
              <a:buChar char="➔"/>
            </a:pPr>
            <a:r>
              <a:rPr lang="en" b="1">
                <a:solidFill>
                  <a:schemeClr val="dk1"/>
                </a:solidFill>
                <a:latin typeface="Helvetica Neue"/>
                <a:ea typeface="Helvetica Neue"/>
                <a:cs typeface="Helvetica Neue"/>
                <a:sym typeface="Helvetica Neue"/>
              </a:rPr>
              <a:t>Care:</a:t>
            </a:r>
            <a:r>
              <a:rPr lang="en">
                <a:solidFill>
                  <a:schemeClr val="dk1"/>
                </a:solidFill>
                <a:latin typeface="Helvetica Neue"/>
                <a:ea typeface="Helvetica Neue"/>
                <a:cs typeface="Helvetica Neue"/>
                <a:sym typeface="Helvetica Neue"/>
              </a:rPr>
              <a:t> Take intentional breaks, set limits for checking notifications, curate your feed with good quality, useful sources of information</a:t>
            </a:r>
            <a:endParaRPr>
              <a:solidFill>
                <a:schemeClr val="dk1"/>
              </a:solidFill>
              <a:latin typeface="Helvetica Neue"/>
              <a:ea typeface="Helvetica Neue"/>
              <a:cs typeface="Helvetica Neue"/>
              <a:sym typeface="Helvetica Neue"/>
            </a:endParaRPr>
          </a:p>
          <a:p>
            <a:pPr marL="457200" lvl="0" indent="-342900" algn="l" rtl="0">
              <a:spcBef>
                <a:spcPts val="1000"/>
              </a:spcBef>
              <a:spcAft>
                <a:spcPts val="1000"/>
              </a:spcAft>
              <a:buClr>
                <a:schemeClr val="dk1"/>
              </a:buClr>
              <a:buSzPts val="1800"/>
              <a:buFont typeface="Helvetica Neue"/>
              <a:buChar char="➔"/>
            </a:pPr>
            <a:r>
              <a:rPr lang="en" b="1">
                <a:solidFill>
                  <a:schemeClr val="dk1"/>
                </a:solidFill>
                <a:latin typeface="Helvetica Neue"/>
                <a:ea typeface="Helvetica Neue"/>
                <a:cs typeface="Helvetica Neue"/>
                <a:sym typeface="Helvetica Neue"/>
              </a:rPr>
              <a:t>Connect: </a:t>
            </a:r>
            <a:r>
              <a:rPr lang="en">
                <a:solidFill>
                  <a:schemeClr val="dk1"/>
                </a:solidFill>
                <a:latin typeface="Helvetica Neue"/>
                <a:ea typeface="Helvetica Neue"/>
                <a:cs typeface="Helvetica Neue"/>
                <a:sym typeface="Helvetica Neue"/>
              </a:rPr>
              <a:t>Check in with others, and use digital tools to build or rebuild community</a:t>
            </a:r>
            <a:endParaRPr>
              <a:solidFill>
                <a:schemeClr val="dk1"/>
              </a:solidFill>
              <a:latin typeface="Helvetica Neue"/>
              <a:ea typeface="Helvetica Neue"/>
              <a:cs typeface="Helvetica Neue"/>
              <a:sym typeface="Helvetica Neue"/>
            </a:endParaRPr>
          </a:p>
        </p:txBody>
      </p:sp>
      <p:grpSp>
        <p:nvGrpSpPr>
          <p:cNvPr id="241" name="Google Shape;241;p24"/>
          <p:cNvGrpSpPr/>
          <p:nvPr/>
        </p:nvGrpSpPr>
        <p:grpSpPr>
          <a:xfrm>
            <a:off x="228601" y="4607116"/>
            <a:ext cx="1015500" cy="307786"/>
            <a:chOff x="457190" y="4102946"/>
            <a:chExt cx="2188578" cy="663188"/>
          </a:xfrm>
        </p:grpSpPr>
        <p:sp>
          <p:nvSpPr>
            <p:cNvPr id="242" name="Google Shape;242;p24"/>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4"/>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244" name="Google Shape;244;p24"/>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245" name="Google Shape;245;p24"/>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246" name="Google Shape;246;p24"/>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247" name="Google Shape;247;p24"/>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4"/>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9" name="Google Shape;249;p24" title="jackorg-edhub-illustrations_remember.png"/>
          <p:cNvPicPr preferRelativeResize="0"/>
          <p:nvPr/>
        </p:nvPicPr>
        <p:blipFill>
          <a:blip r:embed="rId5">
            <a:alphaModFix/>
          </a:blip>
          <a:stretch>
            <a:fillRect/>
          </a:stretch>
        </p:blipFill>
        <p:spPr>
          <a:xfrm>
            <a:off x="0" y="0"/>
            <a:ext cx="1219425" cy="1219425"/>
          </a:xfrm>
          <a:prstGeom prst="rect">
            <a:avLst/>
          </a:prstGeom>
          <a:noFill/>
          <a:ln>
            <a:noFill/>
          </a:ln>
        </p:spPr>
      </p:pic>
      <p:pic>
        <p:nvPicPr>
          <p:cNvPr id="250" name="Google Shape;250;p24" title="jackorg-edhub-illustrations_HearThemOut.png"/>
          <p:cNvPicPr preferRelativeResize="0"/>
          <p:nvPr/>
        </p:nvPicPr>
        <p:blipFill>
          <a:blip r:embed="rId6">
            <a:alphaModFix/>
          </a:blip>
          <a:stretch>
            <a:fillRect/>
          </a:stretch>
        </p:blipFill>
        <p:spPr>
          <a:xfrm>
            <a:off x="5840477" y="0"/>
            <a:ext cx="3363046" cy="2169250"/>
          </a:xfrm>
          <a:prstGeom prst="rect">
            <a:avLst/>
          </a:prstGeom>
          <a:noFill/>
          <a:ln>
            <a:noFill/>
          </a:ln>
        </p:spPr>
      </p:pic>
      <p:pic>
        <p:nvPicPr>
          <p:cNvPr id="251" name="Google Shape;251;p24" title="time-in-nature (1).png"/>
          <p:cNvPicPr preferRelativeResize="0"/>
          <p:nvPr/>
        </p:nvPicPr>
        <p:blipFill>
          <a:blip r:embed="rId7">
            <a:alphaModFix/>
          </a:blip>
          <a:stretch>
            <a:fillRect/>
          </a:stretch>
        </p:blipFill>
        <p:spPr>
          <a:xfrm>
            <a:off x="7444724" y="1848237"/>
            <a:ext cx="1947126" cy="1947126"/>
          </a:xfrm>
          <a:prstGeom prst="rect">
            <a:avLst/>
          </a:prstGeom>
          <a:noFill/>
          <a:ln>
            <a:noFill/>
          </a:ln>
        </p:spPr>
      </p:pic>
      <p:sp>
        <p:nvSpPr>
          <p:cNvPr id="252" name="Google Shape;252;p24"/>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256"/>
        <p:cNvGrpSpPr/>
        <p:nvPr/>
      </p:nvGrpSpPr>
      <p:grpSpPr>
        <a:xfrm>
          <a:off x="0" y="0"/>
          <a:ext cx="0" cy="0"/>
          <a:chOff x="0" y="0"/>
          <a:chExt cx="0" cy="0"/>
        </a:xfrm>
      </p:grpSpPr>
      <p:sp>
        <p:nvSpPr>
          <p:cNvPr id="257" name="Google Shape;257;p25"/>
          <p:cNvSpPr txBox="1">
            <a:spLocks noGrp="1"/>
          </p:cNvSpPr>
          <p:nvPr>
            <p:ph type="title"/>
          </p:nvPr>
        </p:nvSpPr>
        <p:spPr>
          <a:xfrm>
            <a:off x="228600" y="228600"/>
            <a:ext cx="8686800" cy="5727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SzPts val="2800"/>
              <a:buNone/>
            </a:pPr>
            <a:r>
              <a:rPr lang="en" sz="2520" b="1">
                <a:latin typeface="Helvetica Neue"/>
                <a:ea typeface="Helvetica Neue"/>
                <a:cs typeface="Helvetica Neue"/>
                <a:sym typeface="Helvetica Neue"/>
              </a:rPr>
              <a:t>Get Involved!</a:t>
            </a:r>
            <a:endParaRPr sz="2520" b="1">
              <a:latin typeface="Helvetica Neue"/>
              <a:ea typeface="Helvetica Neue"/>
              <a:cs typeface="Helvetica Neue"/>
              <a:sym typeface="Helvetica Neue"/>
            </a:endParaRPr>
          </a:p>
        </p:txBody>
      </p:sp>
      <p:sp>
        <p:nvSpPr>
          <p:cNvPr id="258" name="Google Shape;258;p25"/>
          <p:cNvSpPr txBox="1">
            <a:spLocks noGrp="1"/>
          </p:cNvSpPr>
          <p:nvPr>
            <p:ph type="body" idx="1"/>
          </p:nvPr>
        </p:nvSpPr>
        <p:spPr>
          <a:xfrm>
            <a:off x="228600" y="985275"/>
            <a:ext cx="8686800" cy="3416400"/>
          </a:xfrm>
          <a:prstGeom prst="rect">
            <a:avLst/>
          </a:prstGeom>
          <a:noFill/>
          <a:ln>
            <a:noFill/>
          </a:ln>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Form a community of mental health advocates by starting a </a:t>
            </a:r>
            <a:r>
              <a:rPr lang="en" b="1">
                <a:solidFill>
                  <a:schemeClr val="dk1"/>
                </a:solidFill>
                <a:uFill>
                  <a:noFill/>
                </a:uFill>
                <a:latin typeface="Helvetica Neue"/>
                <a:ea typeface="Helvetica Neue"/>
                <a:cs typeface="Helvetica Neue"/>
                <a:sym typeface="Helvetica Neue"/>
                <a:hlinkClick r:id="rId3">
                  <a:extLst>
                    <a:ext uri="{A12FA001-AC4F-418D-AE19-62706E023703}">
                      <ahyp:hlinkClr xmlns:ahyp="http://schemas.microsoft.com/office/drawing/2018/hyperlinkcolor" val="tx"/>
                    </a:ext>
                  </a:extLst>
                </a:hlinkClick>
              </a:rPr>
              <a:t>Jack Chapter</a:t>
            </a:r>
            <a:r>
              <a:rPr lang="en">
                <a:solidFill>
                  <a:schemeClr val="dk1"/>
                </a:solidFill>
                <a:latin typeface="Helvetica Neue"/>
                <a:ea typeface="Helvetica Neue"/>
                <a:cs typeface="Helvetica Neue"/>
                <a:sym typeface="Helvetica Neue"/>
              </a:rPr>
              <a:t>  </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Take our </a:t>
            </a:r>
            <a:r>
              <a:rPr lang="en" b="1">
                <a:solidFill>
                  <a:schemeClr val="dk1"/>
                </a:solidFill>
                <a:uFill>
                  <a:noFill/>
                </a:uFill>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Community Challenge</a:t>
            </a:r>
            <a:r>
              <a:rPr lang="en">
                <a:solidFill>
                  <a:schemeClr val="dk1"/>
                </a:solidFill>
                <a:latin typeface="Helvetica Neue"/>
                <a:ea typeface="Helvetica Neue"/>
                <a:cs typeface="Helvetica Neue"/>
                <a:sym typeface="Helvetica Neue"/>
              </a:rPr>
              <a:t> and run your own fundraising event by following our DIY toolkit </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100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Keep in touch with Jack.org by following us on socials </a:t>
            </a:r>
            <a:r>
              <a:rPr lang="en" b="1">
                <a:solidFill>
                  <a:schemeClr val="dk1"/>
                </a:solidFill>
                <a:latin typeface="Helvetica Neue"/>
                <a:ea typeface="Helvetica Neue"/>
                <a:cs typeface="Helvetica Neue"/>
                <a:sym typeface="Helvetica Neue"/>
              </a:rPr>
              <a:t>@jackdotorg</a:t>
            </a:r>
            <a:endParaRPr b="1">
              <a:solidFill>
                <a:schemeClr val="dk1"/>
              </a:solidFill>
              <a:latin typeface="Helvetica Neue"/>
              <a:ea typeface="Helvetica Neue"/>
              <a:cs typeface="Helvetica Neue"/>
              <a:sym typeface="Helvetica Neue"/>
            </a:endParaRPr>
          </a:p>
          <a:p>
            <a:pPr marL="457200" lvl="0" indent="0" algn="l" rtl="0">
              <a:lnSpc>
                <a:spcPct val="115000"/>
              </a:lnSpc>
              <a:spcBef>
                <a:spcPts val="1000"/>
              </a:spcBef>
              <a:spcAft>
                <a:spcPts val="0"/>
              </a:spcAft>
              <a:buSzPts val="1800"/>
              <a:buNone/>
            </a:pPr>
            <a:endParaRPr sz="1600" b="1">
              <a:solidFill>
                <a:schemeClr val="dk1"/>
              </a:solidFill>
              <a:latin typeface="Helvetica Neue"/>
              <a:ea typeface="Helvetica Neue"/>
              <a:cs typeface="Helvetica Neue"/>
              <a:sym typeface="Helvetica Neue"/>
            </a:endParaRPr>
          </a:p>
        </p:txBody>
      </p:sp>
      <p:grpSp>
        <p:nvGrpSpPr>
          <p:cNvPr id="259" name="Google Shape;259;p25"/>
          <p:cNvGrpSpPr/>
          <p:nvPr/>
        </p:nvGrpSpPr>
        <p:grpSpPr>
          <a:xfrm>
            <a:off x="228601" y="4607116"/>
            <a:ext cx="1015500" cy="307786"/>
            <a:chOff x="457190" y="4102946"/>
            <a:chExt cx="2188578" cy="663189"/>
          </a:xfrm>
        </p:grpSpPr>
        <p:sp>
          <p:nvSpPr>
            <p:cNvPr id="260" name="Google Shape;260;p25"/>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5"/>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marR="0" lvl="0" indent="0" algn="l" rtl="0">
                <a:lnSpc>
                  <a:spcPct val="60000"/>
                </a:lnSpc>
                <a:spcBef>
                  <a:spcPts val="0"/>
                </a:spcBef>
                <a:spcAft>
                  <a:spcPts val="0"/>
                </a:spcAft>
                <a:buClr>
                  <a:srgbClr val="000000"/>
                </a:buClr>
                <a:buSzPts val="242"/>
                <a:buFont typeface="Arial"/>
                <a:buNone/>
              </a:pPr>
              <a:r>
                <a:rPr lang="en" sz="800" b="1" i="0" u="none" strike="noStrike" cap="none">
                  <a:solidFill>
                    <a:srgbClr val="F4F2EE"/>
                  </a:solidFill>
                  <a:latin typeface="Helvetica Neue"/>
                  <a:ea typeface="Helvetica Neue"/>
                  <a:cs typeface="Helvetica Neue"/>
                  <a:sym typeface="Helvetica Neue"/>
                </a:rPr>
                <a:t>Slide Deck</a:t>
              </a:r>
              <a:endParaRPr sz="800" b="1" i="0" u="none" strike="noStrike" cap="none">
                <a:solidFill>
                  <a:srgbClr val="F4F2EE"/>
                </a:solidFill>
                <a:latin typeface="Helvetica Neue"/>
                <a:ea typeface="Helvetica Neue"/>
                <a:cs typeface="Helvetica Neue"/>
                <a:sym typeface="Helvetica Neue"/>
              </a:endParaRPr>
            </a:p>
          </p:txBody>
        </p:sp>
        <p:pic>
          <p:nvPicPr>
            <p:cNvPr id="262" name="Google Shape;262;p25"/>
            <p:cNvPicPr preferRelativeResize="0"/>
            <p:nvPr/>
          </p:nvPicPr>
          <p:blipFill rotWithShape="1">
            <a:blip r:embed="rId5">
              <a:alphaModFix/>
            </a:blip>
            <a:srcRect/>
            <a:stretch/>
          </p:blipFill>
          <p:spPr>
            <a:xfrm>
              <a:off x="457208" y="4102946"/>
              <a:ext cx="661528" cy="661528"/>
            </a:xfrm>
            <a:prstGeom prst="rect">
              <a:avLst/>
            </a:prstGeom>
            <a:noFill/>
            <a:ln>
              <a:noFill/>
            </a:ln>
          </p:spPr>
        </p:pic>
      </p:grpSp>
      <p:sp>
        <p:nvSpPr>
          <p:cNvPr id="263" name="Google Shape;263;p25"/>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marR="0" lvl="0" indent="0" algn="r" rtl="0">
              <a:lnSpc>
                <a:spcPct val="115000"/>
              </a:lnSpc>
              <a:spcBef>
                <a:spcPts val="0"/>
              </a:spcBef>
              <a:spcAft>
                <a:spcPts val="0"/>
              </a:spcAft>
              <a:buClr>
                <a:srgbClr val="000000"/>
              </a:buClr>
              <a:buSzPts val="800"/>
              <a:buFont typeface="Arial"/>
              <a:buNone/>
            </a:pPr>
            <a:r>
              <a:rPr lang="en" sz="800" b="0" i="0" u="none" strike="noStrike" cap="none">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b="0" i="0" u="none" strike="noStrike" cap="none">
                <a:solidFill>
                  <a:srgbClr val="000000"/>
                </a:solidFill>
                <a:latin typeface="Helvetica Neue"/>
                <a:ea typeface="Helvetica Neue"/>
                <a:cs typeface="Helvetica Neue"/>
                <a:sym typeface="Helvetica Neue"/>
              </a:rPr>
              <a:t> @JACK.ORG</a:t>
            </a:r>
            <a:endParaRPr sz="800" b="0" i="0" u="none" strike="noStrike" cap="none">
              <a:solidFill>
                <a:srgbClr val="000000"/>
              </a:solidFill>
              <a:latin typeface="Helvetica Neue"/>
              <a:ea typeface="Helvetica Neue"/>
              <a:cs typeface="Helvetica Neue"/>
              <a:sym typeface="Helvetica Neue"/>
            </a:endParaRPr>
          </a:p>
        </p:txBody>
      </p:sp>
      <p:pic>
        <p:nvPicPr>
          <p:cNvPr id="264" name="Google Shape;264;p25"/>
          <p:cNvPicPr preferRelativeResize="0"/>
          <p:nvPr/>
        </p:nvPicPr>
        <p:blipFill rotWithShape="1">
          <a:blip r:embed="rId6">
            <a:alphaModFix/>
          </a:blip>
          <a:srcRect/>
          <a:stretch/>
        </p:blipFill>
        <p:spPr>
          <a:xfrm>
            <a:off x="8278371" y="4662738"/>
            <a:ext cx="637028" cy="138875"/>
          </a:xfrm>
          <a:prstGeom prst="rect">
            <a:avLst/>
          </a:prstGeom>
          <a:noFill/>
          <a:ln>
            <a:noFill/>
          </a:ln>
        </p:spPr>
      </p:pic>
      <p:sp>
        <p:nvSpPr>
          <p:cNvPr id="265" name="Google Shape;265;p25"/>
          <p:cNvSpPr txBox="1"/>
          <p:nvPr/>
        </p:nvSpPr>
        <p:spPr>
          <a:xfrm>
            <a:off x="8505550" y="0"/>
            <a:ext cx="911100" cy="46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200">
              <a:solidFill>
                <a:schemeClr val="dk2"/>
              </a:solidFill>
              <a:latin typeface="Helvetica Neue"/>
              <a:ea typeface="Helvetica Neue"/>
              <a:cs typeface="Helvetica Neue"/>
              <a:sym typeface="Helvetica Neue"/>
            </a:endParaRPr>
          </a:p>
        </p:txBody>
      </p:sp>
      <p:pic>
        <p:nvPicPr>
          <p:cNvPr id="266" name="Google Shape;266;p25"/>
          <p:cNvPicPr preferRelativeResize="0"/>
          <p:nvPr/>
        </p:nvPicPr>
        <p:blipFill>
          <a:blip r:embed="rId7">
            <a:alphaModFix/>
          </a:blip>
          <a:stretch>
            <a:fillRect/>
          </a:stretch>
        </p:blipFill>
        <p:spPr>
          <a:xfrm>
            <a:off x="334200" y="685600"/>
            <a:ext cx="1694450" cy="149525"/>
          </a:xfrm>
          <a:prstGeom prst="rect">
            <a:avLst/>
          </a:prstGeom>
          <a:noFill/>
          <a:ln>
            <a:noFill/>
          </a:ln>
        </p:spPr>
      </p:pic>
      <p:pic>
        <p:nvPicPr>
          <p:cNvPr id="267" name="Google Shape;267;p25"/>
          <p:cNvPicPr preferRelativeResize="0"/>
          <p:nvPr/>
        </p:nvPicPr>
        <p:blipFill>
          <a:blip r:embed="rId8">
            <a:alphaModFix/>
          </a:blip>
          <a:stretch>
            <a:fillRect/>
          </a:stretch>
        </p:blipFill>
        <p:spPr>
          <a:xfrm>
            <a:off x="6835200" y="1350425"/>
            <a:ext cx="1573050" cy="96650"/>
          </a:xfrm>
          <a:prstGeom prst="rect">
            <a:avLst/>
          </a:prstGeom>
          <a:noFill/>
          <a:ln>
            <a:noFill/>
          </a:ln>
        </p:spPr>
      </p:pic>
      <p:pic>
        <p:nvPicPr>
          <p:cNvPr id="268" name="Google Shape;268;p25"/>
          <p:cNvPicPr preferRelativeResize="0"/>
          <p:nvPr/>
        </p:nvPicPr>
        <p:blipFill>
          <a:blip r:embed="rId8">
            <a:alphaModFix/>
          </a:blip>
          <a:stretch>
            <a:fillRect/>
          </a:stretch>
        </p:blipFill>
        <p:spPr>
          <a:xfrm>
            <a:off x="1800800" y="1776325"/>
            <a:ext cx="1826000" cy="96650"/>
          </a:xfrm>
          <a:prstGeom prst="rect">
            <a:avLst/>
          </a:prstGeom>
          <a:noFill/>
          <a:ln>
            <a:noFill/>
          </a:ln>
        </p:spPr>
      </p:pic>
      <p:pic>
        <p:nvPicPr>
          <p:cNvPr id="269" name="Google Shape;269;p25"/>
          <p:cNvPicPr preferRelativeResize="0"/>
          <p:nvPr/>
        </p:nvPicPr>
        <p:blipFill>
          <a:blip r:embed="rId8">
            <a:alphaModFix/>
          </a:blip>
          <a:stretch>
            <a:fillRect/>
          </a:stretch>
        </p:blipFill>
        <p:spPr>
          <a:xfrm>
            <a:off x="6312925" y="2571750"/>
            <a:ext cx="1573050" cy="96650"/>
          </a:xfrm>
          <a:prstGeom prst="rect">
            <a:avLst/>
          </a:prstGeom>
          <a:noFill/>
          <a:ln>
            <a:noFill/>
          </a:ln>
        </p:spPr>
      </p:pic>
      <p:sp>
        <p:nvSpPr>
          <p:cNvPr id="270" name="Google Shape;270;p25"/>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70"/>
        <p:cNvGrpSpPr/>
        <p:nvPr/>
      </p:nvGrpSpPr>
      <p:grpSpPr>
        <a:xfrm>
          <a:off x="0" y="0"/>
          <a:ext cx="0" cy="0"/>
          <a:chOff x="0" y="0"/>
          <a:chExt cx="0" cy="0"/>
        </a:xfrm>
      </p:grpSpPr>
      <p:grpSp>
        <p:nvGrpSpPr>
          <p:cNvPr id="71" name="Google Shape;71;p14"/>
          <p:cNvGrpSpPr/>
          <p:nvPr/>
        </p:nvGrpSpPr>
        <p:grpSpPr>
          <a:xfrm>
            <a:off x="228601" y="4607116"/>
            <a:ext cx="1015500" cy="307786"/>
            <a:chOff x="457190" y="4102946"/>
            <a:chExt cx="2188578" cy="663189"/>
          </a:xfrm>
        </p:grpSpPr>
        <p:sp>
          <p:nvSpPr>
            <p:cNvPr id="72" name="Google Shape;72;p14"/>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14"/>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marR="0" lvl="0" indent="0" algn="l" rtl="0">
                <a:lnSpc>
                  <a:spcPct val="60000"/>
                </a:lnSpc>
                <a:spcBef>
                  <a:spcPts val="0"/>
                </a:spcBef>
                <a:spcAft>
                  <a:spcPts val="0"/>
                </a:spcAft>
                <a:buClr>
                  <a:srgbClr val="000000"/>
                </a:buClr>
                <a:buSzPts val="242"/>
                <a:buFont typeface="Arial"/>
                <a:buNone/>
              </a:pPr>
              <a:r>
                <a:rPr lang="en" sz="800" b="1" i="0" u="none" strike="noStrike" cap="none">
                  <a:solidFill>
                    <a:srgbClr val="F4F2EE"/>
                  </a:solidFill>
                  <a:latin typeface="Helvetica Neue"/>
                  <a:ea typeface="Helvetica Neue"/>
                  <a:cs typeface="Helvetica Neue"/>
                  <a:sym typeface="Helvetica Neue"/>
                </a:rPr>
                <a:t>Slide Deck</a:t>
              </a:r>
              <a:endParaRPr sz="800" b="1" i="0" u="none" strike="noStrike" cap="none">
                <a:solidFill>
                  <a:srgbClr val="F4F2EE"/>
                </a:solidFill>
                <a:latin typeface="Helvetica Neue"/>
                <a:ea typeface="Helvetica Neue"/>
                <a:cs typeface="Helvetica Neue"/>
                <a:sym typeface="Helvetica Neue"/>
              </a:endParaRPr>
            </a:p>
          </p:txBody>
        </p:sp>
        <p:pic>
          <p:nvPicPr>
            <p:cNvPr id="74" name="Google Shape;74;p14"/>
            <p:cNvPicPr preferRelativeResize="0"/>
            <p:nvPr/>
          </p:nvPicPr>
          <p:blipFill rotWithShape="1">
            <a:blip r:embed="rId3">
              <a:alphaModFix/>
            </a:blip>
            <a:srcRect/>
            <a:stretch/>
          </p:blipFill>
          <p:spPr>
            <a:xfrm>
              <a:off x="457208" y="4102946"/>
              <a:ext cx="661528" cy="661528"/>
            </a:xfrm>
            <a:prstGeom prst="rect">
              <a:avLst/>
            </a:prstGeom>
            <a:noFill/>
            <a:ln>
              <a:noFill/>
            </a:ln>
          </p:spPr>
        </p:pic>
      </p:grpSp>
      <p:sp>
        <p:nvSpPr>
          <p:cNvPr id="75" name="Google Shape;75;p14"/>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sp>
        <p:nvSpPr>
          <p:cNvPr id="76" name="Google Shape;76;p14"/>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marR="0" lvl="0" indent="0" algn="r" rtl="0">
              <a:lnSpc>
                <a:spcPct val="115000"/>
              </a:lnSpc>
              <a:spcBef>
                <a:spcPts val="0"/>
              </a:spcBef>
              <a:spcAft>
                <a:spcPts val="0"/>
              </a:spcAft>
              <a:buClr>
                <a:srgbClr val="000000"/>
              </a:buClr>
              <a:buSzPts val="800"/>
              <a:buFont typeface="Arial"/>
              <a:buNone/>
            </a:pPr>
            <a:r>
              <a:rPr lang="en" sz="800" b="0" i="0" u="none" strike="noStrike" cap="none">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b="0" i="0" u="none" strike="noStrike" cap="none">
                <a:solidFill>
                  <a:srgbClr val="000000"/>
                </a:solidFill>
                <a:latin typeface="Helvetica Neue"/>
                <a:ea typeface="Helvetica Neue"/>
                <a:cs typeface="Helvetica Neue"/>
                <a:sym typeface="Helvetica Neue"/>
              </a:rPr>
              <a:t> @JACK.ORG</a:t>
            </a:r>
            <a:endParaRPr sz="800" b="0" i="0" u="none" strike="noStrike" cap="none">
              <a:solidFill>
                <a:srgbClr val="000000"/>
              </a:solidFill>
              <a:latin typeface="Helvetica Neue"/>
              <a:ea typeface="Helvetica Neue"/>
              <a:cs typeface="Helvetica Neue"/>
              <a:sym typeface="Helvetica Neue"/>
            </a:endParaRPr>
          </a:p>
        </p:txBody>
      </p:sp>
      <p:pic>
        <p:nvPicPr>
          <p:cNvPr id="77" name="Google Shape;77;p14"/>
          <p:cNvPicPr preferRelativeResize="0"/>
          <p:nvPr/>
        </p:nvPicPr>
        <p:blipFill rotWithShape="1">
          <a:blip r:embed="rId4">
            <a:alphaModFix/>
          </a:blip>
          <a:srcRect/>
          <a:stretch/>
        </p:blipFill>
        <p:spPr>
          <a:xfrm>
            <a:off x="8278371" y="4662738"/>
            <a:ext cx="637028" cy="138875"/>
          </a:xfrm>
          <a:prstGeom prst="rect">
            <a:avLst/>
          </a:prstGeom>
          <a:noFill/>
          <a:ln>
            <a:noFill/>
          </a:ln>
        </p:spPr>
      </p:pic>
      <p:pic>
        <p:nvPicPr>
          <p:cNvPr id="78" name="Google Shape;78;p14"/>
          <p:cNvPicPr preferRelativeResize="0"/>
          <p:nvPr/>
        </p:nvPicPr>
        <p:blipFill rotWithShape="1">
          <a:blip r:embed="rId5">
            <a:alphaModFix/>
          </a:blip>
          <a:srcRect/>
          <a:stretch/>
        </p:blipFill>
        <p:spPr>
          <a:xfrm>
            <a:off x="3602938" y="864488"/>
            <a:ext cx="1938125" cy="1385775"/>
          </a:xfrm>
          <a:prstGeom prst="rect">
            <a:avLst/>
          </a:prstGeom>
          <a:noFill/>
          <a:ln>
            <a:noFill/>
          </a:ln>
        </p:spPr>
      </p:pic>
      <p:sp>
        <p:nvSpPr>
          <p:cNvPr id="79" name="Google Shape;79;p14"/>
          <p:cNvSpPr txBox="1"/>
          <p:nvPr/>
        </p:nvSpPr>
        <p:spPr>
          <a:xfrm>
            <a:off x="921775" y="2571750"/>
            <a:ext cx="7572900" cy="8496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 sz="4800" b="1">
                <a:solidFill>
                  <a:schemeClr val="dk1"/>
                </a:solidFill>
                <a:latin typeface="Helvetica Neue"/>
                <a:ea typeface="Helvetica Neue"/>
                <a:cs typeface="Helvetica Neue"/>
                <a:sym typeface="Helvetica Neue"/>
              </a:rPr>
              <a:t>Land Acknowledgement</a:t>
            </a:r>
            <a:r>
              <a:rPr lang="en" sz="4800" b="1">
                <a:solidFill>
                  <a:schemeClr val="accent4"/>
                </a:solidFill>
                <a:latin typeface="Helvetica Neue"/>
                <a:ea typeface="Helvetica Neue"/>
                <a:cs typeface="Helvetica Neue"/>
                <a:sym typeface="Helvetica Neue"/>
              </a:rPr>
              <a:t>.</a:t>
            </a:r>
            <a:endParaRPr>
              <a:solidFill>
                <a:schemeClr val="accent4"/>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83"/>
        <p:cNvGrpSpPr/>
        <p:nvPr/>
      </p:nvGrpSpPr>
      <p:grpSpPr>
        <a:xfrm>
          <a:off x="0" y="0"/>
          <a:ext cx="0" cy="0"/>
          <a:chOff x="0" y="0"/>
          <a:chExt cx="0" cy="0"/>
        </a:xfrm>
      </p:grpSpPr>
      <p:sp>
        <p:nvSpPr>
          <p:cNvPr id="84" name="Google Shape;84;p15"/>
          <p:cNvSpPr txBox="1">
            <a:spLocks noGrp="1"/>
          </p:cNvSpPr>
          <p:nvPr>
            <p:ph type="title"/>
          </p:nvPr>
        </p:nvSpPr>
        <p:spPr>
          <a:xfrm>
            <a:off x="732825" y="445025"/>
            <a:ext cx="35385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t>Objectives</a:t>
            </a:r>
            <a:endParaRPr b="1"/>
          </a:p>
          <a:p>
            <a:pPr marL="0" lvl="0" indent="0" algn="l" rtl="0">
              <a:spcBef>
                <a:spcPts val="0"/>
              </a:spcBef>
              <a:spcAft>
                <a:spcPts val="0"/>
              </a:spcAft>
              <a:buNone/>
            </a:pPr>
            <a:endParaRPr>
              <a:latin typeface="Helvetica Neue"/>
              <a:ea typeface="Helvetica Neue"/>
              <a:cs typeface="Helvetica Neue"/>
              <a:sym typeface="Helvetica Neue"/>
            </a:endParaRPr>
          </a:p>
        </p:txBody>
      </p:sp>
      <p:sp>
        <p:nvSpPr>
          <p:cNvPr id="85" name="Google Shape;85;p15"/>
          <p:cNvSpPr txBox="1">
            <a:spLocks noGrp="1"/>
          </p:cNvSpPr>
          <p:nvPr>
            <p:ph type="body" idx="1"/>
          </p:nvPr>
        </p:nvSpPr>
        <p:spPr>
          <a:xfrm>
            <a:off x="320200" y="1056025"/>
            <a:ext cx="6143100" cy="3551100"/>
          </a:xfrm>
          <a:prstGeom prst="rect">
            <a:avLst/>
          </a:prstGeom>
        </p:spPr>
        <p:txBody>
          <a:bodyPr spcFirstLastPara="1" wrap="square" lIns="91425" tIns="91425" rIns="91425" bIns="91425" anchor="t" anchorCtr="0">
            <a:normAutofit/>
          </a:bodyPr>
          <a:lstStyle/>
          <a:p>
            <a:pPr marL="0" lvl="0" indent="0" algn="l" rtl="0">
              <a:lnSpc>
                <a:spcPct val="95000"/>
              </a:lnSpc>
              <a:spcBef>
                <a:spcPts val="0"/>
              </a:spcBef>
              <a:spcAft>
                <a:spcPts val="0"/>
              </a:spcAft>
              <a:buClr>
                <a:schemeClr val="dk1"/>
              </a:buClr>
              <a:buSzPts val="1100"/>
              <a:buFont typeface="Arial"/>
              <a:buNone/>
            </a:pPr>
            <a:r>
              <a:rPr lang="en" sz="1700">
                <a:solidFill>
                  <a:schemeClr val="dk1"/>
                </a:solidFill>
              </a:rPr>
              <a:t>The intention for today’s class is to…</a:t>
            </a:r>
            <a:endParaRPr sz="1700">
              <a:solidFill>
                <a:schemeClr val="dk1"/>
              </a:solidFill>
            </a:endParaRPr>
          </a:p>
          <a:p>
            <a:pPr marL="457200" lvl="0" indent="-336550" algn="l" rtl="0">
              <a:lnSpc>
                <a:spcPct val="115000"/>
              </a:lnSpc>
              <a:spcBef>
                <a:spcPts val="1000"/>
              </a:spcBef>
              <a:spcAft>
                <a:spcPts val="0"/>
              </a:spcAft>
              <a:buClr>
                <a:schemeClr val="dk1"/>
              </a:buClr>
              <a:buSzPts val="1700"/>
              <a:buChar char="➔"/>
            </a:pPr>
            <a:r>
              <a:rPr lang="en" sz="1700">
                <a:solidFill>
                  <a:schemeClr val="dk1"/>
                </a:solidFill>
              </a:rPr>
              <a:t>Understand how digital platforms can both help people connect and increase stress during uncertain times.</a:t>
            </a:r>
            <a:endParaRPr sz="1700">
              <a:solidFill>
                <a:schemeClr val="dk1"/>
              </a:solidFill>
            </a:endParaRPr>
          </a:p>
          <a:p>
            <a:pPr marL="457200" lvl="0" indent="-336550" algn="l" rtl="0">
              <a:lnSpc>
                <a:spcPct val="115000"/>
              </a:lnSpc>
              <a:spcBef>
                <a:spcPts val="1000"/>
              </a:spcBef>
              <a:spcAft>
                <a:spcPts val="0"/>
              </a:spcAft>
              <a:buClr>
                <a:schemeClr val="dk1"/>
              </a:buClr>
              <a:buSzPts val="1700"/>
              <a:buChar char="➔"/>
            </a:pPr>
            <a:r>
              <a:rPr lang="en" sz="1700">
                <a:solidFill>
                  <a:schemeClr val="dk1"/>
                </a:solidFill>
              </a:rPr>
              <a:t>Notice how and why people’s digital media use often changes during emergencies.</a:t>
            </a:r>
            <a:endParaRPr sz="1700">
              <a:solidFill>
                <a:schemeClr val="dk1"/>
              </a:solidFill>
            </a:endParaRPr>
          </a:p>
          <a:p>
            <a:pPr marL="457200" lvl="0" indent="-336550" algn="l" rtl="0">
              <a:lnSpc>
                <a:spcPct val="115000"/>
              </a:lnSpc>
              <a:spcBef>
                <a:spcPts val="1000"/>
              </a:spcBef>
              <a:spcAft>
                <a:spcPts val="0"/>
              </a:spcAft>
              <a:buClr>
                <a:schemeClr val="dk1"/>
              </a:buClr>
              <a:buSzPts val="1700"/>
              <a:buChar char="➔"/>
            </a:pPr>
            <a:r>
              <a:rPr lang="en" sz="1700">
                <a:solidFill>
                  <a:schemeClr val="dk1"/>
                </a:solidFill>
              </a:rPr>
              <a:t>Identify ways online spaces can offer community, information, and support.</a:t>
            </a:r>
            <a:endParaRPr sz="1700">
              <a:solidFill>
                <a:schemeClr val="dk1"/>
              </a:solidFill>
            </a:endParaRPr>
          </a:p>
          <a:p>
            <a:pPr marL="457200" lvl="0" indent="-336550" algn="l" rtl="0">
              <a:lnSpc>
                <a:spcPct val="115000"/>
              </a:lnSpc>
              <a:spcBef>
                <a:spcPts val="1000"/>
              </a:spcBef>
              <a:spcAft>
                <a:spcPts val="1000"/>
              </a:spcAft>
              <a:buClr>
                <a:schemeClr val="dk1"/>
              </a:buClr>
              <a:buSzPts val="1700"/>
              <a:buChar char="➔"/>
            </a:pPr>
            <a:r>
              <a:rPr lang="en" sz="1700">
                <a:solidFill>
                  <a:schemeClr val="dk1"/>
                </a:solidFill>
              </a:rPr>
              <a:t>Learn simple strategies to manage digital overload and protect mental wellbeing.</a:t>
            </a:r>
            <a:endParaRPr sz="1600">
              <a:solidFill>
                <a:schemeClr val="dk1"/>
              </a:solidFill>
            </a:endParaRPr>
          </a:p>
        </p:txBody>
      </p:sp>
      <p:grpSp>
        <p:nvGrpSpPr>
          <p:cNvPr id="86" name="Google Shape;86;p15"/>
          <p:cNvGrpSpPr/>
          <p:nvPr/>
        </p:nvGrpSpPr>
        <p:grpSpPr>
          <a:xfrm>
            <a:off x="228601" y="4607116"/>
            <a:ext cx="1015500" cy="307786"/>
            <a:chOff x="457190" y="4102946"/>
            <a:chExt cx="2188578" cy="663188"/>
          </a:xfrm>
        </p:grpSpPr>
        <p:sp>
          <p:nvSpPr>
            <p:cNvPr id="87" name="Google Shape;87;p15"/>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5"/>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89" name="Google Shape;89;p15"/>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90" name="Google Shape;90;p15"/>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91" name="Google Shape;91;p15"/>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92" name="Google Shape;92;p15"/>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5"/>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5"/>
          <p:cNvPicPr preferRelativeResize="0"/>
          <p:nvPr/>
        </p:nvPicPr>
        <p:blipFill>
          <a:blip r:embed="rId5">
            <a:alphaModFix/>
          </a:blip>
          <a:stretch>
            <a:fillRect/>
          </a:stretch>
        </p:blipFill>
        <p:spPr>
          <a:xfrm rot="-1263056">
            <a:off x="100249" y="132300"/>
            <a:ext cx="585300" cy="666968"/>
          </a:xfrm>
          <a:prstGeom prst="rect">
            <a:avLst/>
          </a:prstGeom>
          <a:noFill/>
          <a:ln>
            <a:noFill/>
          </a:ln>
        </p:spPr>
      </p:pic>
      <p:pic>
        <p:nvPicPr>
          <p:cNvPr id="95" name="Google Shape;95;p15" title="be-there-for-yourself (1).png"/>
          <p:cNvPicPr preferRelativeResize="0"/>
          <p:nvPr/>
        </p:nvPicPr>
        <p:blipFill>
          <a:blip r:embed="rId6">
            <a:alphaModFix/>
          </a:blip>
          <a:stretch>
            <a:fillRect/>
          </a:stretch>
        </p:blipFill>
        <p:spPr>
          <a:xfrm>
            <a:off x="6273550" y="2321725"/>
            <a:ext cx="2641848" cy="2641848"/>
          </a:xfrm>
          <a:prstGeom prst="rect">
            <a:avLst/>
          </a:prstGeom>
          <a:noFill/>
          <a:ln>
            <a:noFill/>
          </a:ln>
        </p:spPr>
      </p:pic>
      <p:pic>
        <p:nvPicPr>
          <p:cNvPr id="96" name="Google Shape;96;p15" title="friends-and-family (1).png"/>
          <p:cNvPicPr preferRelativeResize="0"/>
          <p:nvPr/>
        </p:nvPicPr>
        <p:blipFill>
          <a:blip r:embed="rId7">
            <a:alphaModFix/>
          </a:blip>
          <a:stretch>
            <a:fillRect/>
          </a:stretch>
        </p:blipFill>
        <p:spPr>
          <a:xfrm>
            <a:off x="6389202" y="561250"/>
            <a:ext cx="2123776" cy="2123802"/>
          </a:xfrm>
          <a:prstGeom prst="rect">
            <a:avLst/>
          </a:prstGeom>
          <a:noFill/>
          <a:ln>
            <a:noFill/>
          </a:ln>
        </p:spPr>
      </p:pic>
      <p:sp>
        <p:nvSpPr>
          <p:cNvPr id="97" name="Google Shape;97;p15"/>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101"/>
        <p:cNvGrpSpPr/>
        <p:nvPr/>
      </p:nvGrpSpPr>
      <p:grpSpPr>
        <a:xfrm>
          <a:off x="0" y="0"/>
          <a:ext cx="0" cy="0"/>
          <a:chOff x="0" y="0"/>
          <a:chExt cx="0" cy="0"/>
        </a:xfrm>
      </p:grpSpPr>
      <p:sp>
        <p:nvSpPr>
          <p:cNvPr id="102" name="Google Shape;102;p16"/>
          <p:cNvSpPr txBox="1">
            <a:spLocks noGrp="1"/>
          </p:cNvSpPr>
          <p:nvPr>
            <p:ph type="title"/>
          </p:nvPr>
        </p:nvSpPr>
        <p:spPr>
          <a:xfrm>
            <a:off x="685550" y="445025"/>
            <a:ext cx="8146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40000"/>
              <a:buFont typeface="Arial"/>
              <a:buNone/>
            </a:pPr>
            <a:r>
              <a:rPr lang="en" sz="2750" b="1">
                <a:latin typeface="Helvetica Neue"/>
                <a:ea typeface="Helvetica Neue"/>
                <a:cs typeface="Helvetica Neue"/>
                <a:sym typeface="Helvetica Neue"/>
              </a:rPr>
              <a:t>Ensuring a Positive Experience</a:t>
            </a:r>
            <a:endParaRPr sz="2750" b="1">
              <a:latin typeface="Helvetica Neue"/>
              <a:ea typeface="Helvetica Neue"/>
              <a:cs typeface="Helvetica Neue"/>
              <a:sym typeface="Helvetica Neue"/>
            </a:endParaRPr>
          </a:p>
          <a:p>
            <a:pPr marL="0" lvl="0" indent="0" algn="l" rtl="0">
              <a:spcBef>
                <a:spcPts val="0"/>
              </a:spcBef>
              <a:spcAft>
                <a:spcPts val="0"/>
              </a:spcAft>
              <a:buClr>
                <a:schemeClr val="dk1"/>
              </a:buClr>
              <a:buSzPct val="39286"/>
              <a:buFont typeface="Arial"/>
              <a:buNone/>
            </a:pPr>
            <a:endParaRPr b="1"/>
          </a:p>
        </p:txBody>
      </p:sp>
      <p:sp>
        <p:nvSpPr>
          <p:cNvPr id="103" name="Google Shape;103;p16"/>
          <p:cNvSpPr txBox="1">
            <a:spLocks noGrp="1"/>
          </p:cNvSpPr>
          <p:nvPr>
            <p:ph type="body" idx="1"/>
          </p:nvPr>
        </p:nvSpPr>
        <p:spPr>
          <a:xfrm>
            <a:off x="311700" y="1803400"/>
            <a:ext cx="6230100" cy="2801400"/>
          </a:xfrm>
          <a:prstGeom prst="rect">
            <a:avLst/>
          </a:prstGeom>
        </p:spPr>
        <p:txBody>
          <a:bodyPr spcFirstLastPara="1" wrap="square" lIns="91425" tIns="91425" rIns="91425" bIns="91425" anchor="t" anchorCtr="0">
            <a:normAutofit/>
          </a:bodyPr>
          <a:lstStyle/>
          <a:p>
            <a:pPr marL="457200" lvl="0" indent="-342900" algn="l" rtl="0">
              <a:lnSpc>
                <a:spcPct val="11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Take a break </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Practice some self-care</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Reach out to someone for support</a:t>
            </a:r>
            <a:endParaRPr>
              <a:solidFill>
                <a:schemeClr val="dk1"/>
              </a:solidFill>
              <a:latin typeface="Helvetica Neue"/>
              <a:ea typeface="Helvetica Neue"/>
              <a:cs typeface="Helvetica Neue"/>
              <a:sym typeface="Helvetica Neue"/>
            </a:endParaRPr>
          </a:p>
          <a:p>
            <a:pPr marL="0" lvl="0" indent="0" algn="l" rtl="0">
              <a:lnSpc>
                <a:spcPct val="100000"/>
              </a:lnSpc>
              <a:spcBef>
                <a:spcPts val="50"/>
              </a:spcBef>
              <a:spcAft>
                <a:spcPts val="0"/>
              </a:spcAft>
              <a:buClr>
                <a:schemeClr val="dk1"/>
              </a:buClr>
              <a:buSzPts val="1100"/>
              <a:buFont typeface="Arial"/>
              <a:buNone/>
            </a:pPr>
            <a:endParaRPr sz="140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latin typeface="Helvetica Neue"/>
                <a:ea typeface="Helvetica Neue"/>
                <a:cs typeface="Helvetica Neue"/>
                <a:sym typeface="Helvetica Neue"/>
              </a:rPr>
              <a:t>Supports available might include:</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0"/>
              </a:spcBef>
              <a:spcAft>
                <a:spcPts val="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Guidance counsellor, Student Success teacher, administrator</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0"/>
              </a:spcBef>
              <a:spcAft>
                <a:spcPts val="1000"/>
              </a:spcAft>
              <a:buClr>
                <a:schemeClr val="dk1"/>
              </a:buClr>
              <a:buSzPts val="1800"/>
              <a:buFont typeface="Helvetica Neue"/>
              <a:buChar char="➔"/>
            </a:pPr>
            <a:r>
              <a:rPr lang="en">
                <a:solidFill>
                  <a:schemeClr val="dk1"/>
                </a:solidFill>
                <a:latin typeface="Helvetica Neue"/>
                <a:ea typeface="Helvetica Neue"/>
                <a:cs typeface="Helvetica Neue"/>
                <a:sym typeface="Helvetica Neue"/>
              </a:rPr>
              <a:t>Kids Help Phone by text (text CONNECT to 686868)</a:t>
            </a:r>
            <a:endParaRPr>
              <a:latin typeface="Helvetica Neue"/>
              <a:ea typeface="Helvetica Neue"/>
              <a:cs typeface="Helvetica Neue"/>
              <a:sym typeface="Helvetica Neue"/>
            </a:endParaRPr>
          </a:p>
        </p:txBody>
      </p:sp>
      <p:grpSp>
        <p:nvGrpSpPr>
          <p:cNvPr id="104" name="Google Shape;104;p16"/>
          <p:cNvGrpSpPr/>
          <p:nvPr/>
        </p:nvGrpSpPr>
        <p:grpSpPr>
          <a:xfrm>
            <a:off x="228601" y="4607116"/>
            <a:ext cx="1015500" cy="307786"/>
            <a:chOff x="457190" y="4102946"/>
            <a:chExt cx="2188578" cy="663188"/>
          </a:xfrm>
        </p:grpSpPr>
        <p:sp>
          <p:nvSpPr>
            <p:cNvPr id="105" name="Google Shape;105;p16"/>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6"/>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107" name="Google Shape;107;p16"/>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108" name="Google Shape;108;p16"/>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5</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109" name="Google Shape;109;p16"/>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110" name="Google Shape;110;p16"/>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6"/>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2" name="Google Shape;112;p16"/>
          <p:cNvPicPr preferRelativeResize="0"/>
          <p:nvPr/>
        </p:nvPicPr>
        <p:blipFill>
          <a:blip r:embed="rId5">
            <a:alphaModFix/>
          </a:blip>
          <a:stretch>
            <a:fillRect/>
          </a:stretch>
        </p:blipFill>
        <p:spPr>
          <a:xfrm>
            <a:off x="6685475" y="2359900"/>
            <a:ext cx="2067500" cy="2067500"/>
          </a:xfrm>
          <a:prstGeom prst="rect">
            <a:avLst/>
          </a:prstGeom>
          <a:noFill/>
          <a:ln>
            <a:noFill/>
          </a:ln>
        </p:spPr>
      </p:pic>
      <p:pic>
        <p:nvPicPr>
          <p:cNvPr id="113" name="Google Shape;113;p16"/>
          <p:cNvPicPr preferRelativeResize="0"/>
          <p:nvPr/>
        </p:nvPicPr>
        <p:blipFill>
          <a:blip r:embed="rId6">
            <a:alphaModFix/>
          </a:blip>
          <a:stretch>
            <a:fillRect/>
          </a:stretch>
        </p:blipFill>
        <p:spPr>
          <a:xfrm rot="8099997" flipH="1">
            <a:off x="5382439" y="4047792"/>
            <a:ext cx="1200921" cy="786261"/>
          </a:xfrm>
          <a:prstGeom prst="rect">
            <a:avLst/>
          </a:prstGeom>
          <a:noFill/>
          <a:ln>
            <a:noFill/>
          </a:ln>
        </p:spPr>
      </p:pic>
      <p:sp>
        <p:nvSpPr>
          <p:cNvPr id="114" name="Google Shape;114;p16"/>
          <p:cNvSpPr txBox="1"/>
          <p:nvPr/>
        </p:nvSpPr>
        <p:spPr>
          <a:xfrm>
            <a:off x="311700" y="1007697"/>
            <a:ext cx="8441400" cy="90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100"/>
              <a:buFont typeface="Arial"/>
              <a:buNone/>
            </a:pPr>
            <a:r>
              <a:rPr lang="en" sz="1800">
                <a:solidFill>
                  <a:schemeClr val="dk1"/>
                </a:solidFill>
                <a:latin typeface="Helvetica Neue"/>
                <a:ea typeface="Helvetica Neue"/>
                <a:cs typeface="Helvetica Neue"/>
                <a:sym typeface="Helvetica Neue"/>
              </a:rPr>
              <a:t>Should you feel your mental health is being negatively impacted at any point, we advise that you do the following:</a:t>
            </a:r>
            <a:endParaRPr sz="1600">
              <a:solidFill>
                <a:schemeClr val="dk2"/>
              </a:solidFill>
              <a:latin typeface="Helvetica Neue"/>
              <a:ea typeface="Helvetica Neue"/>
              <a:cs typeface="Helvetica Neue"/>
              <a:sym typeface="Helvetica Neue"/>
            </a:endParaRPr>
          </a:p>
        </p:txBody>
      </p:sp>
      <p:pic>
        <p:nvPicPr>
          <p:cNvPr id="115" name="Google Shape;115;p16"/>
          <p:cNvPicPr preferRelativeResize="0"/>
          <p:nvPr/>
        </p:nvPicPr>
        <p:blipFill>
          <a:blip r:embed="rId7">
            <a:alphaModFix/>
          </a:blip>
          <a:stretch>
            <a:fillRect/>
          </a:stretch>
        </p:blipFill>
        <p:spPr>
          <a:xfrm rot="-1643801">
            <a:off x="126680" y="176884"/>
            <a:ext cx="614641" cy="700407"/>
          </a:xfrm>
          <a:prstGeom prst="rect">
            <a:avLst/>
          </a:prstGeom>
          <a:noFill/>
          <a:ln>
            <a:noFill/>
          </a:ln>
        </p:spPr>
      </p:pic>
      <p:sp>
        <p:nvSpPr>
          <p:cNvPr id="116" name="Google Shape;116;p16"/>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585300" y="335650"/>
            <a:ext cx="22551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latin typeface="Helvetica Neue"/>
                <a:ea typeface="Helvetica Neue"/>
                <a:cs typeface="Helvetica Neue"/>
                <a:sym typeface="Helvetica Neue"/>
              </a:rPr>
              <a:t>Minds On</a:t>
            </a:r>
            <a:endParaRPr b="1">
              <a:latin typeface="Helvetica Neue"/>
              <a:ea typeface="Helvetica Neue"/>
              <a:cs typeface="Helvetica Neue"/>
              <a:sym typeface="Helvetica Neue"/>
            </a:endParaRPr>
          </a:p>
        </p:txBody>
      </p:sp>
      <p:sp>
        <p:nvSpPr>
          <p:cNvPr id="122" name="Google Shape;122;p17"/>
          <p:cNvSpPr txBox="1">
            <a:spLocks noGrp="1"/>
          </p:cNvSpPr>
          <p:nvPr>
            <p:ph type="body" idx="1"/>
          </p:nvPr>
        </p:nvSpPr>
        <p:spPr>
          <a:xfrm>
            <a:off x="585300" y="998075"/>
            <a:ext cx="5937000" cy="3519300"/>
          </a:xfrm>
          <a:prstGeom prst="rect">
            <a:avLst/>
          </a:prstGeom>
        </p:spPr>
        <p:txBody>
          <a:bodyPr spcFirstLastPara="1" wrap="square" lIns="91425" tIns="91425" rIns="91425" bIns="91425" anchor="t" anchorCtr="0">
            <a:normAutofit/>
          </a:bodyPr>
          <a:lstStyle/>
          <a:p>
            <a:pPr marL="0" lvl="0" indent="0" algn="l" rtl="0">
              <a:lnSpc>
                <a:spcPct val="115000"/>
              </a:lnSpc>
              <a:spcBef>
                <a:spcPts val="0"/>
              </a:spcBef>
              <a:spcAft>
                <a:spcPts val="0"/>
              </a:spcAft>
              <a:buNone/>
            </a:pPr>
            <a:r>
              <a:rPr lang="en">
                <a:solidFill>
                  <a:schemeClr val="dk1"/>
                </a:solidFill>
                <a:latin typeface="Helvetica Neue"/>
                <a:ea typeface="Helvetica Neue"/>
                <a:cs typeface="Helvetica Neue"/>
                <a:sym typeface="Helvetica Neue"/>
              </a:rPr>
              <a:t>Choose </a:t>
            </a:r>
            <a:r>
              <a:rPr lang="en" u="sng">
                <a:solidFill>
                  <a:schemeClr val="dk1"/>
                </a:solidFill>
                <a:latin typeface="Helvetica Neue"/>
                <a:ea typeface="Helvetica Neue"/>
                <a:cs typeface="Helvetica Neue"/>
                <a:sym typeface="Helvetica Neue"/>
              </a:rPr>
              <a:t>one</a:t>
            </a:r>
            <a:r>
              <a:rPr lang="en">
                <a:solidFill>
                  <a:schemeClr val="dk1"/>
                </a:solidFill>
                <a:latin typeface="Helvetica Neue"/>
                <a:ea typeface="Helvetica Neue"/>
                <a:cs typeface="Helvetica Neue"/>
                <a:sym typeface="Helvetica Neue"/>
              </a:rPr>
              <a:t> of the following questions to reflect on:</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1000"/>
              </a:spcBef>
              <a:spcAft>
                <a:spcPts val="0"/>
              </a:spcAft>
              <a:buClr>
                <a:schemeClr val="dk1"/>
              </a:buClr>
              <a:buSzPts val="1800"/>
              <a:buFont typeface="Helvetica Neue"/>
              <a:buAutoNum type="arabicPeriod"/>
            </a:pPr>
            <a:r>
              <a:rPr lang="en">
                <a:solidFill>
                  <a:schemeClr val="dk1"/>
                </a:solidFill>
                <a:latin typeface="Helvetica Neue"/>
                <a:ea typeface="Helvetica Neue"/>
                <a:cs typeface="Helvetica Neue"/>
                <a:sym typeface="Helvetica Neue"/>
              </a:rPr>
              <a:t>During emergencies or stressful situations, what role does your phone or digital platforms usually play for you?</a:t>
            </a:r>
            <a:endParaRPr>
              <a:solidFill>
                <a:schemeClr val="dk1"/>
              </a:solidFill>
              <a:latin typeface="Helvetica Neue"/>
              <a:ea typeface="Helvetica Neue"/>
              <a:cs typeface="Helvetica Neue"/>
              <a:sym typeface="Helvetica Neue"/>
            </a:endParaRPr>
          </a:p>
          <a:p>
            <a:pPr marL="457200" lvl="0" indent="-342900" algn="l" rtl="0">
              <a:lnSpc>
                <a:spcPct val="115000"/>
              </a:lnSpc>
              <a:spcBef>
                <a:spcPts val="1000"/>
              </a:spcBef>
              <a:spcAft>
                <a:spcPts val="0"/>
              </a:spcAft>
              <a:buClr>
                <a:schemeClr val="dk1"/>
              </a:buClr>
              <a:buSzPts val="1800"/>
              <a:buFont typeface="Helvetica Neue"/>
              <a:buAutoNum type="arabicPeriod"/>
            </a:pPr>
            <a:r>
              <a:rPr lang="en">
                <a:solidFill>
                  <a:schemeClr val="dk1"/>
                </a:solidFill>
                <a:latin typeface="Helvetica Neue"/>
                <a:ea typeface="Helvetica Neue"/>
                <a:cs typeface="Helvetica Neue"/>
                <a:sym typeface="Helvetica Neue"/>
              </a:rPr>
              <a:t>Agree or disagree? During emergencies, social media is more helpful than harmful.</a:t>
            </a:r>
            <a:endParaRPr>
              <a:solidFill>
                <a:schemeClr val="dk1"/>
              </a:solidFill>
              <a:latin typeface="Helvetica Neue"/>
              <a:ea typeface="Helvetica Neue"/>
              <a:cs typeface="Helvetica Neue"/>
              <a:sym typeface="Helvetica Neue"/>
            </a:endParaRPr>
          </a:p>
          <a:p>
            <a:pPr marL="0" lvl="0" indent="0" algn="l" rtl="0">
              <a:spcBef>
                <a:spcPts val="1000"/>
              </a:spcBef>
              <a:spcAft>
                <a:spcPts val="0"/>
              </a:spcAft>
              <a:buNone/>
            </a:pPr>
            <a:endParaRPr>
              <a:solidFill>
                <a:schemeClr val="dk1"/>
              </a:solidFill>
              <a:latin typeface="Helvetica Neue"/>
              <a:ea typeface="Helvetica Neue"/>
              <a:cs typeface="Helvetica Neue"/>
              <a:sym typeface="Helvetica Neue"/>
            </a:endParaRPr>
          </a:p>
          <a:p>
            <a:pPr marL="0" lvl="0" indent="0" algn="l" rtl="0">
              <a:spcBef>
                <a:spcPts val="1000"/>
              </a:spcBef>
              <a:spcAft>
                <a:spcPts val="0"/>
              </a:spcAft>
              <a:buNone/>
            </a:pPr>
            <a:endParaRPr sz="1200" i="1">
              <a:solidFill>
                <a:schemeClr val="dk1"/>
              </a:solidFill>
              <a:latin typeface="Helvetica Neue"/>
              <a:ea typeface="Helvetica Neue"/>
              <a:cs typeface="Helvetica Neue"/>
              <a:sym typeface="Helvetica Neue"/>
            </a:endParaRPr>
          </a:p>
        </p:txBody>
      </p:sp>
      <p:grpSp>
        <p:nvGrpSpPr>
          <p:cNvPr id="123" name="Google Shape;123;p17"/>
          <p:cNvGrpSpPr/>
          <p:nvPr/>
        </p:nvGrpSpPr>
        <p:grpSpPr>
          <a:xfrm>
            <a:off x="228601" y="4607116"/>
            <a:ext cx="1015500" cy="307786"/>
            <a:chOff x="457190" y="4102946"/>
            <a:chExt cx="2188578" cy="663188"/>
          </a:xfrm>
        </p:grpSpPr>
        <p:sp>
          <p:nvSpPr>
            <p:cNvPr id="124" name="Google Shape;124;p17"/>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7"/>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126" name="Google Shape;126;p17"/>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127" name="Google Shape;127;p17"/>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128" name="Google Shape;128;p17"/>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129" name="Google Shape;129;p17"/>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17"/>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1" name="Google Shape;131;p17"/>
          <p:cNvPicPr preferRelativeResize="0"/>
          <p:nvPr/>
        </p:nvPicPr>
        <p:blipFill>
          <a:blip r:embed="rId5">
            <a:alphaModFix/>
          </a:blip>
          <a:stretch>
            <a:fillRect/>
          </a:stretch>
        </p:blipFill>
        <p:spPr>
          <a:xfrm rot="-1263056">
            <a:off x="100249" y="42075"/>
            <a:ext cx="585300" cy="666968"/>
          </a:xfrm>
          <a:prstGeom prst="rect">
            <a:avLst/>
          </a:prstGeom>
          <a:noFill/>
          <a:ln>
            <a:noFill/>
          </a:ln>
        </p:spPr>
      </p:pic>
      <p:pic>
        <p:nvPicPr>
          <p:cNvPr id="132" name="Google Shape;132;p17" title="thinking.png"/>
          <p:cNvPicPr preferRelativeResize="0"/>
          <p:nvPr/>
        </p:nvPicPr>
        <p:blipFill>
          <a:blip r:embed="rId6">
            <a:alphaModFix/>
          </a:blip>
          <a:stretch>
            <a:fillRect/>
          </a:stretch>
        </p:blipFill>
        <p:spPr>
          <a:xfrm>
            <a:off x="6578600" y="908350"/>
            <a:ext cx="2150948" cy="2150948"/>
          </a:xfrm>
          <a:prstGeom prst="rect">
            <a:avLst/>
          </a:prstGeom>
          <a:noFill/>
          <a:ln>
            <a:noFill/>
          </a:ln>
        </p:spPr>
      </p:pic>
      <p:sp>
        <p:nvSpPr>
          <p:cNvPr id="133" name="Google Shape;133;p17"/>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137"/>
        <p:cNvGrpSpPr/>
        <p:nvPr/>
      </p:nvGrpSpPr>
      <p:grpSpPr>
        <a:xfrm>
          <a:off x="0" y="0"/>
          <a:ext cx="0" cy="0"/>
          <a:chOff x="0" y="0"/>
          <a:chExt cx="0" cy="0"/>
        </a:xfrm>
      </p:grpSpPr>
      <p:sp>
        <p:nvSpPr>
          <p:cNvPr id="138" name="Google Shape;138;p18"/>
          <p:cNvSpPr txBox="1">
            <a:spLocks noGrp="1"/>
          </p:cNvSpPr>
          <p:nvPr>
            <p:ph type="title"/>
          </p:nvPr>
        </p:nvSpPr>
        <p:spPr>
          <a:xfrm>
            <a:off x="1509050" y="304675"/>
            <a:ext cx="73233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t>Video - Digital Well-Being in Emergencies</a:t>
            </a:r>
            <a:endParaRPr b="1"/>
          </a:p>
        </p:txBody>
      </p:sp>
      <p:grpSp>
        <p:nvGrpSpPr>
          <p:cNvPr id="139" name="Google Shape;139;p18"/>
          <p:cNvGrpSpPr/>
          <p:nvPr/>
        </p:nvGrpSpPr>
        <p:grpSpPr>
          <a:xfrm>
            <a:off x="228601" y="4607116"/>
            <a:ext cx="1015500" cy="307786"/>
            <a:chOff x="457190" y="4102946"/>
            <a:chExt cx="2188578" cy="663188"/>
          </a:xfrm>
        </p:grpSpPr>
        <p:sp>
          <p:nvSpPr>
            <p:cNvPr id="140" name="Google Shape;140;p18"/>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8"/>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142" name="Google Shape;142;p18"/>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143" name="Google Shape;143;p18"/>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144" name="Google Shape;144;p18"/>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145" name="Google Shape;145;p18"/>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8"/>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7" name="Google Shape;147;p18" title="jackorg-edhub-illustrations_watch_v2.png"/>
          <p:cNvPicPr preferRelativeResize="0"/>
          <p:nvPr/>
        </p:nvPicPr>
        <p:blipFill>
          <a:blip r:embed="rId5">
            <a:alphaModFix/>
          </a:blip>
          <a:stretch>
            <a:fillRect/>
          </a:stretch>
        </p:blipFill>
        <p:spPr>
          <a:xfrm>
            <a:off x="-191999" y="-226249"/>
            <a:ext cx="1856701" cy="1856701"/>
          </a:xfrm>
          <a:prstGeom prst="rect">
            <a:avLst/>
          </a:prstGeom>
          <a:noFill/>
          <a:ln>
            <a:noFill/>
          </a:ln>
        </p:spPr>
      </p:pic>
      <p:sp>
        <p:nvSpPr>
          <p:cNvPr id="148" name="Google Shape;148;p18"/>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pic>
        <p:nvPicPr>
          <p:cNvPr id="149" name="Google Shape;149;p18" title="Screenshot 2026-03-23 at 9.53.08 AM.png">
            <a:hlinkClick r:id="rId6"/>
          </p:cNvPr>
          <p:cNvPicPr preferRelativeResize="0"/>
          <p:nvPr/>
        </p:nvPicPr>
        <p:blipFill>
          <a:blip r:embed="rId7">
            <a:alphaModFix/>
          </a:blip>
          <a:stretch>
            <a:fillRect/>
          </a:stretch>
        </p:blipFill>
        <p:spPr>
          <a:xfrm>
            <a:off x="1468400" y="1167300"/>
            <a:ext cx="6207201" cy="31498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153"/>
        <p:cNvGrpSpPr/>
        <p:nvPr/>
      </p:nvGrpSpPr>
      <p:grpSpPr>
        <a:xfrm>
          <a:off x="0" y="0"/>
          <a:ext cx="0" cy="0"/>
          <a:chOff x="0" y="0"/>
          <a:chExt cx="0" cy="0"/>
        </a:xfrm>
      </p:grpSpPr>
      <p:sp>
        <p:nvSpPr>
          <p:cNvPr id="154" name="Google Shape;154;p19"/>
          <p:cNvSpPr txBox="1">
            <a:spLocks noGrp="1"/>
          </p:cNvSpPr>
          <p:nvPr>
            <p:ph type="title"/>
          </p:nvPr>
        </p:nvSpPr>
        <p:spPr>
          <a:xfrm>
            <a:off x="1424550" y="304675"/>
            <a:ext cx="7407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latin typeface="Helvetica Neue"/>
                <a:ea typeface="Helvetica Neue"/>
                <a:cs typeface="Helvetica Neue"/>
                <a:sym typeface="Helvetica Neue"/>
              </a:rPr>
              <a:t>Regulation Pause 1</a:t>
            </a:r>
            <a:endParaRPr b="1">
              <a:latin typeface="Helvetica Neue"/>
              <a:ea typeface="Helvetica Neue"/>
              <a:cs typeface="Helvetica Neue"/>
              <a:sym typeface="Helvetica Neue"/>
            </a:endParaRPr>
          </a:p>
        </p:txBody>
      </p:sp>
      <p:sp>
        <p:nvSpPr>
          <p:cNvPr id="155" name="Google Shape;155;p19"/>
          <p:cNvSpPr txBox="1">
            <a:spLocks noGrp="1"/>
          </p:cNvSpPr>
          <p:nvPr>
            <p:ph type="body" idx="1"/>
          </p:nvPr>
        </p:nvSpPr>
        <p:spPr>
          <a:xfrm>
            <a:off x="93475" y="1630450"/>
            <a:ext cx="1660500" cy="1799400"/>
          </a:xfrm>
          <a:prstGeom prst="rect">
            <a:avLst/>
          </a:prstGeom>
        </p:spPr>
        <p:txBody>
          <a:bodyPr spcFirstLastPara="1" wrap="square" lIns="91425" tIns="91425" rIns="91425" bIns="91425" anchor="t" anchorCtr="0">
            <a:normAutofit/>
          </a:bodyPr>
          <a:lstStyle/>
          <a:p>
            <a:pPr marL="0" lvl="0" indent="0" algn="l" rtl="0">
              <a:spcBef>
                <a:spcPts val="0"/>
              </a:spcBef>
              <a:spcAft>
                <a:spcPts val="1000"/>
              </a:spcAft>
              <a:buNone/>
            </a:pPr>
            <a:r>
              <a:rPr lang="en" sz="1700">
                <a:solidFill>
                  <a:schemeClr val="dk1"/>
                </a:solidFill>
                <a:latin typeface="Helvetica Neue"/>
                <a:ea typeface="Helvetica Neue"/>
                <a:cs typeface="Helvetica Neue"/>
                <a:sym typeface="Helvetica Neue"/>
              </a:rPr>
              <a:t>Kids Help Phone Breathing Balloon </a:t>
            </a:r>
            <a:endParaRPr sz="1700">
              <a:solidFill>
                <a:schemeClr val="dk1"/>
              </a:solidFill>
              <a:latin typeface="Helvetica Neue"/>
              <a:ea typeface="Helvetica Neue"/>
              <a:cs typeface="Helvetica Neue"/>
              <a:sym typeface="Helvetica Neue"/>
            </a:endParaRPr>
          </a:p>
        </p:txBody>
      </p:sp>
      <p:grpSp>
        <p:nvGrpSpPr>
          <p:cNvPr id="156" name="Google Shape;156;p19"/>
          <p:cNvGrpSpPr/>
          <p:nvPr/>
        </p:nvGrpSpPr>
        <p:grpSpPr>
          <a:xfrm>
            <a:off x="228601" y="4607116"/>
            <a:ext cx="1015500" cy="307786"/>
            <a:chOff x="457190" y="4102946"/>
            <a:chExt cx="2188578" cy="663188"/>
          </a:xfrm>
        </p:grpSpPr>
        <p:sp>
          <p:nvSpPr>
            <p:cNvPr id="157" name="Google Shape;157;p19"/>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9"/>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159" name="Google Shape;159;p19"/>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160" name="Google Shape;160;p19"/>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800" b="1">
                <a:solidFill>
                  <a:srgbClr val="2D2522"/>
                </a:solidFill>
                <a:latin typeface="Helvetica Neue"/>
                <a:ea typeface="Helvetica Neue"/>
                <a:cs typeface="Helvetica Neue"/>
                <a:sym typeface="Helvetica Neue"/>
              </a:rPr>
              <a:t>Together in Change</a:t>
            </a:r>
            <a:endParaRPr sz="800" b="1">
              <a:solidFill>
                <a:srgbClr val="2D2522"/>
              </a:solidFill>
              <a:latin typeface="Helvetica Neue"/>
              <a:ea typeface="Helvetica Neue"/>
              <a:cs typeface="Helvetica Neue"/>
              <a:sym typeface="Helvetica Neue"/>
            </a:endParaRPr>
          </a:p>
        </p:txBody>
      </p:sp>
      <p:sp>
        <p:nvSpPr>
          <p:cNvPr id="161" name="Google Shape;161;p19"/>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162" name="Google Shape;162;p19"/>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163" name="Google Shape;163;p19"/>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9"/>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5" name="Google Shape;165;p19">
            <a:hlinkClick r:id="rId5"/>
          </p:cNvPr>
          <p:cNvPicPr preferRelativeResize="0"/>
          <p:nvPr/>
        </p:nvPicPr>
        <p:blipFill>
          <a:blip r:embed="rId6">
            <a:alphaModFix/>
          </a:blip>
          <a:stretch>
            <a:fillRect/>
          </a:stretch>
        </p:blipFill>
        <p:spPr>
          <a:xfrm>
            <a:off x="1475280" y="1367925"/>
            <a:ext cx="6193434" cy="3063451"/>
          </a:xfrm>
          <a:prstGeom prst="rect">
            <a:avLst/>
          </a:prstGeom>
          <a:noFill/>
          <a:ln>
            <a:noFill/>
          </a:ln>
        </p:spPr>
      </p:pic>
      <p:pic>
        <p:nvPicPr>
          <p:cNvPr id="166" name="Google Shape;166;p19"/>
          <p:cNvPicPr preferRelativeResize="0"/>
          <p:nvPr/>
        </p:nvPicPr>
        <p:blipFill>
          <a:blip r:embed="rId7">
            <a:alphaModFix/>
          </a:blip>
          <a:stretch>
            <a:fillRect/>
          </a:stretch>
        </p:blipFill>
        <p:spPr>
          <a:xfrm rot="10800000" flipH="1">
            <a:off x="422900" y="2942651"/>
            <a:ext cx="1001650" cy="655800"/>
          </a:xfrm>
          <a:prstGeom prst="rect">
            <a:avLst/>
          </a:prstGeom>
          <a:noFill/>
          <a:ln>
            <a:noFill/>
          </a:ln>
        </p:spPr>
      </p:pic>
      <p:pic>
        <p:nvPicPr>
          <p:cNvPr id="167" name="Google Shape;167;p19" title="jackorg-edhub-illustrations_watch_v2.png"/>
          <p:cNvPicPr preferRelativeResize="0"/>
          <p:nvPr/>
        </p:nvPicPr>
        <p:blipFill>
          <a:blip r:embed="rId8">
            <a:alphaModFix/>
          </a:blip>
          <a:stretch>
            <a:fillRect/>
          </a:stretch>
        </p:blipFill>
        <p:spPr>
          <a:xfrm>
            <a:off x="-191999" y="-226249"/>
            <a:ext cx="1856701" cy="18567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171"/>
        <p:cNvGrpSpPr/>
        <p:nvPr/>
      </p:nvGrpSpPr>
      <p:grpSpPr>
        <a:xfrm>
          <a:off x="0" y="0"/>
          <a:ext cx="0" cy="0"/>
          <a:chOff x="0" y="0"/>
          <a:chExt cx="0" cy="0"/>
        </a:xfrm>
      </p:grpSpPr>
      <p:sp>
        <p:nvSpPr>
          <p:cNvPr id="172" name="Google Shape;172;p20"/>
          <p:cNvSpPr txBox="1">
            <a:spLocks noGrp="1"/>
          </p:cNvSpPr>
          <p:nvPr>
            <p:ph type="title"/>
          </p:nvPr>
        </p:nvSpPr>
        <p:spPr>
          <a:xfrm>
            <a:off x="1445375" y="304675"/>
            <a:ext cx="73869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latin typeface="Helvetica Neue"/>
                <a:ea typeface="Helvetica Neue"/>
                <a:cs typeface="Helvetica Neue"/>
                <a:sym typeface="Helvetica Neue"/>
              </a:rPr>
              <a:t>Regulation Pause 2</a:t>
            </a:r>
            <a:endParaRPr b="1">
              <a:latin typeface="Helvetica Neue"/>
              <a:ea typeface="Helvetica Neue"/>
              <a:cs typeface="Helvetica Neue"/>
              <a:sym typeface="Helvetica Neue"/>
            </a:endParaRPr>
          </a:p>
        </p:txBody>
      </p:sp>
      <p:sp>
        <p:nvSpPr>
          <p:cNvPr id="173" name="Google Shape;173;p20"/>
          <p:cNvSpPr txBox="1">
            <a:spLocks noGrp="1"/>
          </p:cNvSpPr>
          <p:nvPr>
            <p:ph type="body" idx="1"/>
          </p:nvPr>
        </p:nvSpPr>
        <p:spPr>
          <a:xfrm>
            <a:off x="411450" y="1229550"/>
            <a:ext cx="1394400" cy="3108000"/>
          </a:xfrm>
          <a:prstGeom prst="rect">
            <a:avLst/>
          </a:prstGeom>
        </p:spPr>
        <p:txBody>
          <a:bodyPr spcFirstLastPara="1" wrap="square" lIns="91425" tIns="91425" rIns="91425" bIns="91425" anchor="t" anchorCtr="0">
            <a:normAutofit/>
          </a:bodyPr>
          <a:lstStyle/>
          <a:p>
            <a:pPr marL="0" lvl="0" indent="0" algn="l" rtl="0">
              <a:spcBef>
                <a:spcPts val="0"/>
              </a:spcBef>
              <a:spcAft>
                <a:spcPts val="1000"/>
              </a:spcAft>
              <a:buNone/>
            </a:pPr>
            <a:r>
              <a:rPr lang="en" sz="1700">
                <a:solidFill>
                  <a:schemeClr val="dk1"/>
                </a:solidFill>
                <a:latin typeface="Helvetica Neue"/>
                <a:ea typeface="Helvetica Neue"/>
                <a:cs typeface="Helvetica Neue"/>
                <a:sym typeface="Helvetica Neue"/>
              </a:rPr>
              <a:t>Five Senses Grounding Technique</a:t>
            </a:r>
            <a:endParaRPr sz="1700">
              <a:solidFill>
                <a:schemeClr val="dk1"/>
              </a:solidFill>
              <a:latin typeface="Helvetica Neue"/>
              <a:ea typeface="Helvetica Neue"/>
              <a:cs typeface="Helvetica Neue"/>
              <a:sym typeface="Helvetica Neue"/>
            </a:endParaRPr>
          </a:p>
        </p:txBody>
      </p:sp>
      <p:grpSp>
        <p:nvGrpSpPr>
          <p:cNvPr id="174" name="Google Shape;174;p20"/>
          <p:cNvGrpSpPr/>
          <p:nvPr/>
        </p:nvGrpSpPr>
        <p:grpSpPr>
          <a:xfrm>
            <a:off x="228601" y="4607116"/>
            <a:ext cx="1015500" cy="307786"/>
            <a:chOff x="457190" y="4102946"/>
            <a:chExt cx="2188578" cy="663188"/>
          </a:xfrm>
        </p:grpSpPr>
        <p:sp>
          <p:nvSpPr>
            <p:cNvPr id="175" name="Google Shape;175;p20"/>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0"/>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177" name="Google Shape;177;p20"/>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178" name="Google Shape;178;p20"/>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Clr>
                <a:schemeClr val="dk1"/>
              </a:buClr>
              <a:buSzPts val="1100"/>
              <a:buFont typeface="Arial"/>
              <a:buNone/>
            </a:pPr>
            <a:r>
              <a:rPr lang="en" sz="800" b="1">
                <a:solidFill>
                  <a:srgbClr val="2D2522"/>
                </a:solidFill>
                <a:latin typeface="Helvetica Neue"/>
                <a:ea typeface="Helvetica Neue"/>
                <a:cs typeface="Helvetica Neue"/>
                <a:sym typeface="Helvetica Neue"/>
              </a:rPr>
              <a:t>Together in Change</a:t>
            </a:r>
            <a:endParaRPr sz="800" b="1">
              <a:solidFill>
                <a:srgbClr val="2D2522"/>
              </a:solidFill>
              <a:latin typeface="Helvetica Neue"/>
              <a:ea typeface="Helvetica Neue"/>
              <a:cs typeface="Helvetica Neue"/>
              <a:sym typeface="Helvetica Neue"/>
            </a:endParaRPr>
          </a:p>
        </p:txBody>
      </p:sp>
      <p:sp>
        <p:nvSpPr>
          <p:cNvPr id="179" name="Google Shape;179;p20"/>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180" name="Google Shape;180;p20"/>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181" name="Google Shape;181;p20"/>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0"/>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3" name="Google Shape;183;p20" descr="It's easy to feel anxiety and stress, especially with everything going on in the world today. This video demonstrates the 5, 4, 3, 2, 1 Grounding Technique to help you work through your stress and anxiety. This proven method will help calm your mind and bring your focus back to the present.&#10;&#10;Voice Over: Isaiah Hale&#10;&#10;Take a Stand4Kind. Start a Stand4kind club in your school. Report acts of kindness at #stand4kind&#10;&#10;Follow us!!&#10;&#10;Instagram: @stand4kind&#10;Facebook: https://www.facebook.com/Stand4kind/&#10;Website: www.stand4kind.com" title="Coping Skill: 5, 4, 3, 2, 1 Grounding Technique">
            <a:hlinkClick r:id="rId5"/>
          </p:cNvPr>
          <p:cNvPicPr preferRelativeResize="0"/>
          <p:nvPr/>
        </p:nvPicPr>
        <p:blipFill>
          <a:blip r:embed="rId6">
            <a:alphaModFix/>
          </a:blip>
          <a:stretch>
            <a:fillRect/>
          </a:stretch>
        </p:blipFill>
        <p:spPr>
          <a:xfrm>
            <a:off x="1854403" y="1246900"/>
            <a:ext cx="5316744" cy="2990675"/>
          </a:xfrm>
          <a:prstGeom prst="rect">
            <a:avLst/>
          </a:prstGeom>
          <a:noFill/>
          <a:ln>
            <a:noFill/>
          </a:ln>
        </p:spPr>
      </p:pic>
      <p:pic>
        <p:nvPicPr>
          <p:cNvPr id="184" name="Google Shape;184;p20" title="jackorg-edhub-illustrations_watch_v2.png"/>
          <p:cNvPicPr preferRelativeResize="0"/>
          <p:nvPr/>
        </p:nvPicPr>
        <p:blipFill>
          <a:blip r:embed="rId7">
            <a:alphaModFix/>
          </a:blip>
          <a:stretch>
            <a:fillRect/>
          </a:stretch>
        </p:blipFill>
        <p:spPr>
          <a:xfrm>
            <a:off x="-191999" y="-226249"/>
            <a:ext cx="1856701" cy="18567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fade">
                                      <p:cBhvr>
                                        <p:cTn id="7" dur="10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2EE"/>
        </a:solidFill>
        <a:effectLst/>
      </p:bgPr>
    </p:bg>
    <p:spTree>
      <p:nvGrpSpPr>
        <p:cNvPr id="1" name="Shape 188"/>
        <p:cNvGrpSpPr/>
        <p:nvPr/>
      </p:nvGrpSpPr>
      <p:grpSpPr>
        <a:xfrm>
          <a:off x="0" y="0"/>
          <a:ext cx="0" cy="0"/>
          <a:chOff x="0" y="0"/>
          <a:chExt cx="0" cy="0"/>
        </a:xfrm>
      </p:grpSpPr>
      <p:sp>
        <p:nvSpPr>
          <p:cNvPr id="189" name="Google Shape;189;p21"/>
          <p:cNvSpPr txBox="1">
            <a:spLocks noGrp="1"/>
          </p:cNvSpPr>
          <p:nvPr>
            <p:ph type="title"/>
          </p:nvPr>
        </p:nvSpPr>
        <p:spPr>
          <a:xfrm>
            <a:off x="311700" y="3046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 b="1"/>
              <a:t>Post Viewing Discussion</a:t>
            </a:r>
            <a:endParaRPr b="1"/>
          </a:p>
        </p:txBody>
      </p:sp>
      <p:sp>
        <p:nvSpPr>
          <p:cNvPr id="190" name="Google Shape;190;p21"/>
          <p:cNvSpPr txBox="1">
            <a:spLocks noGrp="1"/>
          </p:cNvSpPr>
          <p:nvPr>
            <p:ph type="body" idx="1"/>
          </p:nvPr>
        </p:nvSpPr>
        <p:spPr>
          <a:xfrm>
            <a:off x="411450" y="1017750"/>
            <a:ext cx="6145800" cy="3108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chemeClr val="dk1"/>
              </a:buClr>
              <a:buSzPts val="1800"/>
              <a:buFont typeface="Helvetica Neue"/>
              <a:buAutoNum type="arabicPeriod"/>
            </a:pPr>
            <a:r>
              <a:rPr lang="en">
                <a:solidFill>
                  <a:schemeClr val="dk1"/>
                </a:solidFill>
                <a:latin typeface="Helvetica Neue"/>
                <a:ea typeface="Helvetica Neue"/>
                <a:cs typeface="Helvetica Neue"/>
                <a:sym typeface="Helvetica Neue"/>
              </a:rPr>
              <a:t>How did the video show digital platforms </a:t>
            </a:r>
            <a:r>
              <a:rPr lang="en" b="1">
                <a:solidFill>
                  <a:schemeClr val="dk1"/>
                </a:solidFill>
                <a:latin typeface="Helvetica Neue"/>
                <a:ea typeface="Helvetica Neue"/>
                <a:cs typeface="Helvetica Neue"/>
                <a:sym typeface="Helvetica Neue"/>
              </a:rPr>
              <a:t>helping </a:t>
            </a:r>
            <a:r>
              <a:rPr lang="en">
                <a:solidFill>
                  <a:schemeClr val="dk1"/>
                </a:solidFill>
                <a:latin typeface="Helvetica Neue"/>
                <a:ea typeface="Helvetica Neue"/>
                <a:cs typeface="Helvetica Neue"/>
                <a:sym typeface="Helvetica Neue"/>
              </a:rPr>
              <a:t>during emergencies?</a:t>
            </a:r>
            <a:endParaRPr>
              <a:solidFill>
                <a:schemeClr val="dk1"/>
              </a:solidFill>
              <a:latin typeface="Helvetica Neue"/>
              <a:ea typeface="Helvetica Neue"/>
              <a:cs typeface="Helvetica Neue"/>
              <a:sym typeface="Helvetica Neue"/>
            </a:endParaRPr>
          </a:p>
          <a:p>
            <a:pPr marL="457200" lvl="0" indent="-342900" algn="l" rtl="0">
              <a:spcBef>
                <a:spcPts val="1000"/>
              </a:spcBef>
              <a:spcAft>
                <a:spcPts val="0"/>
              </a:spcAft>
              <a:buClr>
                <a:schemeClr val="dk1"/>
              </a:buClr>
              <a:buSzPts val="1800"/>
              <a:buFont typeface="Helvetica Neue"/>
              <a:buAutoNum type="arabicPeriod"/>
            </a:pPr>
            <a:r>
              <a:rPr lang="en">
                <a:solidFill>
                  <a:schemeClr val="dk1"/>
                </a:solidFill>
                <a:latin typeface="Helvetica Neue"/>
                <a:ea typeface="Helvetica Neue"/>
                <a:cs typeface="Helvetica Neue"/>
                <a:sym typeface="Helvetica Neue"/>
              </a:rPr>
              <a:t>How can digital spaces increase </a:t>
            </a:r>
            <a:r>
              <a:rPr lang="en" b="1">
                <a:solidFill>
                  <a:schemeClr val="dk1"/>
                </a:solidFill>
                <a:latin typeface="Helvetica Neue"/>
                <a:ea typeface="Helvetica Neue"/>
                <a:cs typeface="Helvetica Neue"/>
                <a:sym typeface="Helvetica Neue"/>
              </a:rPr>
              <a:t>stress </a:t>
            </a:r>
            <a:r>
              <a:rPr lang="en">
                <a:solidFill>
                  <a:schemeClr val="dk1"/>
                </a:solidFill>
                <a:latin typeface="Helvetica Neue"/>
                <a:ea typeface="Helvetica Neue"/>
                <a:cs typeface="Helvetica Neue"/>
                <a:sym typeface="Helvetica Neue"/>
              </a:rPr>
              <a:t>or</a:t>
            </a:r>
            <a:r>
              <a:rPr lang="en" b="1">
                <a:solidFill>
                  <a:schemeClr val="dk1"/>
                </a:solidFill>
                <a:latin typeface="Helvetica Neue"/>
                <a:ea typeface="Helvetica Neue"/>
                <a:cs typeface="Helvetica Neue"/>
                <a:sym typeface="Helvetica Neue"/>
              </a:rPr>
              <a:t> worry</a:t>
            </a:r>
            <a:r>
              <a:rPr lang="en">
                <a:solidFill>
                  <a:schemeClr val="dk1"/>
                </a:solidFill>
                <a:latin typeface="Helvetica Neue"/>
                <a:ea typeface="Helvetica Neue"/>
                <a:cs typeface="Helvetica Neue"/>
                <a:sym typeface="Helvetica Neue"/>
              </a:rPr>
              <a:t>?</a:t>
            </a:r>
            <a:endParaRPr>
              <a:solidFill>
                <a:schemeClr val="dk1"/>
              </a:solidFill>
              <a:latin typeface="Helvetica Neue"/>
              <a:ea typeface="Helvetica Neue"/>
              <a:cs typeface="Helvetica Neue"/>
              <a:sym typeface="Helvetica Neue"/>
            </a:endParaRPr>
          </a:p>
          <a:p>
            <a:pPr marL="457200" lvl="0" indent="-342900" algn="l" rtl="0">
              <a:spcBef>
                <a:spcPts val="1000"/>
              </a:spcBef>
              <a:spcAft>
                <a:spcPts val="0"/>
              </a:spcAft>
              <a:buClr>
                <a:schemeClr val="dk1"/>
              </a:buClr>
              <a:buSzPts val="1800"/>
              <a:buFont typeface="Helvetica Neue"/>
              <a:buAutoNum type="arabicPeriod"/>
            </a:pPr>
            <a:r>
              <a:rPr lang="en">
                <a:solidFill>
                  <a:schemeClr val="dk1"/>
                </a:solidFill>
                <a:latin typeface="Helvetica Neue"/>
                <a:ea typeface="Helvetica Neue"/>
                <a:cs typeface="Helvetica Neue"/>
                <a:sym typeface="Helvetica Neue"/>
              </a:rPr>
              <a:t>What does the video suggest about </a:t>
            </a:r>
            <a:r>
              <a:rPr lang="en" b="1">
                <a:solidFill>
                  <a:schemeClr val="dk1"/>
                </a:solidFill>
                <a:latin typeface="Helvetica Neue"/>
                <a:ea typeface="Helvetica Neue"/>
                <a:cs typeface="Helvetica Neue"/>
                <a:sym typeface="Helvetica Neue"/>
              </a:rPr>
              <a:t>balancing </a:t>
            </a:r>
            <a:r>
              <a:rPr lang="en">
                <a:solidFill>
                  <a:schemeClr val="dk1"/>
                </a:solidFill>
                <a:latin typeface="Helvetica Neue"/>
                <a:ea typeface="Helvetica Neue"/>
                <a:cs typeface="Helvetica Neue"/>
                <a:sym typeface="Helvetica Neue"/>
              </a:rPr>
              <a:t>staying informed with protecting your mental health? </a:t>
            </a:r>
            <a:endParaRPr>
              <a:solidFill>
                <a:schemeClr val="dk1"/>
              </a:solidFill>
              <a:latin typeface="Helvetica Neue"/>
              <a:ea typeface="Helvetica Neue"/>
              <a:cs typeface="Helvetica Neue"/>
              <a:sym typeface="Helvetica Neue"/>
            </a:endParaRPr>
          </a:p>
          <a:p>
            <a:pPr marL="457200" lvl="0" indent="-342900" algn="l" rtl="0">
              <a:spcBef>
                <a:spcPts val="1000"/>
              </a:spcBef>
              <a:spcAft>
                <a:spcPts val="1000"/>
              </a:spcAft>
              <a:buClr>
                <a:schemeClr val="dk1"/>
              </a:buClr>
              <a:buSzPts val="1800"/>
              <a:buFont typeface="Helvetica Neue"/>
              <a:buAutoNum type="arabicPeriod"/>
            </a:pPr>
            <a:r>
              <a:rPr lang="en">
                <a:solidFill>
                  <a:schemeClr val="dk1"/>
                </a:solidFill>
                <a:latin typeface="Helvetica Neue"/>
                <a:ea typeface="Helvetica Neue"/>
                <a:cs typeface="Helvetica Neue"/>
                <a:sym typeface="Helvetica Neue"/>
              </a:rPr>
              <a:t>What </a:t>
            </a:r>
            <a:r>
              <a:rPr lang="en" b="1">
                <a:solidFill>
                  <a:schemeClr val="dk1"/>
                </a:solidFill>
                <a:latin typeface="Helvetica Neue"/>
                <a:ea typeface="Helvetica Neue"/>
                <a:cs typeface="Helvetica Neue"/>
                <a:sym typeface="Helvetica Neue"/>
              </a:rPr>
              <a:t>strategies</a:t>
            </a:r>
            <a:r>
              <a:rPr lang="en">
                <a:solidFill>
                  <a:schemeClr val="dk1"/>
                </a:solidFill>
                <a:latin typeface="Helvetica Neue"/>
                <a:ea typeface="Helvetica Neue"/>
                <a:cs typeface="Helvetica Neue"/>
                <a:sym typeface="Helvetica Neue"/>
              </a:rPr>
              <a:t> did the speaker suggest to stay informed but not overwhelmed? </a:t>
            </a:r>
            <a:endParaRPr>
              <a:solidFill>
                <a:schemeClr val="dk1"/>
              </a:solidFill>
            </a:endParaRPr>
          </a:p>
        </p:txBody>
      </p:sp>
      <p:grpSp>
        <p:nvGrpSpPr>
          <p:cNvPr id="191" name="Google Shape;191;p21"/>
          <p:cNvGrpSpPr/>
          <p:nvPr/>
        </p:nvGrpSpPr>
        <p:grpSpPr>
          <a:xfrm>
            <a:off x="228601" y="4607116"/>
            <a:ext cx="1015500" cy="307786"/>
            <a:chOff x="457190" y="4102946"/>
            <a:chExt cx="2188578" cy="663188"/>
          </a:xfrm>
        </p:grpSpPr>
        <p:sp>
          <p:nvSpPr>
            <p:cNvPr id="192" name="Google Shape;192;p21"/>
            <p:cNvSpPr/>
            <p:nvPr/>
          </p:nvSpPr>
          <p:spPr>
            <a:xfrm>
              <a:off x="457190" y="4104635"/>
              <a:ext cx="2188500" cy="661500"/>
            </a:xfrm>
            <a:prstGeom prst="rect">
              <a:avLst/>
            </a:prstGeom>
            <a:solidFill>
              <a:srgbClr val="2D2522"/>
            </a:solidFill>
            <a:ln w="9525" cap="flat" cmpd="sng">
              <a:solidFill>
                <a:srgbClr val="2D252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1"/>
            <p:cNvSpPr txBox="1"/>
            <p:nvPr/>
          </p:nvSpPr>
          <p:spPr>
            <a:xfrm>
              <a:off x="1125668" y="4156832"/>
              <a:ext cx="1520100" cy="557100"/>
            </a:xfrm>
            <a:prstGeom prst="rect">
              <a:avLst/>
            </a:prstGeom>
            <a:solidFill>
              <a:srgbClr val="2D2522"/>
            </a:solidFill>
            <a:ln>
              <a:noFill/>
            </a:ln>
          </p:spPr>
          <p:txBody>
            <a:bodyPr spcFirstLastPara="1" wrap="square" lIns="91425" tIns="91425" rIns="91425" bIns="91425" anchor="ctr" anchorCtr="0">
              <a:spAutoFit/>
            </a:bodyPr>
            <a:lstStyle/>
            <a:p>
              <a:pPr marL="0" lvl="0" indent="0" algn="l" rtl="0">
                <a:lnSpc>
                  <a:spcPct val="60000"/>
                </a:lnSpc>
                <a:spcBef>
                  <a:spcPts val="0"/>
                </a:spcBef>
                <a:spcAft>
                  <a:spcPts val="0"/>
                </a:spcAft>
                <a:buSzPts val="242"/>
                <a:buNone/>
              </a:pPr>
              <a:r>
                <a:rPr lang="en" sz="800" b="1">
                  <a:solidFill>
                    <a:srgbClr val="F4F2EE"/>
                  </a:solidFill>
                  <a:latin typeface="Helvetica Neue"/>
                  <a:ea typeface="Helvetica Neue"/>
                  <a:cs typeface="Helvetica Neue"/>
                  <a:sym typeface="Helvetica Neue"/>
                </a:rPr>
                <a:t>Slide Deck</a:t>
              </a:r>
              <a:endParaRPr sz="800" b="1">
                <a:solidFill>
                  <a:srgbClr val="F4F2EE"/>
                </a:solidFill>
                <a:latin typeface="Helvetica Neue"/>
                <a:ea typeface="Helvetica Neue"/>
                <a:cs typeface="Helvetica Neue"/>
                <a:sym typeface="Helvetica Neue"/>
              </a:endParaRPr>
            </a:p>
          </p:txBody>
        </p:sp>
        <p:pic>
          <p:nvPicPr>
            <p:cNvPr id="194" name="Google Shape;194;p21"/>
            <p:cNvPicPr preferRelativeResize="0"/>
            <p:nvPr/>
          </p:nvPicPr>
          <p:blipFill>
            <a:blip r:embed="rId3">
              <a:alphaModFix/>
            </a:blip>
            <a:stretch>
              <a:fillRect/>
            </a:stretch>
          </p:blipFill>
          <p:spPr>
            <a:xfrm>
              <a:off x="457208" y="4102946"/>
              <a:ext cx="661528" cy="661528"/>
            </a:xfrm>
            <a:prstGeom prst="rect">
              <a:avLst/>
            </a:prstGeom>
            <a:noFill/>
            <a:ln>
              <a:noFill/>
            </a:ln>
          </p:spPr>
        </p:pic>
      </p:grpSp>
      <p:sp>
        <p:nvSpPr>
          <p:cNvPr id="195" name="Google Shape;195;p21"/>
          <p:cNvSpPr txBox="1"/>
          <p:nvPr/>
        </p:nvSpPr>
        <p:spPr>
          <a:xfrm>
            <a:off x="6389200" y="4607113"/>
            <a:ext cx="1660500" cy="307800"/>
          </a:xfrm>
          <a:prstGeom prst="rect">
            <a:avLst/>
          </a:prstGeom>
          <a:noFill/>
          <a:ln>
            <a:noFill/>
          </a:ln>
        </p:spPr>
        <p:txBody>
          <a:bodyPr spcFirstLastPara="1" wrap="square" lIns="91425" tIns="91425" rIns="91425" bIns="91425" anchor="t" anchorCtr="0">
            <a:spAutoFit/>
          </a:bodyPr>
          <a:lstStyle/>
          <a:p>
            <a:pPr marL="0" lvl="0" indent="0" algn="r" rtl="0">
              <a:lnSpc>
                <a:spcPct val="115000"/>
              </a:lnSpc>
              <a:spcBef>
                <a:spcPts val="0"/>
              </a:spcBef>
              <a:spcAft>
                <a:spcPts val="0"/>
              </a:spcAft>
              <a:buNone/>
            </a:pPr>
            <a:r>
              <a:rPr lang="en" sz="800">
                <a:solidFill>
                  <a:srgbClr val="000000"/>
                </a:solidFill>
                <a:latin typeface="Helvetica Neue"/>
                <a:ea typeface="Helvetica Neue"/>
                <a:cs typeface="Helvetica Neue"/>
                <a:sym typeface="Helvetica Neue"/>
              </a:rPr>
              <a:t>COPYRIGHT 202</a:t>
            </a:r>
            <a:r>
              <a:rPr lang="en" sz="800">
                <a:latin typeface="Helvetica Neue"/>
                <a:ea typeface="Helvetica Neue"/>
                <a:cs typeface="Helvetica Neue"/>
                <a:sym typeface="Helvetica Neue"/>
              </a:rPr>
              <a:t>6</a:t>
            </a:r>
            <a:r>
              <a:rPr lang="en" sz="800">
                <a:solidFill>
                  <a:srgbClr val="000000"/>
                </a:solidFill>
                <a:latin typeface="Helvetica Neue"/>
                <a:ea typeface="Helvetica Neue"/>
                <a:cs typeface="Helvetica Neue"/>
                <a:sym typeface="Helvetica Neue"/>
              </a:rPr>
              <a:t> @JACK.ORG</a:t>
            </a:r>
            <a:endParaRPr sz="800">
              <a:solidFill>
                <a:srgbClr val="000000"/>
              </a:solidFill>
              <a:latin typeface="Helvetica Neue"/>
              <a:ea typeface="Helvetica Neue"/>
              <a:cs typeface="Helvetica Neue"/>
              <a:sym typeface="Helvetica Neue"/>
            </a:endParaRPr>
          </a:p>
        </p:txBody>
      </p:sp>
      <p:pic>
        <p:nvPicPr>
          <p:cNvPr id="196" name="Google Shape;196;p21"/>
          <p:cNvPicPr preferRelativeResize="0"/>
          <p:nvPr/>
        </p:nvPicPr>
        <p:blipFill>
          <a:blip r:embed="rId4">
            <a:alphaModFix/>
          </a:blip>
          <a:stretch>
            <a:fillRect/>
          </a:stretch>
        </p:blipFill>
        <p:spPr>
          <a:xfrm>
            <a:off x="8278371" y="4662738"/>
            <a:ext cx="637028" cy="138875"/>
          </a:xfrm>
          <a:prstGeom prst="rect">
            <a:avLst/>
          </a:prstGeom>
          <a:noFill/>
          <a:ln>
            <a:noFill/>
          </a:ln>
        </p:spPr>
      </p:pic>
      <p:sp>
        <p:nvSpPr>
          <p:cNvPr id="197" name="Google Shape;197;p21"/>
          <p:cNvSpPr/>
          <p:nvPr/>
        </p:nvSpPr>
        <p:spPr>
          <a:xfrm>
            <a:off x="-558837" y="4686300"/>
            <a:ext cx="457200" cy="4572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1"/>
          <p:cNvSpPr/>
          <p:nvPr/>
        </p:nvSpPr>
        <p:spPr>
          <a:xfrm>
            <a:off x="-330225" y="4427400"/>
            <a:ext cx="228600" cy="228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1"/>
          <p:cNvSpPr txBox="1"/>
          <p:nvPr/>
        </p:nvSpPr>
        <p:spPr>
          <a:xfrm>
            <a:off x="1244100" y="4607100"/>
            <a:ext cx="1856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800"/>
              <a:buFont typeface="Arial"/>
              <a:buNone/>
            </a:pPr>
            <a:r>
              <a:rPr lang="en" sz="800" b="1">
                <a:solidFill>
                  <a:srgbClr val="2D2522"/>
                </a:solidFill>
                <a:latin typeface="Helvetica Neue"/>
                <a:ea typeface="Helvetica Neue"/>
                <a:cs typeface="Helvetica Neue"/>
                <a:sym typeface="Helvetica Neue"/>
              </a:rPr>
              <a:t>Together in Change</a:t>
            </a:r>
            <a:endParaRPr sz="800" b="1" i="0" u="none" strike="noStrike" cap="none">
              <a:solidFill>
                <a:srgbClr val="2D2522"/>
              </a:solidFill>
              <a:latin typeface="Helvetica Neue"/>
              <a:ea typeface="Helvetica Neue"/>
              <a:cs typeface="Helvetica Neue"/>
              <a:sym typeface="Helvetica Neue"/>
            </a:endParaRPr>
          </a:p>
        </p:txBody>
      </p:sp>
      <p:pic>
        <p:nvPicPr>
          <p:cNvPr id="200" name="Google Shape;200;p21"/>
          <p:cNvPicPr preferRelativeResize="0"/>
          <p:nvPr/>
        </p:nvPicPr>
        <p:blipFill>
          <a:blip r:embed="rId5">
            <a:alphaModFix/>
          </a:blip>
          <a:stretch>
            <a:fillRect/>
          </a:stretch>
        </p:blipFill>
        <p:spPr>
          <a:xfrm>
            <a:off x="6871950" y="1017750"/>
            <a:ext cx="2043448" cy="2043448"/>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1337</Words>
  <Application>Microsoft Office PowerPoint</Application>
  <PresentationFormat>On-screen Show (16:9)</PresentationFormat>
  <Paragraphs>118</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Helvetica Neue</vt:lpstr>
      <vt:lpstr>Simple Light</vt:lpstr>
      <vt:lpstr>PowerPoint Presentation</vt:lpstr>
      <vt:lpstr>PowerPoint Presentation</vt:lpstr>
      <vt:lpstr>Objectives </vt:lpstr>
      <vt:lpstr>Ensuring a Positive Experience </vt:lpstr>
      <vt:lpstr>Minds On</vt:lpstr>
      <vt:lpstr>Video - Digital Well-Being in Emergencies</vt:lpstr>
      <vt:lpstr>Regulation Pause 1</vt:lpstr>
      <vt:lpstr>Regulation Pause 2</vt:lpstr>
      <vt:lpstr>Post Viewing Discussion</vt:lpstr>
      <vt:lpstr>Activity: Scenario Practice</vt:lpstr>
      <vt:lpstr>Activity: Quick Check-In </vt:lpstr>
      <vt:lpstr>Remember…</vt:lpstr>
      <vt:lpstr>Get Involved!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Allain-Geldart, Abigail (EECD/EDPE)</dc:creator>
  <cp:lastModifiedBy>Allain-Geldart, Abigail (EECD/EDPE)</cp:lastModifiedBy>
  <cp:revision>1</cp:revision>
  <dcterms:modified xsi:type="dcterms:W3CDTF">2026-08-13T17:44:12Z</dcterms:modified>
</cp:coreProperties>
</file>