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6.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0.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3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3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33.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34.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35.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3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3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3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40.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4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4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4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44.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4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46.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47.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48.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49.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5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51.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52.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53.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54.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55.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56.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57.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58.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59.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60.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61.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62.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63.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64.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65.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66.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67.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68.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69.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70.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7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72.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73.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notesSlides/notesSlide74.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75.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76.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77.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78.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79.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80.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81.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82.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83.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84.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85.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86.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87.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88.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89.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90.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notesSlides/notesSlide91.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notesSlides/notesSlide92.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93.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94.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95.xml" ContentType="application/vnd.openxmlformats-officedocument.presentationml.notesSlide+xml"/>
  <Override PartName="/ppt/tags/tag283.xml" ContentType="application/vnd.openxmlformats-officedocument.presentationml.tags+xml"/>
  <Override PartName="/ppt/notesSlides/notesSlide96.xml" ContentType="application/vnd.openxmlformats-officedocument.presentationml.notesSlide+xml"/>
  <Override PartName="/ppt/tags/tag284.xml" ContentType="application/vnd.openxmlformats-officedocument.presentationml.tags+xml"/>
  <Override PartName="/ppt/notesSlides/notesSlide97.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notesSlides/notesSlide98.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99.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00.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01.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102.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103.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104.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105.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106.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107.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notesSlides/notesSlide108.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notesSlides/notesSlide109.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notesSlides/notesSlide110.xml" ContentType="application/vnd.openxmlformats-officedocument.presentationml.notesSlide+xml"/>
  <Override PartName="/ppt/tags/tag321.xml" ContentType="application/vnd.openxmlformats-officedocument.presentationml.tags+xml"/>
  <Override PartName="/ppt/notesSlides/notesSlide111.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notesSlides/notesSlide112.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113.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114.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notesSlides/notesSlide115.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notesSlides/notesSlide116.xml" ContentType="application/vnd.openxmlformats-officedocument.presentationml.notesSlide+xml"/>
  <Override PartName="/ppt/tags/tag338.xml" ContentType="application/vnd.openxmlformats-officedocument.presentationml.tags+xml"/>
  <Override PartName="/ppt/notesSlides/notesSlide117.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notesSlides/notesSlide118.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119.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120.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1"/>
  </p:sldMasterIdLst>
  <p:notesMasterIdLst>
    <p:notesMasterId r:id="rId123"/>
  </p:notesMasterIdLst>
  <p:sldIdLst>
    <p:sldId id="432" r:id="rId2"/>
    <p:sldId id="433" r:id="rId3"/>
    <p:sldId id="434" r:id="rId4"/>
    <p:sldId id="435" r:id="rId5"/>
    <p:sldId id="436" r:id="rId6"/>
    <p:sldId id="437" r:id="rId7"/>
    <p:sldId id="438" r:id="rId8"/>
    <p:sldId id="439" r:id="rId9"/>
    <p:sldId id="440" r:id="rId10"/>
    <p:sldId id="441" r:id="rId11"/>
    <p:sldId id="442" r:id="rId12"/>
    <p:sldId id="443" r:id="rId13"/>
    <p:sldId id="444" r:id="rId14"/>
    <p:sldId id="445" r:id="rId15"/>
    <p:sldId id="446" r:id="rId16"/>
    <p:sldId id="447" r:id="rId17"/>
    <p:sldId id="448" r:id="rId18"/>
    <p:sldId id="449" r:id="rId19"/>
    <p:sldId id="450" r:id="rId20"/>
    <p:sldId id="451" r:id="rId21"/>
    <p:sldId id="452" r:id="rId22"/>
    <p:sldId id="453" r:id="rId23"/>
    <p:sldId id="454" r:id="rId24"/>
    <p:sldId id="455" r:id="rId25"/>
    <p:sldId id="456" r:id="rId26"/>
    <p:sldId id="457" r:id="rId27"/>
    <p:sldId id="458" r:id="rId28"/>
    <p:sldId id="459" r:id="rId29"/>
    <p:sldId id="460" r:id="rId30"/>
    <p:sldId id="461" r:id="rId31"/>
    <p:sldId id="462" r:id="rId32"/>
    <p:sldId id="463" r:id="rId33"/>
    <p:sldId id="464" r:id="rId34"/>
    <p:sldId id="465" r:id="rId35"/>
    <p:sldId id="466" r:id="rId36"/>
    <p:sldId id="467" r:id="rId37"/>
    <p:sldId id="468" r:id="rId38"/>
    <p:sldId id="469" r:id="rId39"/>
    <p:sldId id="470" r:id="rId40"/>
    <p:sldId id="471" r:id="rId41"/>
    <p:sldId id="472" r:id="rId42"/>
    <p:sldId id="473" r:id="rId43"/>
    <p:sldId id="474" r:id="rId44"/>
    <p:sldId id="475" r:id="rId45"/>
    <p:sldId id="476" r:id="rId46"/>
    <p:sldId id="477" r:id="rId47"/>
    <p:sldId id="478" r:id="rId48"/>
    <p:sldId id="479" r:id="rId49"/>
    <p:sldId id="480" r:id="rId50"/>
    <p:sldId id="481" r:id="rId51"/>
    <p:sldId id="482" r:id="rId52"/>
    <p:sldId id="483" r:id="rId53"/>
    <p:sldId id="484" r:id="rId54"/>
    <p:sldId id="485" r:id="rId55"/>
    <p:sldId id="486" r:id="rId56"/>
    <p:sldId id="487" r:id="rId57"/>
    <p:sldId id="488" r:id="rId58"/>
    <p:sldId id="489" r:id="rId59"/>
    <p:sldId id="490" r:id="rId60"/>
    <p:sldId id="491" r:id="rId61"/>
    <p:sldId id="492" r:id="rId62"/>
    <p:sldId id="493" r:id="rId63"/>
    <p:sldId id="494" r:id="rId64"/>
    <p:sldId id="495" r:id="rId65"/>
    <p:sldId id="496" r:id="rId66"/>
    <p:sldId id="497" r:id="rId67"/>
    <p:sldId id="498" r:id="rId68"/>
    <p:sldId id="499" r:id="rId69"/>
    <p:sldId id="500" r:id="rId70"/>
    <p:sldId id="501" r:id="rId71"/>
    <p:sldId id="502" r:id="rId72"/>
    <p:sldId id="503" r:id="rId73"/>
    <p:sldId id="504" r:id="rId74"/>
    <p:sldId id="505" r:id="rId75"/>
    <p:sldId id="506" r:id="rId76"/>
    <p:sldId id="507" r:id="rId77"/>
    <p:sldId id="508" r:id="rId78"/>
    <p:sldId id="509" r:id="rId79"/>
    <p:sldId id="510" r:id="rId80"/>
    <p:sldId id="511" r:id="rId81"/>
    <p:sldId id="512" r:id="rId82"/>
    <p:sldId id="513" r:id="rId83"/>
    <p:sldId id="514" r:id="rId84"/>
    <p:sldId id="515" r:id="rId85"/>
    <p:sldId id="516" r:id="rId86"/>
    <p:sldId id="517" r:id="rId87"/>
    <p:sldId id="518" r:id="rId88"/>
    <p:sldId id="519" r:id="rId89"/>
    <p:sldId id="520" r:id="rId90"/>
    <p:sldId id="521" r:id="rId91"/>
    <p:sldId id="522" r:id="rId92"/>
    <p:sldId id="523" r:id="rId93"/>
    <p:sldId id="524" r:id="rId94"/>
    <p:sldId id="525" r:id="rId95"/>
    <p:sldId id="526" r:id="rId96"/>
    <p:sldId id="527" r:id="rId97"/>
    <p:sldId id="528" r:id="rId98"/>
    <p:sldId id="529" r:id="rId99"/>
    <p:sldId id="530" r:id="rId100"/>
    <p:sldId id="531" r:id="rId101"/>
    <p:sldId id="532" r:id="rId102"/>
    <p:sldId id="533" r:id="rId103"/>
    <p:sldId id="534" r:id="rId104"/>
    <p:sldId id="535" r:id="rId105"/>
    <p:sldId id="536" r:id="rId106"/>
    <p:sldId id="537" r:id="rId107"/>
    <p:sldId id="538" r:id="rId108"/>
    <p:sldId id="539" r:id="rId109"/>
    <p:sldId id="540" r:id="rId110"/>
    <p:sldId id="541" r:id="rId111"/>
    <p:sldId id="542" r:id="rId112"/>
    <p:sldId id="543" r:id="rId113"/>
    <p:sldId id="544" r:id="rId114"/>
    <p:sldId id="545" r:id="rId115"/>
    <p:sldId id="546" r:id="rId116"/>
    <p:sldId id="547" r:id="rId117"/>
    <p:sldId id="548" r:id="rId118"/>
    <p:sldId id="549" r:id="rId119"/>
    <p:sldId id="550" r:id="rId120"/>
    <p:sldId id="551" r:id="rId121"/>
    <p:sldId id="552" r:id="rId122"/>
  </p:sldIdLst>
  <p:sldSz cx="12192000" cy="6858000"/>
  <p:notesSz cx="6858000" cy="9144000"/>
  <p:embeddedFontLst>
    <p:embeddedFont>
      <p:font typeface="Calibri" panose="020F0502020204030204" pitchFamily="34" charset="0"/>
      <p:regular r:id="rId124"/>
      <p:bold r:id="rId125"/>
      <p:italic r:id="rId126"/>
      <p:boldItalic r:id="rId127"/>
    </p:embeddedFont>
    <p:embeddedFont>
      <p:font typeface="Calibri Light" panose="020F0302020204030204" pitchFamily="34" charset="0"/>
      <p:regular r:id="rId128"/>
      <p:italic r:id="rId129"/>
    </p:embeddedFont>
    <p:embeddedFont>
      <p:font typeface="Gill Sans MT" panose="020B0502020104020203" pitchFamily="34" charset="0"/>
      <p:regular r:id="rId130"/>
      <p:bold r:id="rId131"/>
      <p:italic r:id="rId132"/>
      <p:boldItalic r:id="rId133"/>
    </p:embeddedFont>
  </p:embeddedFontLst>
  <p:custDataLst>
    <p:tags r:id="rId1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61095" autoAdjust="0"/>
  </p:normalViewPr>
  <p:slideViewPr>
    <p:cSldViewPr snapToGrid="0">
      <p:cViewPr varScale="1">
        <p:scale>
          <a:sx n="44" d="100"/>
          <a:sy n="44" d="100"/>
        </p:scale>
        <p:origin x="1722" y="4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5" d="100"/>
          <a:sy n="85" d="100"/>
        </p:scale>
        <p:origin x="-304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0.fntdata"/><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3.fntdata"/><Relationship Id="rId13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1.fntdata"/><Relationship Id="rId129" Type="http://schemas.openxmlformats.org/officeDocument/2006/relationships/font" Target="fonts/font6.fntdata"/><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7.fntdata"/><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0AE06-AA3F-43A6-B21D-DC4CE86184CF}" type="datetimeFigureOut">
              <a:rPr lang="en-CA" smtClean="0"/>
              <a:t>2024-06-08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D6F982-5E40-4B47-B500-EA5B1A8F7CCE}" type="slidenum">
              <a:rPr lang="en-CA" smtClean="0"/>
              <a:t>‹#›</a:t>
            </a:fld>
            <a:endParaRPr lang="en-CA"/>
          </a:p>
        </p:txBody>
      </p:sp>
    </p:spTree>
    <p:extLst>
      <p:ext uri="{BB962C8B-B14F-4D97-AF65-F5344CB8AC3E}">
        <p14:creationId xmlns:p14="http://schemas.microsoft.com/office/powerpoint/2010/main" val="852024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youtube.com/watch?v=TZxi0S8gcwo"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la-viande.fr/environnement-ethique/viande-changement-climatique/rot-vaches-methane-stockage-carbone"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fr.wikipedia.org/wiki/S%C3%A9questration_du_dioxyde_de_carbone"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cse.google.com/cse?cx=009843066196008418578:m55vigwjldg"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instagram.com/p/BCRuM2KCoPk/"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s://twitter.com/Okebumichael/status/1149361107137650689" TargetMode="Externa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Les.Algeriens.De.Montreal/photos/a.10152271866550785/10156259724635785/?type=3&amp;theater"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photo.php?fbid=10212596173690019&amp;set=a.1310455932201&amp;type=3&amp;theater"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inimg.com/originals/7d/f2/ee/7df2eec239c9a9d9e70956dfac66346e.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ci.radio-canada.ca/decrypteurs/en-vedette/document/nouvelles/article/1241730/photomontage-viral-baleines-pont-samuel-de-champlain-reseaux-sociau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ifcncodeofprinciples.poynter.org/signatorie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se.google.com/cse?cx=009843066196008418578:5c4h08rfa8q"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se.google.com/cse?cx=009843066196008418578:5c4h08rfa8q"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se.google.com/cse?cx=009843066196008418578:i0p0hpkbfe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bc.com/afrique/region-4642467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oyageursdunumerique.org/wp-content/uploads/2018/12/Image111.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twitter.com/HistoryInPics/status/417371706798657536"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mouv.fr/culture/le-breakdance-confirme-par-le-cio-aux-jeux-olympiques-2024-paris-34898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lemonde.fr/"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twitter.com/Laurenc46278958/status/1164428734579060737/photo/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nature.com/news/amazon-fire-analysis-hits-new-heights-1.1146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ulyces.co/news/250-especes-quon-croyait-disparues-retrouvees-dans-une-cite-perdue-au-honduras/"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edition.cnn.com/travel/article/extinct-creatures-lost-city-honduras/index.html"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lefigaro.fr/secteur/high-tech/2015/04/05/32001-20150405ARTFIG00142-les-faux-profils-proliferent-sur-les-reseaux-sociaux.php"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fr.sputniknews.com/"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www.lefigaro.fr/"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fr.wikipedia.org/wiki/Le_Figaro"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fr.wikipedia.org/wiki/Sputnik_(agence_de_press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twitter.com/Parikramah/status/1139598223922933761"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google.ca/search?q=pakistani+politician+cat+filter&amp;source=lnms&amp;sa=X&amp;ved=0ahUKEwjg-YvGw6_jAhWIWM0KHVUGBFAQ_AUICSgA&amp;biw=2000&amp;bih=983&amp;dpr=0.8"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www.google.ca/search?q=pakistani+politician+cat+filter&amp;source=lnms&amp;tbm=nws&amp;sa=X&amp;ved=0ahUKEwi1-tbDw6_jAhXRPM0KHRmdCiUQ_AUIEigD&amp;biw=2000&amp;bih=983"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Bienvenue à notre atelier FAUX que ça cesse! </a:t>
            </a:r>
            <a:r>
              <a:rPr lang="fr-FR"/>
              <a:t>Aujourd’hui, vous apprendrez quatre façons à déterminer si quelque chose est vrai sur Internet. Pour commencer…</a:t>
            </a:r>
            <a:endParaRPr lang="en-US" dirty="0"/>
          </a:p>
        </p:txBody>
      </p:sp>
      <p:sp>
        <p:nvSpPr>
          <p:cNvPr id="4" name="Slide Number Placeholder 3"/>
          <p:cNvSpPr>
            <a:spLocks noGrp="1"/>
          </p:cNvSpPr>
          <p:nvPr>
            <p:ph type="sldNum" sz="quarter" idx="5"/>
          </p:nvPr>
        </p:nvSpPr>
        <p:spPr/>
        <p:txBody>
          <a:bodyPr/>
          <a:lstStyle/>
          <a:p>
            <a:fld id="{4ED6F982-5E40-4B47-B500-EA5B1A8F7CCE}" type="slidenum">
              <a:rPr lang="en-CA" smtClean="0"/>
              <a:pPr/>
              <a:t>1</a:t>
            </a:fld>
            <a:endParaRPr lang="en-CA"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35146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CA"/>
              <a:t>Puisque tout est connecté sur Internet, il est facile d’atteindre beaucoup de gens avec la désinformation.</a:t>
            </a:r>
            <a:endParaRPr lang="en-CA"/>
          </a:p>
          <a:p>
            <a:endParaRPr lang="en-CA"/>
          </a:p>
          <a:p>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10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221721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Vous pouvez également utiliser cette étape pour déterminer si l’information correspond à celle sur laquelle s’accordent la plupart des experts en la matière. C’est ce que l’on appelle le consensus.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13355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Dans des domaines tels que la médecine, la science et l’histoire, un consensus s’est établi au fil du temps, grâce à chaque nouvelle preuve qui faisait pencher la balance en sa faveur. Une théorie qui va à l’encontre du consensus peut s’avérer exacte, mais il lui faut plus de preuves de meilleure qualité pour l’emporter sur le consensus.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352174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S’il est généralement bien de présenter les deux côtés d’une histoire, émettre des théories que tous les experts réfutent peut entraîner de la désinformation. Prenez l’exemple de cet article sur les pyramides.</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102</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13355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CA"/>
              <a:t>Il ne mentionne pas que </a:t>
            </a:r>
            <a:r>
              <a:rPr lang="fr-CA"/>
              <a:t>certaines personnes pensent qu’elles ont été construites par des extraterrestres.</a:t>
            </a:r>
            <a:endParaRPr lang="en-CA"/>
          </a:p>
          <a:p>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13355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Les médias et Wikipédia ne sont pas toujours les meilleurs endroits pour rechercher les consensus en matière de santé et de science, car, souvent, les auteurs des articles ne sont pas des experts. Pour ces sujets, vous voudrez vous tourner vers des sources qui sont des autorités dans le domaine.</a:t>
            </a:r>
            <a:r>
              <a:rPr lang="en-CA"/>
              <a:t> </a:t>
            </a:r>
            <a:r>
              <a:rPr lang="fr-CA"/>
              <a:t>Voici une </a:t>
            </a:r>
            <a:r>
              <a:rPr lang="fr-CA">
                <a:hlinkClick r:id="rId3"/>
              </a:rPr>
              <a:t>autre vidéo</a:t>
            </a:r>
            <a:r>
              <a:rPr lang="fr-CA"/>
              <a:t>, affirmant cette fois que le pôle Nord est en mouvement.</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805342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Nous avons créé une recherche personnalisée qui cherche uniquement dans des sources dont les auteurs sont des experts dans des domaines scientifiques ou médicaux.</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167325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FR"/>
              <a:t>Une recherche rapide pour « Pôle Nord se déplace » nous indique que les détails donnés dans cette vidéo ne sont peut-être pas tous vrais, mais que le pôle magnétique est bien en mouvement. Vous pouvez faire cette étape avec la dernière, en créant votre propre boîte à outils de sources fiables.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943759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À votre tour!  Selon cet article de </a:t>
            </a:r>
            <a:r>
              <a:rPr lang="fr-CA">
                <a:hlinkClick r:id="rId3"/>
              </a:rPr>
              <a:t>LaViande.fr</a:t>
            </a:r>
            <a:r>
              <a:rPr lang="fr-CA"/>
              <a:t>, l’élevage du bœuf est bon pour l’environnement. Bien que les bœufs émissent du méthane (gaz à effet de serre qui  contribue au réchauffement climatique),  l’herbe dans les prairies qui nourrit les bœufs absorbe le CO2 de l’air. L’article affirme que l les émissions du méthane sont compensées par le stockage de CO2.  Prenez quelques minutes et utilisez les compétences apprises dans cette étape pour trouver la réponse. </a:t>
            </a:r>
            <a:endParaRPr lang="en-US"/>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846949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(Quand plus de la moitié des personnes de l’assemblée semblent avoir terminé l’exercice - pas plus de 3-4 minutes.) Alors, est-ce que c’est vrai? Comment avez-vous trouvé la réponse?</a:t>
            </a:r>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846949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(Quand plus de la moitié des personnes de l’assemblée semblent avoir terminé l’exercice - pas plus de 3-4 minutes.) Alors, est-ce que c’est vrai? Comment avez-vous trouvé la réponse?</a:t>
            </a:r>
          </a:p>
          <a:p>
            <a:endParaRPr lang="fr-CA" dirty="0"/>
          </a:p>
          <a:p>
            <a:r>
              <a:rPr lang="fr-CA" dirty="0"/>
              <a:t>Nous pouvons vérifier l’information avec les trois compétences différentes que nous avons abordées dans cette étape, bien que chaque compétence puisse donner, à elle seule, la réponse. </a:t>
            </a:r>
            <a:endParaRPr lang="en-CA" dirty="0"/>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109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8469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Parfois, les gens partagent de fausses informations par accident : parce qu’ils pensent vraiment que quelque chose est vrai alors que ce n’est pas le cas, ou parce qu’ils pensent que d’autres ne prendront pas cette information au sérieux. La plupart d’entre nous avons déjà probablement partagé quelque chose que nous pensions être vrai sans en vérifier la véracité. Nous sommes plus enclins à partager des choses qui nous tiennent à cœur, en particulier des choses que nous espérons vraies.</a:t>
            </a:r>
            <a:endParaRPr lang="en-CA"/>
          </a:p>
          <a:p>
            <a:r>
              <a:rPr lang="fr-CA"/>
              <a:t> </a:t>
            </a:r>
            <a:endParaRPr lang="en-CA"/>
          </a:p>
          <a:p>
            <a:endParaRPr lang="en-CA"/>
          </a:p>
          <a:p>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11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073325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Si nous faisons une recherche d’actualité pour « élevage bœuf carbone » nous pouvons voir que la plupart des sources  discutent des façons de réduire sa consommation de la viande et ses effets sur l’environnement. </a:t>
            </a:r>
            <a:endParaRPr lang="en-CA" dirty="0"/>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569329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Nous pouvons rapidement consulter l’article Wikipédia sur la </a:t>
            </a:r>
            <a:r>
              <a:rPr lang="fr-CA">
                <a:hlinkClick r:id="rId3"/>
              </a:rPr>
              <a:t>séquestration du dioxyde de carbone</a:t>
            </a:r>
            <a:r>
              <a:rPr lang="fr-CA"/>
              <a:t>. Si nous appuyons sur « contrôle-F » et cherchons « herbe », nous constatons que l’élevage de bœuf à l’herbe n’est pas mentionné parmi les façons de stocker du carbone.</a:t>
            </a:r>
            <a:endParaRPr lang="en-CA"/>
          </a:p>
          <a:p>
            <a:endParaRPr lang="fr-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569329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Enfin, une recherche </a:t>
            </a:r>
            <a:r>
              <a:rPr lang="fr-CA">
                <a:hlinkClick r:id="rId3"/>
              </a:rPr>
              <a:t>de nos sources expertes</a:t>
            </a:r>
            <a:r>
              <a:rPr lang="fr-CA"/>
              <a:t> nous montre que la plupart des résultats discutent de la consommation de la viande de bœuf et son impact négatif sur la planète.</a:t>
            </a:r>
            <a:endParaRPr lang="fr-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112</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569329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Terminons avec un dernier test. </a:t>
            </a:r>
            <a:r>
              <a:rPr lang="fr-FR"/>
              <a:t>Les gens ont-ils vraiment trouvé du </a:t>
            </a:r>
            <a:r>
              <a:rPr lang="fr-FR">
                <a:hlinkClick r:id="rId3"/>
              </a:rPr>
              <a:t>riz mélangé à du plastique</a:t>
            </a:r>
            <a:r>
              <a:rPr lang="fr-FR"/>
              <a:t>?  Ce magnifique lac est-il </a:t>
            </a:r>
            <a:r>
              <a:rPr lang="fr-FR">
                <a:hlinkClick r:id="rId4"/>
              </a:rPr>
              <a:t>en réalité une décharge de déchets toxiques</a:t>
            </a:r>
            <a:r>
              <a:rPr lang="fr-FR"/>
              <a:t>? Pour chaque question, choisissez l’étape qui, selon vous, sera le moyen le plus rapide de vérifier l’information. Si celle-ci ne fonctionne pas, passez à une autre.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120085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FR"/>
              <a:t>Maintenant, tournez-vous vers l’un de vos voisins et comparez vos notes. Êtes-vous arrivés aux mêmes conclusions? Avez-vous utilisé les mêmes étapes pour y arriver?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120085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Il y a différentes manières de vérifier chacune d’elles, mais dans chaque cas, il n’y a un moyen plus rapide que les autres. Plusieurs sites de vérification des faits ont réfuté l’histoire du « riz de plastique », nous pouvons donc facilement découvrir que c’est faux.</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38323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Pour le deuxième article, il suffit de suivre les liens vers la source originale, qui est le New York Times.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8494390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L’histoire est donc probablement vraie. </a:t>
            </a:r>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572137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CA"/>
              <a:t>Pour être certain, nous pouvons confirmer l’adresse du site web.</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572137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Maintenant que vous avez appris toutes les étapes, il ne vous a probablement pas fallu plus d’une minute pour vérifier ces deux informations.</a:t>
            </a:r>
            <a:r>
              <a:rPr lang="en-CA" dirty="0"/>
              <a:t> </a:t>
            </a:r>
          </a:p>
          <a:p>
            <a:endParaRPr lang="en-CA" dirty="0"/>
          </a:p>
          <a:p>
            <a:r>
              <a:rPr lang="fr-CA" dirty="0"/>
              <a:t>C’est bien, car pour que la désinformation se propage, il faut qu’on la partage.</a:t>
            </a:r>
          </a:p>
          <a:p>
            <a:endParaRPr lang="en-CA" dirty="0"/>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119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70497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Sur Internet, une grande partie de la désinformation n’est pas utilisée pour essayer de nous faire croire quelque chose, mais pour nous faire douter de tout.</a:t>
            </a:r>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12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050086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C’est la raison pour laquelle nous devons vérifier chaque information avant de la partager - car </a:t>
            </a:r>
            <a:r>
              <a:rPr lang="fr-CA"/>
              <a:t>la désinformation, il FAUX que ça cesse.</a:t>
            </a:r>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120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180689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C’est la raison pour laquelle nous devons vérifier chaque information avant de la partager - car </a:t>
            </a:r>
            <a:r>
              <a:rPr lang="fr-CA"/>
              <a:t>la désinformation, il FAUX que ça cesse.</a:t>
            </a:r>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121</a:t>
            </a:fld>
            <a:endParaRPr lang="en-CA"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3173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C’est pourquoi même les cas de désinformation qui semblent anodins comptent. La désinformation en ligne ne nous a pas seulement rendus plus faciles à duper, elle nous a rendus plus cyniques : quand nous ne pouvons plus distinguer le vrai du faux, il nous semble plus prudent de présumer que tout est faux.</a:t>
            </a:r>
            <a:endParaRPr lang="en-CA"/>
          </a:p>
          <a:p>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13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40721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Mais la pensée critique n’est pas de douter de tout, c’est apprendre comment trouver les vraies informations. </a:t>
            </a:r>
            <a:r>
              <a:rPr lang="en-CA"/>
              <a:t>Parce que seule la vérité peut arrêter la désinformation.</a:t>
            </a:r>
            <a:endParaRPr lang="en-US" dirty="0"/>
          </a:p>
        </p:txBody>
      </p:sp>
      <p:sp>
        <p:nvSpPr>
          <p:cNvPr id="4" name="Slide Number Placeholder 3"/>
          <p:cNvSpPr>
            <a:spLocks noGrp="1"/>
          </p:cNvSpPr>
          <p:nvPr>
            <p:ph type="sldNum" sz="quarter" idx="5"/>
          </p:nvPr>
        </p:nvSpPr>
        <p:spPr/>
        <p:txBody>
          <a:bodyPr/>
          <a:lstStyle/>
          <a:p>
            <a:fld id="{4ED6F982-5E40-4B47-B500-EA5B1A8F7CCE}" type="slidenum">
              <a:rPr lang="en-CA" smtClean="0"/>
              <a:pPr/>
              <a:t>14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61466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CA" dirty="0"/>
              <a:t>Dans cet atelier, nous allons étudier quatre étapes à suivre pour déterminer si quelque chose est vrai ou non :</a:t>
            </a:r>
          </a:p>
          <a:p>
            <a:pPr lvl="0"/>
            <a:endParaRPr lang="fr-CA" dirty="0"/>
          </a:p>
          <a:p>
            <a:pPr marL="171450" lvl="0" indent="-171450">
              <a:buFont typeface="Arial" panose="020B0604020202020204" pitchFamily="34" charset="0"/>
              <a:buChar char="•"/>
            </a:pPr>
            <a:r>
              <a:rPr lang="fr-CA" dirty="0"/>
              <a:t>Utiliser des outils de vérification des faits,</a:t>
            </a:r>
          </a:p>
          <a:p>
            <a:pPr marL="171450" lvl="0" indent="-171450">
              <a:buFont typeface="Arial" panose="020B0604020202020204" pitchFamily="34" charset="0"/>
              <a:buChar char="•"/>
            </a:pPr>
            <a:r>
              <a:rPr lang="fr-CA" dirty="0"/>
              <a:t>Trouver la source originale, </a:t>
            </a:r>
          </a:p>
          <a:p>
            <a:pPr marL="171450" lvl="0" indent="-171450">
              <a:buFont typeface="Arial" panose="020B0604020202020204" pitchFamily="34" charset="0"/>
              <a:buChar char="•"/>
            </a:pPr>
            <a:r>
              <a:rPr lang="fr-CA" dirty="0"/>
              <a:t>Vérifier la source,</a:t>
            </a:r>
          </a:p>
          <a:p>
            <a:pPr marL="171450" lvl="0" indent="-171450">
              <a:buFont typeface="Arial" panose="020B0604020202020204" pitchFamily="34" charset="0"/>
              <a:buChar char="•"/>
            </a:pPr>
            <a:r>
              <a:rPr lang="fr-CA" dirty="0"/>
              <a:t>Et vérifier d’autres sources</a:t>
            </a:r>
          </a:p>
          <a:p>
            <a:endParaRPr lang="fr-CA"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15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5968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Une fois assimilées, aucune de ces étapes ne vous prendra plus de deux minutes et certaines ne prendront même que dix secondes! Généralement, vous trouvez votre réponse avec une seule de ces étapes, mais il est bon de savoir comment effectuer les quatre.</a:t>
            </a:r>
          </a:p>
          <a:p>
            <a:endParaRPr lang="fr-CA"/>
          </a:p>
          <a:p>
            <a:r>
              <a:rPr lang="fr-CA"/>
              <a:t>Je vais vous montrer différentes façons d’effectuer chacune d’elles, puis vous aurez l’occasion de les essayer.</a:t>
            </a:r>
            <a:endParaRPr lang="en-CA"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16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40060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Parfois, une seule recherche peut révéler la vérité si un vérificateur de faits professionnel a déjà fait le travail pour vous.</a:t>
            </a:r>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17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58692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CA"/>
              <a:t>Avec les ordinateurs, il est facile de créer de fausses images et souvent, les gens les partagent sans savoir qu’elles sont fausses.</a:t>
            </a:r>
          </a:p>
          <a:p>
            <a:pPr lvl="0"/>
            <a:endParaRPr lang="en-CA"/>
          </a:p>
          <a:p>
            <a:r>
              <a:rPr lang="fr-CA"/>
              <a:t>Prenez l’exemple de ces deux photos, d’</a:t>
            </a:r>
            <a:r>
              <a:rPr lang="fr-CA">
                <a:hlinkClick r:id="rId3"/>
              </a:rPr>
              <a:t>une baleine sous un point à Montréal</a:t>
            </a:r>
            <a:r>
              <a:rPr lang="fr-CA"/>
              <a:t> et d’un </a:t>
            </a:r>
            <a:r>
              <a:rPr lang="fr-CA">
                <a:hlinkClick r:id="rId4"/>
              </a:rPr>
              <a:t>esturgeon géant trouvé à Gatineau</a:t>
            </a:r>
            <a:r>
              <a:rPr lang="fr-CA"/>
              <a:t> respectivement, partagées par deux comptes Facebook qui publient tout genre de contenu. Est-ce qu’elles ont l’air vraies ou fausses?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16365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Discutons des sites de vérification bien connus dans la francophonie. Une partie de Radio-Canada, les Décrypteurs font de la vérification des canulars, allégations scientifiques douteuses et d’autres histoires virales.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19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76104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Laquelle de </a:t>
            </a:r>
            <a:r>
              <a:rPr lang="fr-FR">
                <a:hlinkClick r:id="rId3"/>
              </a:rPr>
              <a:t>ces</a:t>
            </a:r>
            <a:r>
              <a:rPr lang="fr-FR"/>
              <a:t> images est réelle? </a:t>
            </a:r>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2</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40850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Si nous faisons une recherche Google pour Les Décrypteurs, baleine et photo, nous voyons sur le site </a:t>
            </a:r>
            <a:r>
              <a:rPr lang="fr-CA">
                <a:hlinkClick r:id="rId3"/>
              </a:rPr>
              <a:t>un article</a:t>
            </a:r>
            <a:r>
              <a:rPr lang="fr-CA"/>
              <a:t> sur un photomontage d’une baleine sous un pont qui est devenu viral.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20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9736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Il existe également des vérificateurs de faits spécialisés dans différents domaines, comme la santé, la politique ou différents pays.</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21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0844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Une autre façon de savoir si quelqu’un a découvert une fausse nouvelle ou une nouvelle trompeuse c’est de rechercher le sujet de la nouvelle et d’ajouter les termes « faux » ou « canular » à votre recherche.</a:t>
            </a:r>
            <a:endParaRPr lang="en-CA"/>
          </a:p>
          <a:p>
            <a:r>
              <a:rPr lang="en-CA"/>
              <a:t>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22</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22737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Cela peut être un peu trompeur, car tout le monde peut dire de n’importe quelle information que c’est un canular. Vous devez donc vous assurer que les personnes qui la réfutent sont fiables.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23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53290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Pour vous assurer que le vérificateur de faits est fiable, vérifiez qu’il a adhéré au </a:t>
            </a:r>
            <a:r>
              <a:rPr lang="fr-CA">
                <a:hlinkClick r:id="rId3"/>
              </a:rPr>
              <a:t>code de principes du réseau international de contrôle des faits</a:t>
            </a:r>
            <a:r>
              <a:rPr lang="fr-CA"/>
              <a:t>. Nous avons créé un </a:t>
            </a:r>
            <a:r>
              <a:rPr lang="fr-CA">
                <a:hlinkClick r:id="rId4"/>
              </a:rPr>
              <a:t>moteur de recherche personnalisé</a:t>
            </a:r>
            <a:r>
              <a:rPr lang="fr-CA"/>
              <a:t> que vous pouvez utiliser à cette adresse pour effectuer toutes vos recherches.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24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53290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Nous avons créé un </a:t>
            </a:r>
            <a:r>
              <a:rPr lang="fr-CA">
                <a:hlinkClick r:id="rId3"/>
              </a:rPr>
              <a:t>moteur de recherche personnalisé</a:t>
            </a:r>
            <a:r>
              <a:rPr lang="fr-CA"/>
              <a:t> que vous pouvez utiliser à cette adresse pour effectuer toutes vos recherches.</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25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94444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Voici un exercice qui vous montrera avec quelle rapidité vous pouvez déterminer si quelque chose est vrai ou non. Le compte Facebook d’ExoPortail a affirmé que Bruxelles serait la première ville à interdire le réseau 5G en raison de « ses effets sur la santé. » Cette publication a été partagée 20 000 fois. Prenez quelques minutes pour déterminer si c’est vrai en utilisant une des compétences que nous venons d’apprendre.</a:t>
            </a:r>
          </a:p>
          <a:p>
            <a:endParaRPr lang="fr-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26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79093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(Quand plus de la moitié des personnes de l’assemblée semblent avoir terminé l’exercice - pas plus de 3-4 minutes.) Alors, qu’est-ce que vous en pensez : vrai ou pas? Comment avez-vous trouvé la réponse?</a:t>
            </a:r>
            <a:r>
              <a:rPr lang="en-CA" dirty="0"/>
              <a:t> </a:t>
            </a:r>
          </a:p>
        </p:txBody>
      </p:sp>
      <p:sp>
        <p:nvSpPr>
          <p:cNvPr id="4" name="Slide Number Placeholder 3"/>
          <p:cNvSpPr>
            <a:spLocks noGrp="1"/>
          </p:cNvSpPr>
          <p:nvPr>
            <p:ph type="sldNum" sz="quarter" idx="10"/>
          </p:nvPr>
        </p:nvSpPr>
        <p:spPr/>
        <p:txBody>
          <a:bodyPr/>
          <a:lstStyle/>
          <a:p>
            <a:fld id="{4ED6F982-5E40-4B47-B500-EA5B1A8F7CCE}" type="slidenum">
              <a:rPr lang="en-CA" smtClean="0"/>
              <a:pPr/>
              <a:t>27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79274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Vous pouvez trouver la réponse soit avec une recherche avec le mot faux ajouté</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28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6449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CA"/>
              <a:t> </a:t>
            </a:r>
            <a:r>
              <a:rPr lang="fr-CA"/>
              <a:t>Soit avec notre </a:t>
            </a:r>
            <a:r>
              <a:rPr lang="fr-CA">
                <a:hlinkClick r:id="rId3"/>
              </a:rPr>
              <a:t>moteur de recherche personnalisé</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29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86605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Cette image est réelle!</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a:t>
            </a:fld>
            <a:endParaRPr lang="en-CA"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5013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Ces deux façons nous mènent à un article de Les Décodeurs de Le Monde qui confirme que le déploiement du réseau 5G a été bloqué pour des raisons administratives et financières.</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86605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Une recherche sur AFP Factuel ne trouve rien. Le fait qu’un vérificateur n’a pas examiné quelque chose ne signifie pas qu’il est vrai. Si quelqu’un d’autre n’a pas déjà vérifié une histoire, allez à la prochaine étape et trouvez la source originale.</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94025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Puisqu’il est très facile à copier et à partager des choses sur Internet, il est important de trouver la source originale d’une histoire avant de décider si vous faites confiance ou non à cette source. Il se peut que quelqu’un l’ait partagée sur les médias sociaux et il est même possible qu’une histoire d’actualité soit basée sur quelque chose qui y a été partagé.</a:t>
            </a:r>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32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77595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Une façon facile de trouver la source originale c’est d’utiliser un moteur de recherche. On se demanderait si cette information partagée sur Twitter, affirmant que le président nigérian Muhammad Buhari a été obligé démentir qu’il a été cloné était vraie. Nous avons déjà vu qu’il n’est pas difficile d’altérer des images. </a:t>
            </a:r>
          </a:p>
          <a:p>
            <a:endParaRPr lang="fr-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17957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Nous pouvons faire une recherche pour son nom, le mot clone et BBC, d’où l’information serait venue - </a:t>
            </a:r>
            <a:endParaRPr lang="en-CA"/>
          </a:p>
          <a:p>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17957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et nous pouvons voir qu’il provient </a:t>
            </a:r>
            <a:r>
              <a:rPr lang="fr-CA">
                <a:hlinkClick r:id="rId3"/>
              </a:rPr>
              <a:t>vraiment de BBC</a:t>
            </a:r>
            <a:r>
              <a:rPr lang="fr-CA"/>
              <a:t>.</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35</a:t>
            </a:fld>
            <a:endParaRPr lang="en-CA"/>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917957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Une autre façon de vérifier si une photo, </a:t>
            </a:r>
            <a:r>
              <a:rPr lang="fr-CA">
                <a:hlinkClick r:id="rId3"/>
              </a:rPr>
              <a:t>comme celle de ce pilote</a:t>
            </a:r>
            <a:r>
              <a:rPr lang="fr-CA"/>
              <a:t>, est réelle, c’est de faire une recherche d’image inversée. Cliquez sur l’image et ensuite cliquez à droite et sélectionnez Copy Image Address (Copier l’adresse de l’image).</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17957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Ensuite, allez à tineye.com et collez l’adresse dans la barre à recherche.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17957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Si nous trions les résultats pour afficher le plus vieux en premier, nous pouvons voir très vite qu’il y a une différente version de la photo.</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17957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Puisque les deux versions sont identiques, à part ce qui est affiché sur la pancarte, il est probable que la plus vieille est l’originale.</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39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17957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Lequel de ces sites d’actualités est vrai? </a:t>
            </a:r>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83562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CA"/>
              <a:t>Même si vous voyez une photo réelle, il se peut que la source ne donne pas la vraie histoire de la photo. Par exemple, sur </a:t>
            </a:r>
            <a:r>
              <a:rPr lang="en-CA">
                <a:hlinkClick r:id="rId3"/>
              </a:rPr>
              <a:t>cette photo</a:t>
            </a:r>
            <a:r>
              <a:rPr lang="en-CA"/>
              <a:t>, ce n’est pas en réalité Charlie Chaplin, mais une actrice nommée Telmy Talia.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17957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C’est pourquoi il est important de suivre les liens d’un article jusqu’à trouver l’origine de l’information donnée.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09142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C’est particulièrement important quand on trouve une information sur les réseaux sociaux, où nous faisons souvent plus d’attention à la personne qui l’a partagée plutôt qu’à la source originale.</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42</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57104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S’il n’y a pas de liens, cherchez dans le texte des phrases comme :  « selon le New York Times  » ou alors le mot « source » inscrit en haut ou en bas d’un article.</a:t>
            </a:r>
            <a:endParaRPr lang="en-CA"/>
          </a:p>
          <a:p>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53524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ou alors le mot « source » inscrit en haut ou en bas d’un article. Si on vous présente des faits ou des statistiques, mais ne dit pas d’où ces informations proviennent, il n’y a aucun moyen de savoir si celles-ci sont fiables.</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9531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Dans cet article, le « </a:t>
            </a:r>
            <a:r>
              <a:rPr lang="fr-CA">
                <a:hlinkClick r:id="rId3"/>
              </a:rPr>
              <a:t>mouv.fr</a:t>
            </a:r>
            <a:r>
              <a:rPr lang="fr-CA"/>
              <a:t>  » affirme que le breakdance et le skateboard vont devenir des sports olympiques officiels. En défilant un peu vers le bas, nous pouvons constater que l’information a été diffusée par le compte officiel Twitter du Comité international olympique. Ce comité est l’ultime autorité ce qui concerne les décisions à propos des Jeux olympiques et le tweet contient un lien vers le site web du comité qui confirme cette information.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1836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 comité est l’ultime autorité ce qui concerne les décisions à propos des Jeux olympiques et le tweet contient un lien vers le site web du comité qui confirme cette information.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79876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Si on clique le lien, on peut voir si l’histoire est vraie.</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79876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S’il n’y a pas de liens dans l’histoire, vous pouvez faire une recherche pour le sujet ainsi que les sources mentionnées.</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14949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Soyez conscient de contenus commandités. Plusieurs sites, même ceux qui sont fiables, tel </a:t>
            </a:r>
            <a:r>
              <a:rPr lang="fr-CA">
                <a:hlinkClick r:id="rId3"/>
              </a:rPr>
              <a:t>Le Monde</a:t>
            </a:r>
            <a:r>
              <a:rPr lang="fr-CA"/>
              <a:t>, affichent des contenus commandités. D’autres entreprises paient pour faire afficher leurs liens sur des sites fiables</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49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7630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 site est réel!</a:t>
            </a:r>
            <a:endParaRPr lang="fr-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68537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Nous pouvons aussi employer une recherche d’image inversée pour voir si une photo est vraiment ce qu’elle prétend être. Selon ce tweet, </a:t>
            </a:r>
            <a:r>
              <a:rPr lang="fr-CA">
                <a:hlinkClick r:id="rId3"/>
              </a:rPr>
              <a:t>cette image</a:t>
            </a:r>
            <a:r>
              <a:rPr lang="fr-CA"/>
              <a:t> montre l’incendie qui fait en ce moment ravage en Amazonie, </a:t>
            </a:r>
            <a:endParaRPr lang="en-US"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82477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mais si nous suivons les étapes précédentes, nous pouvons voir que cette photo a été originalement publiée dans la revue </a:t>
            </a:r>
            <a:r>
              <a:rPr lang="fr-CA">
                <a:hlinkClick r:id="rId3"/>
              </a:rPr>
              <a:t>Nature en 2012</a:t>
            </a:r>
            <a:r>
              <a:rPr lang="fr-CA"/>
              <a:t>. </a:t>
            </a:r>
            <a:endParaRPr lang="fr-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403010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À votre tour! Des explorateurs ont-ils réellement trouvé des centaines d’animaux que l’on disparus éteints à un endroit appelé la Cité perdue du dieu singe? Prenez quelques minutes pour trouver la source originale de cette histoire et constater si elle est vraie ou non.</a:t>
            </a:r>
            <a:endParaRPr lang="fr-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52</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83034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(Quand plus de la moitié des personnes de l’assemblée semblent avoir terminé l’exercice - pas plus de 3-4 minutes.) Alors, qu’est-ce que vous en pensez : vrai ou pas? Comment avez-vous trouvé la réponse?</a:t>
            </a:r>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830347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Il ne vous a probablement pas pris beaucoup de temps pour constater que cette histoire est vraie, même si vous n’avez aucune raison de penser qu’« </a:t>
            </a:r>
            <a:r>
              <a:rPr lang="fr-CA" dirty="0">
                <a:hlinkClick r:id="rId3"/>
              </a:rPr>
              <a:t>Ulyces.co</a:t>
            </a:r>
            <a:r>
              <a:rPr lang="fr-CA" dirty="0"/>
              <a:t> » est une source très fiable.</a:t>
            </a:r>
          </a:p>
          <a:p>
            <a:endParaRPr lang="fr-CA" dirty="0"/>
          </a:p>
          <a:p>
            <a:r>
              <a:rPr lang="fr-CA" dirty="0"/>
              <a:t>Lorsque nous faisons légèrement défiler l’écran, nous pouvons voir que l’information vient en réalité du </a:t>
            </a:r>
            <a:r>
              <a:rPr lang="fr-CA" dirty="0">
                <a:hlinkClick r:id="rId4"/>
              </a:rPr>
              <a:t>CNN</a:t>
            </a:r>
            <a:r>
              <a:rPr lang="fr-CA" dirty="0"/>
              <a:t>, une source de nouvelles américaine réputée.</a:t>
            </a:r>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830347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Et si vous ne saviez pas si CNN était une source fiable? Et puis, comment peut-on savoir qu’il s’agit de leur véritable site Web? Nous répondrons à toutes ces questions à la troisième étape : vérification de la source.</a:t>
            </a:r>
          </a:p>
          <a:p>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051381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Que vous regardiez un site Web, une photo, une vidéo ou une information, l’important est de savoir si les personnes qui l’ont créé ou rapporté en premier sont fiables. Vous ne pouvez pas toujours affirmer que quelque chose est faux, mais si la source n’est pas fiable, vous n’avez aucune raison de la croire.</a:t>
            </a:r>
          </a:p>
          <a:p>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17581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C’est le seul moment où l’ordre dans lequel vous effectuez les étapes importe. Les sources fiables partagent parfois des choses qui se révèlent être fausses, et des sources non fiables partagent parfois des choses vraies. C’est pourquoi vous ne devriez pas vous préoccuper de vérifier une source tant que vous n’êtes pas sûr qu’elle soit à l’origine de l’information.</a:t>
            </a:r>
            <a:endParaRPr lang="en-CA"/>
          </a:p>
          <a:p>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027976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Vous devez alors vous poser trois questions. Premièrement, cette source existe-t-elle vraiment? Nous avons déjà vu à quel point il est facile de créer de fausses images en ligne, et qu’il est tout aussi facile de créer un faux site Web ou un faux </a:t>
            </a:r>
            <a:r>
              <a:rPr lang="fr-CA">
                <a:hlinkClick r:id="rId3"/>
              </a:rPr>
              <a:t>profil sur les réseaux sociaux</a:t>
            </a:r>
            <a:r>
              <a:rPr lang="fr-CA"/>
              <a:t>.</a:t>
            </a:r>
            <a:endParaRPr lang="fr-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1758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Deuxièmement, la source est-elle vraiment qui elle prétend être? Il est également facile d’usurper l’identité de personnes en ligne et de créer des sites imposteurs ou de faux comptes de réseaux sociaux.</a:t>
            </a:r>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59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73952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Lequel de ces sites est réel?</a:t>
            </a:r>
            <a:endParaRPr lang="en-CA"/>
          </a:p>
          <a:p>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35969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Enfin, la source est-elle fiable? En ligne, n’importe qui peut prétendre être un expert. Vous devez donc vous assurer qu’il y a de bonnes raisons de croire que la personne est une source fiable.</a:t>
            </a:r>
          </a:p>
          <a:p>
            <a:endParaRPr lang="fr-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60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726209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De nos jours, il est facile de créer des sites Web </a:t>
            </a:r>
            <a:r>
              <a:rPr lang="en-CA"/>
              <a:t>à l’allure </a:t>
            </a:r>
            <a:r>
              <a:rPr lang="fr-CA"/>
              <a:t>professionne</a:t>
            </a:r>
            <a:r>
              <a:rPr lang="en-CA"/>
              <a:t>l</a:t>
            </a:r>
            <a:r>
              <a:rPr lang="fr-CA"/>
              <a:t>le.</a:t>
            </a:r>
            <a:r>
              <a:rPr lang="en-CA"/>
              <a:t> En fait, certaines sources fiables peuvent sembler moins </a:t>
            </a:r>
            <a:r>
              <a:rPr lang="fr-CA"/>
              <a:t>professionne</a:t>
            </a:r>
            <a:r>
              <a:rPr lang="en-CA"/>
              <a:t>l</a:t>
            </a:r>
            <a:r>
              <a:rPr lang="fr-CA"/>
              <a:t>les que les faux sites</a:t>
            </a:r>
            <a:r>
              <a:rPr lang="en-CA"/>
              <a:t>, car elles n’ont consacré ni temps ni argent à la mise à jour de leur site Web.</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61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826265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noProof="0" dirty="0"/>
              <a:t>Les personnes qui propagent délibérément de fausses informations inventent souvent des journaux locaux ou chaînes de télévision locales. Ce type de source semble fiable, puisqu’il est probable qu’on ne connaisse pas les chaînes de télévision et journaux locaux d’une autre ville ou d’un autre pays. Voici deux sites web qui prétendent être originaires de Sherbrooke, Québec – le Times  et le Record. Lequel est un vrai journal?</a:t>
            </a:r>
          </a:p>
        </p:txBody>
      </p:sp>
      <p:sp>
        <p:nvSpPr>
          <p:cNvPr id="4" name="Slide Number Placeholder 3"/>
          <p:cNvSpPr>
            <a:spLocks noGrp="1"/>
          </p:cNvSpPr>
          <p:nvPr>
            <p:ph type="sldNum" sz="quarter" idx="10"/>
          </p:nvPr>
        </p:nvSpPr>
        <p:spPr/>
        <p:txBody>
          <a:bodyPr/>
          <a:lstStyle/>
          <a:p>
            <a:fld id="{4ED6F982-5E40-4B47-B500-EA5B1A8F7CCE}" type="slidenum">
              <a:rPr lang="en-CA" smtClean="0"/>
              <a:pPr/>
              <a:t>62</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96116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Ils ont tous les deux une page « À propos de nous » et une page « nous joindre » qui montre une adresse civique, un courriel, les noms des employées. Mais tout cela est facile à falsifier. </a:t>
            </a:r>
          </a:p>
        </p:txBody>
      </p:sp>
      <p:sp>
        <p:nvSpPr>
          <p:cNvPr id="4" name="Slide Number Placeholder 3"/>
          <p:cNvSpPr>
            <a:spLocks noGrp="1"/>
          </p:cNvSpPr>
          <p:nvPr>
            <p:ph type="sldNum" sz="quarter" idx="10"/>
          </p:nvPr>
        </p:nvSpPr>
        <p:spPr/>
        <p:txBody>
          <a:bodyPr/>
          <a:lstStyle/>
          <a:p>
            <a:fld id="{4ED6F982-5E40-4B47-B500-EA5B1A8F7CCE}" type="slidenum">
              <a:rPr lang="en-CA" smtClean="0"/>
              <a:pPr/>
              <a:t>63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892452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À la place de vérifier les sites web eux-mêmes, allons à Wikipédia pour voir s’il y a un article qui parle du Record.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64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74943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CA"/>
              <a:t>(</a:t>
            </a:r>
            <a:r>
              <a:rPr lang="fr-CA"/>
              <a:t>Vous n’avez pas à aller directement à Wikipédia, vous pouvez saisir ce que vous recherchez dans la barre à recherche du moteur de recherche et ajouter « Wikipédia. »)</a:t>
            </a:r>
            <a:endParaRPr lang="en-CA"/>
          </a:p>
          <a:p>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65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61330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De l’article sur Wikipédia, nous pouvons voir que le Record  existe depuis plus d’un siècle et il ne nous donne pas une raison de douter de sa fiabilité.  </a:t>
            </a:r>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66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41187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Il n’y a pas d’article</a:t>
            </a:r>
            <a:r>
              <a:rPr lang="en-CA"/>
              <a:t> Wikipédia sur le Times, mais cela ne signifie pas nécessairement qu’il n’existe pas : puisqu’ils sont écrits par des bénévoles, Wikipédia manque d’articles sur </a:t>
            </a:r>
            <a:r>
              <a:rPr lang="fr-CA"/>
              <a:t>plusieurs sujet</a:t>
            </a:r>
            <a:r>
              <a:rPr lang="en-CA"/>
              <a:t>s</a:t>
            </a:r>
            <a:r>
              <a:rPr lang="fr-CA"/>
              <a:t>. </a:t>
            </a:r>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67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16214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Si nous faisons une recherche sur </a:t>
            </a:r>
            <a:r>
              <a:rPr lang="en-CA"/>
              <a:t>Google, les seuls résultats que nous pouvons trouver sont un compte Twitter et des articles qui indiquent qu’il est un </a:t>
            </a:r>
            <a:r>
              <a:rPr lang="fr-CA"/>
              <a:t>faux site d’actualité. </a:t>
            </a:r>
            <a:endParaRPr lang="en-CA"/>
          </a:p>
          <a:p>
            <a:pPr lvl="0"/>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68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162145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Il est facile de prétendre être quelqu’un d’autre en ligne. Une fois que vous êtes assuré que la source existe, vous avez à déterminer si l’information que vous avez trouvée provient réellement de celle-ci. </a:t>
            </a:r>
            <a:endParaRPr lang="en-CA"/>
          </a:p>
          <a:p>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69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67605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Ce site est réel!</a:t>
            </a:r>
            <a:endParaRPr lang="en-CA"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888786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Est-ce que Netflix a vraiment conseillé à ses abonnés de prendre une pause de visionnement à tous les deux épisodes?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70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676052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Certains réseaux sociaux, tels Twitter</a:t>
            </a:r>
            <a:r>
              <a:rPr lang="fr-FR"/>
              <a:t> et </a:t>
            </a:r>
            <a:r>
              <a:rPr lang="fr-FR" dirty="0"/>
              <a:t>Instagram, vérifient des utilisateurs avec un badge bleu à côté de leurs noms. Cela ne signifie pas nécessairement qu’ils sont des sources d’information fiables, mais il indique qu’ils sont ce qu’ils prétendent être. Dans ce cas, il s’agit d’un vrai compte de </a:t>
            </a:r>
            <a:r>
              <a:rPr lang="fr-FR" dirty="0" err="1"/>
              <a:t>Netfix</a:t>
            </a:r>
            <a:r>
              <a:rPr lang="fr-FR" dirty="0"/>
              <a:t>, qui veut dire qu’aussi bizarre que cela puisse paraître, c’est un message envoyé par </a:t>
            </a:r>
            <a:r>
              <a:rPr lang="fr-FR" dirty="0" err="1"/>
              <a:t>Netflix</a:t>
            </a:r>
            <a:r>
              <a:rPr lang="fr-FR" dirty="0"/>
              <a:t>.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71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174951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Il est un peu plus difficile de vous assurer que vous êtes sur le bon site web. Des gens ont créé de fausses versions de vrais sites web d’actualités tels Le Monde qui ont l’air presque identiques aux sites officiels.   </a:t>
            </a:r>
            <a:endParaRPr lang="en-CA"/>
          </a:p>
          <a:p>
            <a:r>
              <a:rPr lang="fr-CA"/>
              <a:t>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72</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006790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Certaines choses sont plus difficiles à imiter ou à falsifier. L’adresse d’un site web ne peut pas à elle-même vous dire si ce site est fiable (par exemple, les sites qui se terminent en org ne sont pas nécessairement plus dignes de confiance), mais l’adresse peut vous indiquer si vous êtes sur le vrai site web d’un organisme.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73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151759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CA" dirty="0"/>
              <a:t>Si vous êtes convaincu qu’une source est réelle et qu’elle est vraiment ce qu’elle prétend être, vous devez déterminer si elle est fiable. Pour les sources d’informations générales, comme les journaux, il faut demander si elles disposent d’un processus qui leur permet de s’assurer qu’elles publient de bonnes informations et s’assurer qu’elles ont fait leurs preuves. </a:t>
            </a:r>
          </a:p>
        </p:txBody>
      </p:sp>
      <p:sp>
        <p:nvSpPr>
          <p:cNvPr id="4" name="Slide Number Placeholder 3"/>
          <p:cNvSpPr>
            <a:spLocks noGrp="1"/>
          </p:cNvSpPr>
          <p:nvPr>
            <p:ph type="sldNum" sz="quarter" idx="10"/>
          </p:nvPr>
        </p:nvSpPr>
        <p:spPr/>
        <p:txBody>
          <a:bodyPr/>
          <a:lstStyle/>
          <a:p>
            <a:fld id="{4ED6F982-5E40-4B47-B500-EA5B1A8F7CCE}" type="slidenum">
              <a:rPr lang="en-CA" smtClean="0"/>
              <a:pPr/>
              <a:t>74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666735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Cela devient important lorsque vous consultez des sources qui ne sont pas fausses, mais qui ne donnent qu’une partie de l’histoire ou qui ne suivent pas un rigoureux processus de vérification de faits.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75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239459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Des fois, des sources fiables partagent des choses qui se révèlent être fausses et des sources peu fiables partagent des choses véritables. En règle générale, par contre, si vous voyez une histoire d’une source que vous savez fiable, vous pouvez présumer qu’elle est probablement vraie.  Prenons l’exemple de deux médias d’actualité, </a:t>
            </a:r>
            <a:r>
              <a:rPr lang="fr-FR">
                <a:hlinkClick r:id="rId3"/>
              </a:rPr>
              <a:t>Sputnik France</a:t>
            </a:r>
            <a:r>
              <a:rPr lang="fr-FR"/>
              <a:t> et </a:t>
            </a:r>
            <a:r>
              <a:rPr lang="fr-FR">
                <a:hlinkClick r:id="rId4"/>
              </a:rPr>
              <a:t>Le Figaro</a:t>
            </a:r>
            <a:r>
              <a:rPr lang="fr-FR"/>
              <a:t>. Elles sont toutes les deux des sources d’information et ni l’une ni l’autre ne manque complètement de fiabilité, mais une est beaucoup plus fiable que l’autre.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76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450354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FR"/>
              <a:t>Il y a des indices qui vous aident à décider si une source d’actualité est fiable. Fait-elle souvent des erreurs? Si elle en fait, est-ce qu’elle les avoue et publie des corrections? Est-elle prête à publier des histoires avec lesquelles son propriétaire ou ses lecteurs seraient en désaccord?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77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450354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CA"/>
              <a:t>Si nous cherchons Le Figaro sur </a:t>
            </a:r>
            <a:r>
              <a:rPr lang="fr-CA">
                <a:hlinkClick r:id="rId3"/>
              </a:rPr>
              <a:t>Wikipédia</a:t>
            </a:r>
            <a:r>
              <a:rPr lang="fr-CA"/>
              <a:t>, cela nous apprend que ce journal existe depuis 1826 et qu’il est bien connu dans le contexte du journalisme français. Il n’est pas parfait, et en lisant l’article, nous pouvons voir qu’il y avait quelques controverses au sujet de son indépendance éditoriale. Dans l’ensemble, elle a toutefois une bonne réputation.</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78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450354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CA" dirty="0"/>
              <a:t>Par contre, </a:t>
            </a:r>
            <a:r>
              <a:rPr lang="fr-CA" dirty="0" err="1">
                <a:hlinkClick r:id="rId3"/>
              </a:rPr>
              <a:t>Sputnik</a:t>
            </a:r>
            <a:r>
              <a:rPr lang="fr-CA" dirty="0"/>
              <a:t> a été lancée en 2014. En soi, le fait d’être récemment établi n’indique pas un manque de fiabilité, mais son article sur Wikipédia discute principalement des critiques dont elle faisait l’objet. En gros, </a:t>
            </a:r>
            <a:r>
              <a:rPr lang="fr-CA" dirty="0" err="1"/>
              <a:t>Sputnik</a:t>
            </a:r>
            <a:r>
              <a:rPr lang="fr-CA" dirty="0"/>
              <a:t> est une agence de presse qui appartient au gouvernement russe et elle est connue pour avoir publié des théories du complot.</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79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45035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fr-CA"/>
              <a:t>Combien d’entre vous ont eu les trois bonnes réponses?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096131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Cela ne signifie pas que Sputnik manque complètement de fiabilité ni que Le Figaro ne se trompe jamais. En règle générale, par contre, il vaut mieux de faire confiance aux informations fournies par Le Figaro.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450354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Pour des sources plus spécialisées, vous devez vous demander s’il y a des experts ou des autorités pour ce sujet. Être un expert, c’est plus que d’être un médecin, un scientifique ou un professeur : assurez-vous qu’ils sont des experts dans le bon domaine. Un cancérologue serait un expert dans le traitement du cancer, mais pas pour les vaccins.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289588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Certaines sources</a:t>
            </a:r>
            <a:r>
              <a:rPr lang="en-CA"/>
              <a:t>, comme certains groupes </a:t>
            </a:r>
            <a:r>
              <a:rPr lang="fr-CA"/>
              <a:t>professionne</a:t>
            </a:r>
            <a:r>
              <a:rPr lang="en-CA"/>
              <a:t>l</a:t>
            </a:r>
            <a:r>
              <a:rPr lang="fr-CA"/>
              <a:t>s ou agences gouvernementales</a:t>
            </a:r>
            <a:r>
              <a:rPr lang="en-CA"/>
              <a:t>, sont des autorités reconnues sur des sujets particuliers. Leur voix a plus de poids que celle de n’importe quel expert dans le domaine et en a beaucoup plus que celle d’une personne ou d’un groupe qui n’est pas une autorité. </a:t>
            </a:r>
          </a:p>
          <a:p>
            <a:endParaRPr lang="en-CA"/>
          </a:p>
          <a:p>
            <a:r>
              <a:rPr lang="fr-FR"/>
              <a:t>Comment pouvez-vous savoir si quelqu’un est un expert? Sur Internet, n’importe qui pourrait dire qu’il est un institut, un groupe de réflexion ou un think tank. Prenons l’exemple de Polemia.com, qui se dit un groupe de réflexion sur les enjeux politiques et culturels de l’Europe.</a:t>
            </a:r>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82</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722369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Quand l’on fait une recherche pour le site sur </a:t>
            </a:r>
            <a:r>
              <a:rPr lang="fr-FR" dirty="0" err="1"/>
              <a:t>Décodex</a:t>
            </a:r>
            <a:r>
              <a:rPr lang="fr-FR" dirty="0"/>
              <a:t> de Le Monde, on voit qu’il est critiqué pour avoir véhiculé des propos racistes et xénophobes.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786303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Cet article</a:t>
            </a:r>
            <a:r>
              <a:rPr lang="en-CA"/>
              <a:t> discute du meilleur moment pour acheter ses billets d’avion. Il cite une étude intitulée « Quand réserver pour économiser » et aussi un homme qui s’appelle Jonathan </a:t>
            </a:r>
            <a:r>
              <a:rPr lang="fr-CA"/>
              <a:t>Sepulchre. Dans l’article, il conseille au lecteur de créer une alerte de prix depuis le site Skyscanner. Tous les conseils et l’étude citée proviennent de Skyscanner</a:t>
            </a:r>
            <a:r>
              <a:rPr lang="en-CA"/>
              <a:t>.</a:t>
            </a:r>
            <a:r>
              <a:rPr lang="fr-CA"/>
              <a:t>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841517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Et une recherche pour Skyscanner nous montre qu’il est un site web de voyage</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173290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une recherche pour « Jonathan Sepulchre » montre qu’il est gestionnaire chez Skyscanner.  </a:t>
            </a:r>
          </a:p>
          <a:p>
            <a:r>
              <a:rPr lang="fr-FR"/>
              <a:t> </a:t>
            </a:r>
            <a:endParaRPr lang="fr-FR"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825315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N’oubliez pas qu’un faux profil sur LinkedIn, comme n’importe quel autre compte des médias sociaux, est assez facile à créer, alors vous avez besoin d’une dernière preuve. Voici l’étude que nous avons mentionnée, sur le site web de Skyscanner. Skyscanner n’est pas une autorité, et Jonathan Sepulchre est expert en marketing et non pas en voyage.</a:t>
            </a:r>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073401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C’est à votre tour! Jetez un coup d’</a:t>
            </a:r>
            <a:r>
              <a:rPr lang="fr-CA" dirty="0" err="1"/>
              <a:t>oeil</a:t>
            </a:r>
            <a:r>
              <a:rPr lang="fr-CA" dirty="0"/>
              <a:t> à ces deux groupes médicaux  qui ont tous les deux fait des affirmations à propos du vaccin </a:t>
            </a:r>
            <a:r>
              <a:rPr lang="en-CA" dirty="0"/>
              <a:t>Gardasil </a:t>
            </a:r>
            <a:r>
              <a:rPr lang="en-CA" dirty="0" err="1"/>
              <a:t>contre</a:t>
            </a:r>
            <a:r>
              <a:rPr lang="en-CA" dirty="0"/>
              <a:t> le VPH</a:t>
            </a:r>
            <a:r>
              <a:rPr lang="fr-FR" dirty="0"/>
              <a:t> :  </a:t>
            </a:r>
            <a:r>
              <a:rPr lang="fr-FR" dirty="0" err="1"/>
              <a:t>Med’Ocean</a:t>
            </a:r>
            <a:r>
              <a:rPr lang="fr-FR" dirty="0"/>
              <a:t> et la Société française de pédiatrie (SFP).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68034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(Quand plus de la moitié des personnes de l’assemblée semblent avoir terminé l’exercice - pas plus de 3-4 minutes). Qu’en pensez-vous? Lequel de ces deux groupes est plus fiables en ce qui concerne l’information sur ce vaccin? Comment avez-vous trouvé la réponse?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89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04453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Il n’est pas facile de détecter la désinformation en ligne et il est aussi facile de créer un faux site Web qu’un vrai. La technologie infographique qui était limitée il y a quelques années aux films d’Hollywood est maintenant disponible dans des applications gratuites pour les téléphones intelligents.</a:t>
            </a:r>
          </a:p>
          <a:p>
            <a:r>
              <a:rPr lang="en-CA"/>
              <a:t> </a:t>
            </a:r>
          </a:p>
          <a:p>
            <a:endParaRPr lang="en-CA"/>
          </a:p>
          <a:p>
            <a:endParaRPr lang="en-US" dirty="0"/>
          </a:p>
        </p:txBody>
      </p:sp>
      <p:sp>
        <p:nvSpPr>
          <p:cNvPr id="4" name="Slide Number Placeholder 3"/>
          <p:cNvSpPr>
            <a:spLocks noGrp="1"/>
          </p:cNvSpPr>
          <p:nvPr>
            <p:ph type="sldNum" sz="quarter" idx="5"/>
          </p:nvPr>
        </p:nvSpPr>
        <p:spPr/>
        <p:txBody>
          <a:bodyPr/>
          <a:lstStyle/>
          <a:p>
            <a:fld id="{39C92D04-1293-CF4B-91D9-FE0B4B84C100}" type="slidenum">
              <a:rPr lang="en-US" smtClean="0"/>
              <a:pPr/>
              <a:t>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347667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Ils affirment tous les deux être une autorité sur ce vaccin, mais si nous faisons une recherche pour la </a:t>
            </a:r>
            <a:r>
              <a:rPr lang="en-CA"/>
              <a:t>Société française de pédiatrie, nous pouvons voir qu’il y a beaucoup d’information disponible sur Internet à propos de cet organisme, y compris une page Wikipédia. </a:t>
            </a:r>
            <a:r>
              <a:rPr lang="fr-CA"/>
              <a:t>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90</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600254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Une recherche pour </a:t>
            </a:r>
            <a:r>
              <a:rPr lang="en-CA"/>
              <a:t>Med’Ocean, par contre, </a:t>
            </a:r>
            <a:r>
              <a:rPr lang="fr-CA"/>
              <a:t>trouve seulement son propre site web, son compte Twitter, des liens vers des vidéos sur YouTube et le nom du directeur de l’organisme, Dr Philippe de Chazournes.</a:t>
            </a:r>
            <a:r>
              <a:rPr lang="en-CA"/>
              <a:t>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91</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600254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Si nous examinons le site web de Med’Ocean et l’information qui y est fournie, cela nous montre qu’il n’est pas fiable, non seulement parce qu’il n’est pas une autorité (comme Skyscanner), mais aussi parce qu’il exprime des partis pris assez forts en ce qui concerne les vaccins et l’industrie pharmaceutique.</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92</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956161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Il est important de ne pas confondre l’autorité et les partis pris. Un expert sur un sujet a probablement des opinions sur ce sujet plus fortes que quelqu’un qui n’est pas expert, mais elles sont des opinions mieux informées.</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93</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814915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La position de la SFP sur le vaccin contre les VPH est basée sur une recherche extensive appuyée par plusieurs professionnels de la santé, tandis que la position et la pétition de Med’Ocean se basent sur une méfiance de l’industrie médicale et l’industrie pharmaceutique.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94</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814915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Cette étape, vérifier d’autres sources, est parfois la dernière, mais elle pourrait également être la première. C’est une bonne façon de repérer des partis pris et déterminer si une histoire d’actualité est vraie.</a:t>
            </a:r>
            <a:endParaRPr lang="en-CA"/>
          </a:p>
          <a:p>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553825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 </a:t>
            </a:r>
            <a:r>
              <a:rPr lang="fr-CA">
                <a:hlinkClick r:id="rId3"/>
              </a:rPr>
              <a:t>politicien</a:t>
            </a:r>
            <a:r>
              <a:rPr lang="fr-CA"/>
              <a:t> a-t-il vraiment fait une vidéo en direct sur Facebook avec un filtre de chat?</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96</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553825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dirty="0"/>
              <a:t>Si on recherche « </a:t>
            </a:r>
            <a:r>
              <a:rPr lang="fr-CA" dirty="0">
                <a:hlinkClick r:id="rId3"/>
              </a:rPr>
              <a:t>politicien pakistanais avec filtre de chat</a:t>
            </a:r>
            <a:r>
              <a:rPr lang="fr-CA" dirty="0"/>
              <a:t> » et qu’on passe dans </a:t>
            </a:r>
            <a:r>
              <a:rPr lang="fr-CA" dirty="0">
                <a:hlinkClick r:id="rId4"/>
              </a:rPr>
              <a:t>l’onglet « actualités »</a:t>
            </a:r>
            <a:r>
              <a:rPr lang="fr-CA" dirty="0"/>
              <a:t>, on constate que l’histoire a été couverte par de nombreux médias nationaux et étrangers, y compris Radio-Canada.</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97</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925734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Au cours de cette étape, la fiabilité d’une source unique</a:t>
            </a:r>
            <a:r>
              <a:rPr lang="en-CA"/>
              <a:t> ne doit pas nous inquiéter puisqu’il s’agit de chercher un consensus parmi des sources largement fiables, pour savoir si quelque chose s’est réellement passé. L’onglet « actualités » est meilleur que celui de recherche principale, car il est plus organisé. Même si toutes les sources ne sont pas parfaitement fiables, ce sont toutes des sources d’information qui existent réellement.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13355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a:t>Cette étape est également importante pour </a:t>
            </a:r>
            <a:r>
              <a:rPr lang="en-CA"/>
              <a:t>avoir du contexte et vous assurer de bien comprendre toute l’histoire. Rappelez-vous que toute source fait parfois des erreurs, mais celles qui sont fiables les corrigent. Consulter d’autres sources peut vous aider à déterminer si la première source où vous avez vu l’information aurait laissé des détails de côté. C’est un bon moyen de déterminer le possible parti pris d’une source.</a:t>
            </a:r>
            <a:r>
              <a:rPr lang="fr-CA"/>
              <a:t> </a:t>
            </a:r>
            <a:r>
              <a:rPr lang="en-CA"/>
              <a:t> </a:t>
            </a:r>
            <a:endParaRPr lang="en-CA" dirty="0"/>
          </a:p>
        </p:txBody>
      </p:sp>
      <p:sp>
        <p:nvSpPr>
          <p:cNvPr id="4" name="Slide Number Placeholder 3"/>
          <p:cNvSpPr>
            <a:spLocks noGrp="1"/>
          </p:cNvSpPr>
          <p:nvPr>
            <p:ph type="sldNum" sz="quarter" idx="10"/>
          </p:nvPr>
        </p:nvSpPr>
        <p:spPr/>
        <p:txBody>
          <a:bodyPr/>
          <a:lstStyle/>
          <a:p>
            <a:fld id="{4ED6F982-5E40-4B47-B500-EA5B1A8F7CCE}" type="slidenum">
              <a:rPr lang="en-CA" smtClean="0"/>
              <a:pPr/>
              <a:t>99</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1335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058D9-9561-FC49-A282-288BC895A4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1999" cy="6864626"/>
          </a:xfrm>
          <a:prstGeom prst="rect">
            <a:avLst/>
          </a:prstGeom>
        </p:spPr>
      </p:pic>
      <p:sp>
        <p:nvSpPr>
          <p:cNvPr id="2" name="Title 1">
            <a:extLst>
              <a:ext uri="{FF2B5EF4-FFF2-40B4-BE49-F238E27FC236}">
                <a16:creationId xmlns:a16="http://schemas.microsoft.com/office/drawing/2014/main" id="{45A8B1BA-C866-6346-9CD4-C79F8BC6EC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A1176A-F2DD-EC4B-BC75-DF173A04E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8A9A6C-B946-324E-89D2-2E0ECE9BBCE9}"/>
              </a:ext>
            </a:extLst>
          </p:cNvPr>
          <p:cNvSpPr>
            <a:spLocks noGrp="1"/>
          </p:cNvSpPr>
          <p:nvPr>
            <p:ph type="dt" sz="half" idx="10"/>
          </p:nvPr>
        </p:nvSpPr>
        <p:spPr/>
        <p:txBody>
          <a:bodyPr/>
          <a:lstStyle/>
          <a:p>
            <a:fld id="{69C405D1-5942-4D1F-B6DE-322B0E50DAA8}" type="datetimeFigureOut">
              <a:rPr lang="en-CA" smtClean="0"/>
              <a:t>2024-06-08</a:t>
            </a:fld>
            <a:endParaRPr lang="en-CA"/>
          </a:p>
        </p:txBody>
      </p:sp>
      <p:sp>
        <p:nvSpPr>
          <p:cNvPr id="5" name="Footer Placeholder 4">
            <a:extLst>
              <a:ext uri="{FF2B5EF4-FFF2-40B4-BE49-F238E27FC236}">
                <a16:creationId xmlns:a16="http://schemas.microsoft.com/office/drawing/2014/main" id="{9EBF3CC0-FAB1-324C-8AF4-FD9E9E06146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87C5257-2D0F-B542-9798-3F299BE89DF7}"/>
              </a:ext>
            </a:extLst>
          </p:cNvPr>
          <p:cNvSpPr>
            <a:spLocks noGrp="1"/>
          </p:cNvSpPr>
          <p:nvPr>
            <p:ph type="sldNum" sz="quarter" idx="12"/>
          </p:nvPr>
        </p:nvSpPr>
        <p:spPr/>
        <p:txBody>
          <a:bodyPr/>
          <a:lstStyle/>
          <a:p>
            <a:fld id="{D87DDE34-B17E-42E4-83CE-CCF29A722144}" type="slidenum">
              <a:rPr lang="en-CA" smtClean="0"/>
              <a:t>‹#›</a:t>
            </a:fld>
            <a:endParaRPr lang="en-CA" dirty="0"/>
          </a:p>
        </p:txBody>
      </p:sp>
    </p:spTree>
    <p:extLst>
      <p:ext uri="{BB962C8B-B14F-4D97-AF65-F5344CB8AC3E}">
        <p14:creationId xmlns:p14="http://schemas.microsoft.com/office/powerpoint/2010/main" val="211978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476251-26BE-5A43-8D9C-A773326F83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1999" cy="6864626"/>
          </a:xfrm>
          <a:prstGeom prst="rect">
            <a:avLst/>
          </a:prstGeom>
        </p:spPr>
      </p:pic>
      <p:sp>
        <p:nvSpPr>
          <p:cNvPr id="2" name="Title 1">
            <a:extLst>
              <a:ext uri="{FF2B5EF4-FFF2-40B4-BE49-F238E27FC236}">
                <a16:creationId xmlns:a16="http://schemas.microsoft.com/office/drawing/2014/main" id="{AF5B1344-737D-8844-BDFC-45215A466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F80C7B-8625-3C46-8467-C9E3B72EE0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BA37A-F6D3-3F47-8816-094D114579E9}"/>
              </a:ext>
            </a:extLst>
          </p:cNvPr>
          <p:cNvSpPr>
            <a:spLocks noGrp="1"/>
          </p:cNvSpPr>
          <p:nvPr>
            <p:ph type="dt" sz="half" idx="10"/>
          </p:nvPr>
        </p:nvSpPr>
        <p:spPr/>
        <p:txBody>
          <a:bodyPr/>
          <a:lstStyle/>
          <a:p>
            <a:fld id="{69C405D1-5942-4D1F-B6DE-322B0E50DAA8}" type="datetimeFigureOut">
              <a:rPr lang="en-CA" smtClean="0"/>
              <a:t>2024-06-08</a:t>
            </a:fld>
            <a:endParaRPr lang="en-CA"/>
          </a:p>
        </p:txBody>
      </p:sp>
      <p:sp>
        <p:nvSpPr>
          <p:cNvPr id="5" name="Footer Placeholder 4">
            <a:extLst>
              <a:ext uri="{FF2B5EF4-FFF2-40B4-BE49-F238E27FC236}">
                <a16:creationId xmlns:a16="http://schemas.microsoft.com/office/drawing/2014/main" id="{9F38B4E0-131C-3D41-8E23-99A95462D88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80B16C7-A4DF-6447-9D8A-7DBD4881AA7F}"/>
              </a:ext>
            </a:extLst>
          </p:cNvPr>
          <p:cNvSpPr>
            <a:spLocks noGrp="1"/>
          </p:cNvSpPr>
          <p:nvPr>
            <p:ph type="sldNum" sz="quarter" idx="12"/>
          </p:nvPr>
        </p:nvSpPr>
        <p:spPr/>
        <p:txBody>
          <a:bodyPr/>
          <a:lstStyle/>
          <a:p>
            <a:fld id="{D87DDE34-B17E-42E4-83CE-CCF29A722144}" type="slidenum">
              <a:rPr lang="en-CA" smtClean="0"/>
              <a:t>‹#›</a:t>
            </a:fld>
            <a:endParaRPr lang="en-CA"/>
          </a:p>
        </p:txBody>
      </p:sp>
    </p:spTree>
    <p:extLst>
      <p:ext uri="{BB962C8B-B14F-4D97-AF65-F5344CB8AC3E}">
        <p14:creationId xmlns:p14="http://schemas.microsoft.com/office/powerpoint/2010/main" val="347812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2625BB-9E1E-C14D-8767-C8C93BD40E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1999" cy="6864626"/>
          </a:xfrm>
          <a:prstGeom prst="rect">
            <a:avLst/>
          </a:prstGeom>
        </p:spPr>
      </p:pic>
      <p:sp>
        <p:nvSpPr>
          <p:cNvPr id="2" name="Title 1">
            <a:extLst>
              <a:ext uri="{FF2B5EF4-FFF2-40B4-BE49-F238E27FC236}">
                <a16:creationId xmlns:a16="http://schemas.microsoft.com/office/drawing/2014/main" id="{880031F7-E568-7E4A-BDA9-C96807A46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39451B-ABDB-EF47-9B57-13C87D5687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220AAF-4588-4A44-A296-040FC2669E46}"/>
              </a:ext>
            </a:extLst>
          </p:cNvPr>
          <p:cNvSpPr>
            <a:spLocks noGrp="1"/>
          </p:cNvSpPr>
          <p:nvPr>
            <p:ph type="dt" sz="half" idx="10"/>
          </p:nvPr>
        </p:nvSpPr>
        <p:spPr/>
        <p:txBody>
          <a:bodyPr/>
          <a:lstStyle/>
          <a:p>
            <a:fld id="{69C405D1-5942-4D1F-B6DE-322B0E50DAA8}" type="datetimeFigureOut">
              <a:rPr lang="en-CA" smtClean="0"/>
              <a:t>2024-06-08</a:t>
            </a:fld>
            <a:endParaRPr lang="en-CA"/>
          </a:p>
        </p:txBody>
      </p:sp>
      <p:sp>
        <p:nvSpPr>
          <p:cNvPr id="5" name="Footer Placeholder 4">
            <a:extLst>
              <a:ext uri="{FF2B5EF4-FFF2-40B4-BE49-F238E27FC236}">
                <a16:creationId xmlns:a16="http://schemas.microsoft.com/office/drawing/2014/main" id="{97C71A22-D833-B04E-9074-08FD7B552CF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779B305-414E-EF4E-8CF8-8824CE76C72C}"/>
              </a:ext>
            </a:extLst>
          </p:cNvPr>
          <p:cNvSpPr>
            <a:spLocks noGrp="1"/>
          </p:cNvSpPr>
          <p:nvPr>
            <p:ph type="sldNum" sz="quarter" idx="12"/>
          </p:nvPr>
        </p:nvSpPr>
        <p:spPr/>
        <p:txBody>
          <a:bodyPr/>
          <a:lstStyle/>
          <a:p>
            <a:fld id="{D87DDE34-B17E-42E4-83CE-CCF29A722144}" type="slidenum">
              <a:rPr lang="en-CA" smtClean="0"/>
              <a:t>‹#›</a:t>
            </a:fld>
            <a:endParaRPr lang="en-CA"/>
          </a:p>
        </p:txBody>
      </p:sp>
    </p:spTree>
    <p:extLst>
      <p:ext uri="{BB962C8B-B14F-4D97-AF65-F5344CB8AC3E}">
        <p14:creationId xmlns:p14="http://schemas.microsoft.com/office/powerpoint/2010/main" val="717552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CD2F7E-0BC7-3941-918D-7BA0D723E3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1999" cy="6864626"/>
          </a:xfrm>
          <a:prstGeom prst="rect">
            <a:avLst/>
          </a:prstGeom>
        </p:spPr>
      </p:pic>
      <p:sp>
        <p:nvSpPr>
          <p:cNvPr id="2" name="Title 1">
            <a:extLst>
              <a:ext uri="{FF2B5EF4-FFF2-40B4-BE49-F238E27FC236}">
                <a16:creationId xmlns:a16="http://schemas.microsoft.com/office/drawing/2014/main" id="{ED1DF3A5-18E8-A849-B082-19BCA7C97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0CA5A1-80A5-CF45-B3D6-3D080209D0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39EB94-636A-AF47-BEEF-0080792397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B71717-F31F-2849-9B57-30FCC43EBDF4}"/>
              </a:ext>
            </a:extLst>
          </p:cNvPr>
          <p:cNvSpPr>
            <a:spLocks noGrp="1"/>
          </p:cNvSpPr>
          <p:nvPr>
            <p:ph type="dt" sz="half" idx="10"/>
          </p:nvPr>
        </p:nvSpPr>
        <p:spPr/>
        <p:txBody>
          <a:bodyPr/>
          <a:lstStyle/>
          <a:p>
            <a:fld id="{69C405D1-5942-4D1F-B6DE-322B0E50DAA8}" type="datetimeFigureOut">
              <a:rPr lang="en-CA" smtClean="0"/>
              <a:t>2024-06-08</a:t>
            </a:fld>
            <a:endParaRPr lang="en-CA"/>
          </a:p>
        </p:txBody>
      </p:sp>
      <p:sp>
        <p:nvSpPr>
          <p:cNvPr id="6" name="Footer Placeholder 5">
            <a:extLst>
              <a:ext uri="{FF2B5EF4-FFF2-40B4-BE49-F238E27FC236}">
                <a16:creationId xmlns:a16="http://schemas.microsoft.com/office/drawing/2014/main" id="{FFF50D76-FD00-8F4C-B0E3-F86A37A90D6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4C0C335-445E-6442-8A3C-539F58EC653B}"/>
              </a:ext>
            </a:extLst>
          </p:cNvPr>
          <p:cNvSpPr>
            <a:spLocks noGrp="1"/>
          </p:cNvSpPr>
          <p:nvPr>
            <p:ph type="sldNum" sz="quarter" idx="12"/>
          </p:nvPr>
        </p:nvSpPr>
        <p:spPr/>
        <p:txBody>
          <a:bodyPr/>
          <a:lstStyle/>
          <a:p>
            <a:fld id="{D87DDE34-B17E-42E4-83CE-CCF29A722144}" type="slidenum">
              <a:rPr lang="en-CA" smtClean="0"/>
              <a:t>‹#›</a:t>
            </a:fld>
            <a:endParaRPr lang="en-CA"/>
          </a:p>
        </p:txBody>
      </p:sp>
    </p:spTree>
    <p:extLst>
      <p:ext uri="{BB962C8B-B14F-4D97-AF65-F5344CB8AC3E}">
        <p14:creationId xmlns:p14="http://schemas.microsoft.com/office/powerpoint/2010/main" val="1566197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B4E848-2321-5145-B7E7-4A0F3A546D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1999" cy="6864626"/>
          </a:xfrm>
          <a:prstGeom prst="rect">
            <a:avLst/>
          </a:prstGeom>
        </p:spPr>
      </p:pic>
      <p:sp>
        <p:nvSpPr>
          <p:cNvPr id="2" name="Title 1">
            <a:extLst>
              <a:ext uri="{FF2B5EF4-FFF2-40B4-BE49-F238E27FC236}">
                <a16:creationId xmlns:a16="http://schemas.microsoft.com/office/drawing/2014/main" id="{555A2A8D-FA21-F94E-80AD-9FEAAB1C71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9B5C3D-E08A-F843-847D-8236C1B01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424C5B-3915-B24F-B168-9F75AF9E75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81742F-1AE5-EF4D-9405-18AD8903E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CC9C54-44AC-0346-8057-7FDCEA1A20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911A7C-C473-7E48-BC7B-BE3D8264DB40}"/>
              </a:ext>
            </a:extLst>
          </p:cNvPr>
          <p:cNvSpPr>
            <a:spLocks noGrp="1"/>
          </p:cNvSpPr>
          <p:nvPr>
            <p:ph type="dt" sz="half" idx="10"/>
          </p:nvPr>
        </p:nvSpPr>
        <p:spPr/>
        <p:txBody>
          <a:bodyPr/>
          <a:lstStyle/>
          <a:p>
            <a:fld id="{69C405D1-5942-4D1F-B6DE-322B0E50DAA8}" type="datetimeFigureOut">
              <a:rPr lang="en-CA" smtClean="0"/>
              <a:t>2024-06-08</a:t>
            </a:fld>
            <a:endParaRPr lang="en-CA"/>
          </a:p>
        </p:txBody>
      </p:sp>
      <p:sp>
        <p:nvSpPr>
          <p:cNvPr id="8" name="Footer Placeholder 7">
            <a:extLst>
              <a:ext uri="{FF2B5EF4-FFF2-40B4-BE49-F238E27FC236}">
                <a16:creationId xmlns:a16="http://schemas.microsoft.com/office/drawing/2014/main" id="{6E063D39-9B7F-AE4E-8422-1543D8AA2D3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E67297B-3D81-4C42-A134-0B968BB7EBA8}"/>
              </a:ext>
            </a:extLst>
          </p:cNvPr>
          <p:cNvSpPr>
            <a:spLocks noGrp="1"/>
          </p:cNvSpPr>
          <p:nvPr>
            <p:ph type="sldNum" sz="quarter" idx="12"/>
          </p:nvPr>
        </p:nvSpPr>
        <p:spPr/>
        <p:txBody>
          <a:bodyPr/>
          <a:lstStyle/>
          <a:p>
            <a:fld id="{D87DDE34-B17E-42E4-83CE-CCF29A722144}" type="slidenum">
              <a:rPr lang="en-CA" smtClean="0"/>
              <a:t>‹#›</a:t>
            </a:fld>
            <a:endParaRPr lang="en-CA"/>
          </a:p>
        </p:txBody>
      </p:sp>
    </p:spTree>
    <p:extLst>
      <p:ext uri="{BB962C8B-B14F-4D97-AF65-F5344CB8AC3E}">
        <p14:creationId xmlns:p14="http://schemas.microsoft.com/office/powerpoint/2010/main" val="152968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31386C-5A89-394E-961B-97B371CE2C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1999" cy="6864626"/>
          </a:xfrm>
          <a:prstGeom prst="rect">
            <a:avLst/>
          </a:prstGeom>
        </p:spPr>
      </p:pic>
      <p:sp>
        <p:nvSpPr>
          <p:cNvPr id="2" name="Title 1">
            <a:extLst>
              <a:ext uri="{FF2B5EF4-FFF2-40B4-BE49-F238E27FC236}">
                <a16:creationId xmlns:a16="http://schemas.microsoft.com/office/drawing/2014/main" id="{38198876-6099-6A48-B373-CAE8B5BE58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5BCF77-79D2-C84D-AE3A-38E52DCEBF21}"/>
              </a:ext>
            </a:extLst>
          </p:cNvPr>
          <p:cNvSpPr>
            <a:spLocks noGrp="1"/>
          </p:cNvSpPr>
          <p:nvPr>
            <p:ph type="dt" sz="half" idx="10"/>
          </p:nvPr>
        </p:nvSpPr>
        <p:spPr/>
        <p:txBody>
          <a:bodyPr/>
          <a:lstStyle/>
          <a:p>
            <a:fld id="{69C405D1-5942-4D1F-B6DE-322B0E50DAA8}" type="datetimeFigureOut">
              <a:rPr lang="en-CA" smtClean="0"/>
              <a:t>2024-06-08</a:t>
            </a:fld>
            <a:endParaRPr lang="en-CA"/>
          </a:p>
        </p:txBody>
      </p:sp>
      <p:sp>
        <p:nvSpPr>
          <p:cNvPr id="4" name="Footer Placeholder 3">
            <a:extLst>
              <a:ext uri="{FF2B5EF4-FFF2-40B4-BE49-F238E27FC236}">
                <a16:creationId xmlns:a16="http://schemas.microsoft.com/office/drawing/2014/main" id="{50E85FB4-4389-B947-82F3-EFCE54557F5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8CC5099-2C2D-D44E-AC40-74DFDE12B321}"/>
              </a:ext>
            </a:extLst>
          </p:cNvPr>
          <p:cNvSpPr>
            <a:spLocks noGrp="1"/>
          </p:cNvSpPr>
          <p:nvPr>
            <p:ph type="sldNum" sz="quarter" idx="12"/>
          </p:nvPr>
        </p:nvSpPr>
        <p:spPr/>
        <p:txBody>
          <a:bodyPr/>
          <a:lstStyle/>
          <a:p>
            <a:fld id="{D87DDE34-B17E-42E4-83CE-CCF29A722144}" type="slidenum">
              <a:rPr lang="en-CA" smtClean="0"/>
              <a:t>‹#›</a:t>
            </a:fld>
            <a:endParaRPr lang="en-CA"/>
          </a:p>
        </p:txBody>
      </p:sp>
    </p:spTree>
    <p:extLst>
      <p:ext uri="{BB962C8B-B14F-4D97-AF65-F5344CB8AC3E}">
        <p14:creationId xmlns:p14="http://schemas.microsoft.com/office/powerpoint/2010/main" val="2710649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4C105F-229D-4B41-A292-CBDC2FB58E43}"/>
              </a:ext>
            </a:extLst>
          </p:cNvPr>
          <p:cNvSpPr>
            <a:spLocks noGrp="1"/>
          </p:cNvSpPr>
          <p:nvPr>
            <p:ph type="dt" sz="half" idx="10"/>
          </p:nvPr>
        </p:nvSpPr>
        <p:spPr/>
        <p:txBody>
          <a:bodyPr/>
          <a:lstStyle/>
          <a:p>
            <a:fld id="{69C405D1-5942-4D1F-B6DE-322B0E50DAA8}" type="datetimeFigureOut">
              <a:rPr lang="en-CA" smtClean="0"/>
              <a:t>2024-06-08</a:t>
            </a:fld>
            <a:endParaRPr lang="en-CA"/>
          </a:p>
        </p:txBody>
      </p:sp>
      <p:sp>
        <p:nvSpPr>
          <p:cNvPr id="3" name="Footer Placeholder 2">
            <a:extLst>
              <a:ext uri="{FF2B5EF4-FFF2-40B4-BE49-F238E27FC236}">
                <a16:creationId xmlns:a16="http://schemas.microsoft.com/office/drawing/2014/main" id="{FAC5E851-DA91-2847-8E8F-311C9FA7DAE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3640FFF-9394-9249-9D79-983203CCCD02}"/>
              </a:ext>
            </a:extLst>
          </p:cNvPr>
          <p:cNvSpPr>
            <a:spLocks noGrp="1"/>
          </p:cNvSpPr>
          <p:nvPr>
            <p:ph type="sldNum" sz="quarter" idx="12"/>
          </p:nvPr>
        </p:nvSpPr>
        <p:spPr/>
        <p:txBody>
          <a:bodyPr/>
          <a:lstStyle/>
          <a:p>
            <a:fld id="{D87DDE34-B17E-42E4-83CE-CCF29A722144}" type="slidenum">
              <a:rPr lang="en-CA" smtClean="0"/>
              <a:t>‹#›</a:t>
            </a:fld>
            <a:endParaRPr lang="en-CA"/>
          </a:p>
        </p:txBody>
      </p:sp>
    </p:spTree>
    <p:extLst>
      <p:ext uri="{BB962C8B-B14F-4D97-AF65-F5344CB8AC3E}">
        <p14:creationId xmlns:p14="http://schemas.microsoft.com/office/powerpoint/2010/main" val="9879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Hippo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9DA3CF-7813-C245-B4D1-DF1E98746F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1999" cy="6864626"/>
          </a:xfrm>
          <a:prstGeom prst="rect">
            <a:avLst/>
          </a:prstGeom>
        </p:spPr>
      </p:pic>
      <p:sp>
        <p:nvSpPr>
          <p:cNvPr id="2" name="Date Placeholder 1">
            <a:extLst>
              <a:ext uri="{FF2B5EF4-FFF2-40B4-BE49-F238E27FC236}">
                <a16:creationId xmlns:a16="http://schemas.microsoft.com/office/drawing/2014/main" id="{AA4C105F-229D-4B41-A292-CBDC2FB58E43}"/>
              </a:ext>
            </a:extLst>
          </p:cNvPr>
          <p:cNvSpPr>
            <a:spLocks noGrp="1"/>
          </p:cNvSpPr>
          <p:nvPr>
            <p:ph type="dt" sz="half" idx="10"/>
          </p:nvPr>
        </p:nvSpPr>
        <p:spPr/>
        <p:txBody>
          <a:bodyPr/>
          <a:lstStyle/>
          <a:p>
            <a:fld id="{69C405D1-5942-4D1F-B6DE-322B0E50DAA8}" type="datetimeFigureOut">
              <a:rPr lang="en-CA" smtClean="0"/>
              <a:t>2024-06-08</a:t>
            </a:fld>
            <a:endParaRPr lang="en-CA"/>
          </a:p>
        </p:txBody>
      </p:sp>
      <p:sp>
        <p:nvSpPr>
          <p:cNvPr id="3" name="Footer Placeholder 2">
            <a:extLst>
              <a:ext uri="{FF2B5EF4-FFF2-40B4-BE49-F238E27FC236}">
                <a16:creationId xmlns:a16="http://schemas.microsoft.com/office/drawing/2014/main" id="{FAC5E851-DA91-2847-8E8F-311C9FA7DAE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3640FFF-9394-9249-9D79-983203CCCD02}"/>
              </a:ext>
            </a:extLst>
          </p:cNvPr>
          <p:cNvSpPr>
            <a:spLocks noGrp="1"/>
          </p:cNvSpPr>
          <p:nvPr>
            <p:ph type="sldNum" sz="quarter" idx="12"/>
          </p:nvPr>
        </p:nvSpPr>
        <p:spPr/>
        <p:txBody>
          <a:bodyPr/>
          <a:lstStyle/>
          <a:p>
            <a:fld id="{D87DDE34-B17E-42E4-83CE-CCF29A722144}" type="slidenum">
              <a:rPr lang="en-CA" smtClean="0"/>
              <a:t>‹#›</a:t>
            </a:fld>
            <a:endParaRPr lang="en-CA"/>
          </a:p>
        </p:txBody>
      </p:sp>
    </p:spTree>
    <p:extLst>
      <p:ext uri="{BB962C8B-B14F-4D97-AF65-F5344CB8AC3E}">
        <p14:creationId xmlns:p14="http://schemas.microsoft.com/office/powerpoint/2010/main" val="71250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BA8940-EC06-C44E-A9C4-2D187D8B16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1999" cy="6864626"/>
          </a:xfrm>
          <a:prstGeom prst="rect">
            <a:avLst/>
          </a:prstGeom>
        </p:spPr>
      </p:pic>
      <p:sp>
        <p:nvSpPr>
          <p:cNvPr id="4" name="Date Placeholder 3">
            <a:extLst>
              <a:ext uri="{FF2B5EF4-FFF2-40B4-BE49-F238E27FC236}">
                <a16:creationId xmlns:a16="http://schemas.microsoft.com/office/drawing/2014/main" id="{DF6A7F81-7301-714A-861D-C587426AD211}"/>
              </a:ext>
            </a:extLst>
          </p:cNvPr>
          <p:cNvSpPr>
            <a:spLocks noGrp="1"/>
          </p:cNvSpPr>
          <p:nvPr>
            <p:ph type="dt" sz="half" idx="10"/>
          </p:nvPr>
        </p:nvSpPr>
        <p:spPr/>
        <p:txBody>
          <a:bodyPr/>
          <a:lstStyle/>
          <a:p>
            <a:fld id="{D991AA29-92FD-BE4A-B6E8-C6AEEE14F9FD}" type="datetimeFigureOut">
              <a:rPr lang="en-US" smtClean="0"/>
              <a:t>6/8/2024</a:t>
            </a:fld>
            <a:endParaRPr lang="en-US"/>
          </a:p>
        </p:txBody>
      </p:sp>
      <p:sp>
        <p:nvSpPr>
          <p:cNvPr id="5" name="Footer Placeholder 4">
            <a:extLst>
              <a:ext uri="{FF2B5EF4-FFF2-40B4-BE49-F238E27FC236}">
                <a16:creationId xmlns:a16="http://schemas.microsoft.com/office/drawing/2014/main" id="{D7C25CBD-8C54-694B-800B-D7D7773E3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0F749-9FD6-8140-BB24-3A1066EAEF7B}"/>
              </a:ext>
            </a:extLst>
          </p:cNvPr>
          <p:cNvSpPr>
            <a:spLocks noGrp="1"/>
          </p:cNvSpPr>
          <p:nvPr>
            <p:ph type="sldNum" sz="quarter" idx="12"/>
          </p:nvPr>
        </p:nvSpPr>
        <p:spPr/>
        <p:txBody>
          <a:bodyPr/>
          <a:lstStyle/>
          <a:p>
            <a:fld id="{E0CA6B5D-A49E-5646-81EF-5161D82D59DC}" type="slidenum">
              <a:rPr lang="en-US" smtClean="0"/>
              <a:t>‹#›</a:t>
            </a:fld>
            <a:endParaRPr lang="en-US"/>
          </a:p>
        </p:txBody>
      </p:sp>
      <p:sp>
        <p:nvSpPr>
          <p:cNvPr id="9" name="Title Placeholder 1">
            <a:extLst>
              <a:ext uri="{FF2B5EF4-FFF2-40B4-BE49-F238E27FC236}">
                <a16:creationId xmlns:a16="http://schemas.microsoft.com/office/drawing/2014/main" id="{73B0A59A-CAF0-6649-A48C-4BECDBAC9C32}"/>
              </a:ext>
            </a:extLst>
          </p:cNvPr>
          <p:cNvSpPr>
            <a:spLocks noGrp="1"/>
          </p:cNvSpPr>
          <p:nvPr>
            <p:ph type="title"/>
          </p:nvPr>
        </p:nvSpPr>
        <p:spPr>
          <a:xfrm>
            <a:off x="4790660" y="1359036"/>
            <a:ext cx="6563139" cy="1325563"/>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2">
            <a:extLst>
              <a:ext uri="{FF2B5EF4-FFF2-40B4-BE49-F238E27FC236}">
                <a16:creationId xmlns:a16="http://schemas.microsoft.com/office/drawing/2014/main" id="{EB33BE30-D01D-974C-84FA-7817FF3338B2}"/>
              </a:ext>
            </a:extLst>
          </p:cNvPr>
          <p:cNvSpPr>
            <a:spLocks noGrp="1"/>
          </p:cNvSpPr>
          <p:nvPr>
            <p:ph idx="1"/>
          </p:nvPr>
        </p:nvSpPr>
        <p:spPr>
          <a:xfrm>
            <a:off x="4790660" y="2819536"/>
            <a:ext cx="6563140" cy="2289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3811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CD51C7-831F-A542-B290-DCAD0BCCFC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55FDC1-88DD-E740-A5E6-CA0AE5C48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1EC29-6700-BF45-B15F-58195542F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405D1-5942-4D1F-B6DE-322B0E50DAA8}" type="datetimeFigureOut">
              <a:rPr lang="en-CA" smtClean="0"/>
              <a:t>2024-06-08</a:t>
            </a:fld>
            <a:endParaRPr lang="en-CA"/>
          </a:p>
        </p:txBody>
      </p:sp>
      <p:sp>
        <p:nvSpPr>
          <p:cNvPr id="5" name="Footer Placeholder 4">
            <a:extLst>
              <a:ext uri="{FF2B5EF4-FFF2-40B4-BE49-F238E27FC236}">
                <a16:creationId xmlns:a16="http://schemas.microsoft.com/office/drawing/2014/main" id="{931CECFA-FD48-0841-8834-E5F89B0324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2EC7991-F32C-4E43-B146-84B4F54ACD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DDE34-B17E-42E4-83CE-CCF29A722144}" type="slidenum">
              <a:rPr lang="en-CA" smtClean="0"/>
              <a:t>‹#›</a:t>
            </a:fld>
            <a:endParaRPr lang="en-CA"/>
          </a:p>
        </p:txBody>
      </p:sp>
      <p:sp>
        <p:nvSpPr>
          <p:cNvPr id="7" name="TextBox 6">
            <a:extLst>
              <a:ext uri="{FF2B5EF4-FFF2-40B4-BE49-F238E27FC236}">
                <a16:creationId xmlns:a16="http://schemas.microsoft.com/office/drawing/2014/main" id="{8B5076BB-48FF-934A-BF99-AEAABDB28B62}"/>
              </a:ext>
            </a:extLst>
          </p:cNvPr>
          <p:cNvSpPr txBox="1"/>
          <p:nvPr userDrawn="1"/>
        </p:nvSpPr>
        <p:spPr>
          <a:xfrm>
            <a:off x="8610976" y="6524249"/>
            <a:ext cx="3394554" cy="246221"/>
          </a:xfrm>
          <a:prstGeom prst="rect">
            <a:avLst/>
          </a:prstGeom>
          <a:noFill/>
        </p:spPr>
        <p:txBody>
          <a:bodyPr wrap="square" rtlCol="0">
            <a:spAutoFit/>
          </a:bodyPr>
          <a:lstStyle/>
          <a:p>
            <a:pPr algn="r"/>
            <a:r>
              <a:rPr lang="en-CA" sz="1000" dirty="0">
                <a:solidFill>
                  <a:schemeClr val="bg1"/>
                </a:solidFill>
              </a:rPr>
              <a:t>© </a:t>
            </a:r>
            <a:r>
              <a:rPr lang="en-CA" sz="1000" dirty="0" err="1">
                <a:solidFill>
                  <a:schemeClr val="bg1"/>
                </a:solidFill>
              </a:rPr>
              <a:t>MediaSmarts</a:t>
            </a:r>
            <a:r>
              <a:rPr lang="en-CA" sz="1000" dirty="0">
                <a:solidFill>
                  <a:schemeClr val="bg1"/>
                </a:solidFill>
              </a:rPr>
              <a:t> 2019</a:t>
            </a:r>
          </a:p>
        </p:txBody>
      </p:sp>
      <p:pic>
        <p:nvPicPr>
          <p:cNvPr id="8" name="Picture 7">
            <a:extLst>
              <a:ext uri="{FF2B5EF4-FFF2-40B4-BE49-F238E27FC236}">
                <a16:creationId xmlns:a16="http://schemas.microsoft.com/office/drawing/2014/main" id="{3FFD7CF6-B0A0-694C-B81A-AB462016E796}"/>
              </a:ext>
            </a:extLst>
          </p:cNvPr>
          <p:cNvPicPr>
            <a:picLocks noChangeAspect="1"/>
          </p:cNvPicPr>
          <p:nvPr userDrawn="1"/>
        </p:nvPicPr>
        <p:blipFill>
          <a:blip r:embed="rId11"/>
          <a:stretch>
            <a:fillRect/>
          </a:stretch>
        </p:blipFill>
        <p:spPr>
          <a:xfrm>
            <a:off x="275921" y="5923721"/>
            <a:ext cx="844038" cy="742869"/>
          </a:xfrm>
          <a:prstGeom prst="rect">
            <a:avLst/>
          </a:prstGeom>
        </p:spPr>
      </p:pic>
    </p:spTree>
    <p:extLst>
      <p:ext uri="{BB962C8B-B14F-4D97-AF65-F5344CB8AC3E}">
        <p14:creationId xmlns:p14="http://schemas.microsoft.com/office/powerpoint/2010/main" val="17098704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7" r:id="rId8"/>
    <p:sldLayoutId id="214748368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6.xml"/><Relationship Id="rId7" Type="http://schemas.openxmlformats.org/officeDocument/2006/relationships/image" Target="../media/image13.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tags" Target="../tags/tag27.xml"/></Relationships>
</file>

<file path=ppt/slides/_rels/slide100.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image" Target="../media/image92.jpeg"/><Relationship Id="rId5" Type="http://schemas.openxmlformats.org/officeDocument/2006/relationships/notesSlide" Target="../notesSlides/notesSlide100.xml"/><Relationship Id="rId4"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image" Target="../media/image92.jpeg"/><Relationship Id="rId5" Type="http://schemas.openxmlformats.org/officeDocument/2006/relationships/notesSlide" Target="../notesSlides/notesSlide101.xml"/><Relationship Id="rId4"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image" Target="../media/image92.jpeg"/><Relationship Id="rId5" Type="http://schemas.openxmlformats.org/officeDocument/2006/relationships/notesSlide" Target="../notesSlides/notesSlide102.xml"/><Relationship Id="rId4"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93.png"/><Relationship Id="rId5" Type="http://schemas.openxmlformats.org/officeDocument/2006/relationships/notesSlide" Target="../notesSlides/notesSlide103.xml"/><Relationship Id="rId4"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94.png"/><Relationship Id="rId5" Type="http://schemas.openxmlformats.org/officeDocument/2006/relationships/notesSlide" Target="../notesSlides/notesSlide104.xml"/><Relationship Id="rId4"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notesSlide" Target="../notesSlides/notesSlide105.xml"/><Relationship Id="rId5" Type="http://schemas.openxmlformats.org/officeDocument/2006/relationships/slideLayout" Target="../slideLayouts/slideLayout8.xml"/><Relationship Id="rId4" Type="http://schemas.openxmlformats.org/officeDocument/2006/relationships/tags" Target="../tags/tag308.xml"/></Relationships>
</file>

<file path=ppt/slides/_rels/slide106.xml.rels><?xml version="1.0" encoding="UTF-8" standalone="yes"?>
<Relationships xmlns="http://schemas.openxmlformats.org/package/2006/relationships"><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image" Target="../media/image95.png"/><Relationship Id="rId5" Type="http://schemas.openxmlformats.org/officeDocument/2006/relationships/notesSlide" Target="../notesSlides/notesSlide106.xml"/><Relationship Id="rId4"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image" Target="../media/image96.jpeg"/><Relationship Id="rId5" Type="http://schemas.openxmlformats.org/officeDocument/2006/relationships/notesSlide" Target="../notesSlides/notesSlide107.xml"/><Relationship Id="rId4"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16.xml"/><Relationship Id="rId1" Type="http://schemas.openxmlformats.org/officeDocument/2006/relationships/tags" Target="../tags/tag315.xml"/><Relationship Id="rId5" Type="http://schemas.openxmlformats.org/officeDocument/2006/relationships/image" Target="../media/image96.jpeg"/><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image" Target="../media/image96.jpeg"/><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0.xml"/><Relationship Id="rId7" Type="http://schemas.openxmlformats.org/officeDocument/2006/relationships/image" Target="../media/image13.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31.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20.xml"/><Relationship Id="rId1" Type="http://schemas.openxmlformats.org/officeDocument/2006/relationships/tags" Target="../tags/tag319.xml"/><Relationship Id="rId5" Type="http://schemas.openxmlformats.org/officeDocument/2006/relationships/image" Target="../media/image97.jpeg"/><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8.xml"/><Relationship Id="rId1" Type="http://schemas.openxmlformats.org/officeDocument/2006/relationships/tags" Target="../tags/tag321.xml"/><Relationship Id="rId4" Type="http://schemas.openxmlformats.org/officeDocument/2006/relationships/image" Target="../media/image98.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23.xml"/><Relationship Id="rId1" Type="http://schemas.openxmlformats.org/officeDocument/2006/relationships/tags" Target="../tags/tag322.xml"/><Relationship Id="rId5" Type="http://schemas.openxmlformats.org/officeDocument/2006/relationships/image" Target="../media/image99.png"/><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326.xml"/><Relationship Id="rId7" Type="http://schemas.openxmlformats.org/officeDocument/2006/relationships/notesSlide" Target="../notesSlides/notesSlide113.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8.xml"/><Relationship Id="rId5" Type="http://schemas.openxmlformats.org/officeDocument/2006/relationships/tags" Target="../tags/tag328.xml"/><Relationship Id="rId4" Type="http://schemas.openxmlformats.org/officeDocument/2006/relationships/tags" Target="../tags/tag327.xml"/><Relationship Id="rId9" Type="http://schemas.openxmlformats.org/officeDocument/2006/relationships/image" Target="../media/image101.png"/></Relationships>
</file>

<file path=ppt/slides/_rels/slide1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331.xml"/><Relationship Id="rId7" Type="http://schemas.openxmlformats.org/officeDocument/2006/relationships/notesSlide" Target="../notesSlides/notesSlide114.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8.xml"/><Relationship Id="rId5" Type="http://schemas.openxmlformats.org/officeDocument/2006/relationships/tags" Target="../tags/tag333.xml"/><Relationship Id="rId4" Type="http://schemas.openxmlformats.org/officeDocument/2006/relationships/tags" Target="../tags/tag332.xml"/><Relationship Id="rId9" Type="http://schemas.openxmlformats.org/officeDocument/2006/relationships/image" Target="../media/image101.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35.xml"/><Relationship Id="rId1" Type="http://schemas.openxmlformats.org/officeDocument/2006/relationships/tags" Target="../tags/tag334.xml"/><Relationship Id="rId5" Type="http://schemas.openxmlformats.org/officeDocument/2006/relationships/image" Target="../media/image102.png"/><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37.xml"/><Relationship Id="rId1" Type="http://schemas.openxmlformats.org/officeDocument/2006/relationships/tags" Target="../tags/tag336.xml"/><Relationship Id="rId5" Type="http://schemas.openxmlformats.org/officeDocument/2006/relationships/image" Target="../media/image103.png"/><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8.xml"/><Relationship Id="rId1" Type="http://schemas.openxmlformats.org/officeDocument/2006/relationships/tags" Target="../tags/tag338.xml"/><Relationship Id="rId4" Type="http://schemas.openxmlformats.org/officeDocument/2006/relationships/image" Target="../media/image104.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40.xml"/><Relationship Id="rId1" Type="http://schemas.openxmlformats.org/officeDocument/2006/relationships/tags" Target="../tags/tag339.xml"/><Relationship Id="rId5" Type="http://schemas.openxmlformats.org/officeDocument/2006/relationships/image" Target="../media/image104.png"/><Relationship Id="rId4"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tags" Target="../tags/tag343.xml"/><Relationship Id="rId7" Type="http://schemas.openxmlformats.org/officeDocument/2006/relationships/image" Target="../media/image106.png"/><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image" Target="../media/image105.png"/><Relationship Id="rId5" Type="http://schemas.openxmlformats.org/officeDocument/2006/relationships/notesSlide" Target="../notesSlides/notesSlide119.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4.xml"/><Relationship Id="rId7" Type="http://schemas.openxmlformats.org/officeDocument/2006/relationships/image" Target="../media/image14.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2.xml"/><Relationship Id="rId5" Type="http://schemas.openxmlformats.org/officeDocument/2006/relationships/slideLayout" Target="../slideLayouts/slideLayout9.xml"/><Relationship Id="rId4" Type="http://schemas.openxmlformats.org/officeDocument/2006/relationships/tags" Target="../tags/tag35.xml"/></Relationships>
</file>

<file path=ppt/slides/_rels/slide1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tags" Target="../tags/tag346.xml"/><Relationship Id="rId7" Type="http://schemas.openxmlformats.org/officeDocument/2006/relationships/image" Target="../media/image105.png"/><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notesSlide" Target="../notesSlides/notesSlide120.xml"/><Relationship Id="rId5" Type="http://schemas.openxmlformats.org/officeDocument/2006/relationships/slideLayout" Target="../slideLayouts/slideLayout7.xml"/><Relationship Id="rId4" Type="http://schemas.openxmlformats.org/officeDocument/2006/relationships/tags" Target="../tags/tag347.xml"/></Relationships>
</file>

<file path=ppt/slides/_rels/slide12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tags" Target="../tags/tag350.xml"/><Relationship Id="rId7" Type="http://schemas.openxmlformats.org/officeDocument/2006/relationships/notesSlide" Target="../notesSlides/notesSlide12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slideLayout" Target="../slideLayouts/slideLayout7.xml"/><Relationship Id="rId5" Type="http://schemas.openxmlformats.org/officeDocument/2006/relationships/tags" Target="../tags/tag352.xml"/><Relationship Id="rId10" Type="http://schemas.openxmlformats.org/officeDocument/2006/relationships/image" Target="../media/image107.png"/><Relationship Id="rId4" Type="http://schemas.openxmlformats.org/officeDocument/2006/relationships/tags" Target="../tags/tag351.xml"/><Relationship Id="rId9" Type="http://schemas.openxmlformats.org/officeDocument/2006/relationships/image" Target="../media/image10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1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4.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5.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4.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18.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7.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9.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6.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jp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2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2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2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4.jpe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hyperlink" Target="http://www.bit.ly/5Gbruxelles" TargetMode="Externa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24.jpe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28.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8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30.png"/><Relationship Id="rId5" Type="http://schemas.openxmlformats.org/officeDocument/2006/relationships/tags" Target="../tags/tag85.xml"/><Relationship Id="rId10" Type="http://schemas.openxmlformats.org/officeDocument/2006/relationships/image" Target="../media/image1.png"/><Relationship Id="rId4" Type="http://schemas.openxmlformats.org/officeDocument/2006/relationships/tags" Target="../tags/tag84.xml"/><Relationship Id="rId9"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31.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32.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3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34.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35.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3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3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8.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jpe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39.pn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08.xml"/><Relationship Id="rId7" Type="http://schemas.openxmlformats.org/officeDocument/2006/relationships/notesSlide" Target="../notesSlides/notesSlide4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Layout" Target="../slideLayouts/slideLayout2.xml"/><Relationship Id="rId5" Type="http://schemas.openxmlformats.org/officeDocument/2006/relationships/tags" Target="../tags/tag110.xml"/><Relationship Id="rId4" Type="http://schemas.openxmlformats.org/officeDocument/2006/relationships/tags" Target="../tags/tag109.xml"/><Relationship Id="rId9"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image" Target="../media/image41.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42.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16.xml"/><Relationship Id="rId7" Type="http://schemas.openxmlformats.org/officeDocument/2006/relationships/image" Target="../media/image43.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tags" Target="../tags/tag11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4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45.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notesSlide" Target="../notesSlides/notesSlide46.xml"/><Relationship Id="rId5" Type="http://schemas.openxmlformats.org/officeDocument/2006/relationships/slideLayout" Target="../slideLayouts/slideLayout2.xml"/><Relationship Id="rId4" Type="http://schemas.openxmlformats.org/officeDocument/2006/relationships/tags" Target="../tags/tag12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4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47.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image" Target="../media/image48.jpe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notesSlide" Target="../notesSlides/notesSlide49.xml"/><Relationship Id="rId5" Type="http://schemas.openxmlformats.org/officeDocument/2006/relationships/slideLayout" Target="../slideLayouts/slideLayout2.xml"/><Relationship Id="rId4" Type="http://schemas.openxmlformats.org/officeDocument/2006/relationships/tags" Target="../tags/tag1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4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50.pn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51.png"/><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51.png"/><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52.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5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tags" Target="../tags/tag150.xml"/><Relationship Id="rId7" Type="http://schemas.openxmlformats.org/officeDocument/2006/relationships/image" Target="../media/image4.pn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54.png"/><Relationship Id="rId5" Type="http://schemas.openxmlformats.org/officeDocument/2006/relationships/notesSlide" Target="../notesSlides/notesSlide56.xml"/><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tags" Target="../tags/tag153.xml"/><Relationship Id="rId7" Type="http://schemas.openxmlformats.org/officeDocument/2006/relationships/image" Target="../media/image4.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54.png"/><Relationship Id="rId5" Type="http://schemas.openxmlformats.org/officeDocument/2006/relationships/notesSlide" Target="../notesSlides/notesSlide57.xml"/><Relationship Id="rId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tags" Target="../tags/tag158.xml"/><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tags" Target="../tags/tag162.xml"/><Relationship Id="rId7" Type="http://schemas.openxmlformats.org/officeDocument/2006/relationships/image" Target="../media/image55.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notesSlide" Target="../notesSlides/notesSlide61.xml"/><Relationship Id="rId5" Type="http://schemas.openxmlformats.org/officeDocument/2006/relationships/slideLayout" Target="../slideLayouts/slideLayout2.xml"/><Relationship Id="rId4" Type="http://schemas.openxmlformats.org/officeDocument/2006/relationships/tags" Target="../tags/tag163.xml"/></Relationships>
</file>

<file path=ppt/slides/_rels/slide6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66.xml"/><Relationship Id="rId7" Type="http://schemas.openxmlformats.org/officeDocument/2006/relationships/image" Target="../media/image56.jpeg"/><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62.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6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170.xml"/><Relationship Id="rId7" Type="http://schemas.openxmlformats.org/officeDocument/2006/relationships/image" Target="../media/image58.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63.xml"/><Relationship Id="rId5" Type="http://schemas.openxmlformats.org/officeDocument/2006/relationships/slideLayout" Target="../slideLayouts/slideLayout8.xml"/><Relationship Id="rId4" Type="http://schemas.openxmlformats.org/officeDocument/2006/relationships/tags" Target="../tags/tag171.xml"/></Relationships>
</file>

<file path=ppt/slides/_rels/slide64.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60.png"/><Relationship Id="rId5" Type="http://schemas.openxmlformats.org/officeDocument/2006/relationships/notesSlide" Target="../notesSlides/notesSlide64.xml"/><Relationship Id="rId4"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61.png"/><Relationship Id="rId5" Type="http://schemas.openxmlformats.org/officeDocument/2006/relationships/notesSlide" Target="../notesSlides/notesSlide65.xml"/><Relationship Id="rId4"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62.png"/><Relationship Id="rId5" Type="http://schemas.openxmlformats.org/officeDocument/2006/relationships/notesSlide" Target="../notesSlides/notesSlide66.xml"/><Relationship Id="rId4"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63.jpeg"/><Relationship Id="rId5" Type="http://schemas.openxmlformats.org/officeDocument/2006/relationships/notesSlide" Target="../notesSlides/notesSlide67.xml"/><Relationship Id="rId4"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68.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65.jpeg"/><Relationship Id="rId5" Type="http://schemas.openxmlformats.org/officeDocument/2006/relationships/notesSlide" Target="../notesSlides/notesSlide70.xml"/><Relationship Id="rId4"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tags" Target="../tags/tag197.xml"/><Relationship Id="rId7" Type="http://schemas.openxmlformats.org/officeDocument/2006/relationships/image" Target="../media/image66.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notesSlide" Target="../notesSlides/notesSlide71.xml"/><Relationship Id="rId5" Type="http://schemas.openxmlformats.org/officeDocument/2006/relationships/slideLayout" Target="../slideLayouts/slideLayout8.xml"/><Relationship Id="rId4" Type="http://schemas.openxmlformats.org/officeDocument/2006/relationships/tags" Target="../tags/tag198.xml"/></Relationships>
</file>

<file path=ppt/slides/_rels/slide72.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67.jpeg"/><Relationship Id="rId5" Type="http://schemas.openxmlformats.org/officeDocument/2006/relationships/notesSlide" Target="../notesSlides/notesSlide72.xml"/><Relationship Id="rId4"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tags" Target="../tags/tag204.xml"/><Relationship Id="rId7" Type="http://schemas.openxmlformats.org/officeDocument/2006/relationships/image" Target="../media/image68.jpe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notesSlide" Target="../notesSlides/notesSlide73.xml"/><Relationship Id="rId5" Type="http://schemas.openxmlformats.org/officeDocument/2006/relationships/slideLayout" Target="../slideLayouts/slideLayout8.xml"/><Relationship Id="rId4" Type="http://schemas.openxmlformats.org/officeDocument/2006/relationships/tags" Target="../tags/tag20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09.xml"/><Relationship Id="rId1" Type="http://schemas.openxmlformats.org/officeDocument/2006/relationships/tags" Target="../tags/tag208.xml"/><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76.xml"/><Relationship Id="rId3" Type="http://schemas.openxmlformats.org/officeDocument/2006/relationships/tags" Target="../tags/tag212.xml"/><Relationship Id="rId7" Type="http://schemas.openxmlformats.org/officeDocument/2006/relationships/slideLayout" Target="../slideLayouts/slideLayout8.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10" Type="http://schemas.openxmlformats.org/officeDocument/2006/relationships/image" Target="../media/image71.jpeg"/><Relationship Id="rId4" Type="http://schemas.openxmlformats.org/officeDocument/2006/relationships/tags" Target="../tags/tag213.xml"/><Relationship Id="rId9" Type="http://schemas.openxmlformats.org/officeDocument/2006/relationships/image" Target="../media/image70.jpeg"/></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77.xml"/><Relationship Id="rId3" Type="http://schemas.openxmlformats.org/officeDocument/2006/relationships/tags" Target="../tags/tag218.xml"/><Relationship Id="rId7" Type="http://schemas.openxmlformats.org/officeDocument/2006/relationships/slideLayout" Target="../slideLayouts/slideLayout8.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10" Type="http://schemas.openxmlformats.org/officeDocument/2006/relationships/image" Target="../media/image71.jpeg"/><Relationship Id="rId4" Type="http://schemas.openxmlformats.org/officeDocument/2006/relationships/tags" Target="../tags/tag219.xml"/><Relationship Id="rId9" Type="http://schemas.openxmlformats.org/officeDocument/2006/relationships/image" Target="../media/image70.jpeg"/></Relationships>
</file>

<file path=ppt/slides/_rels/slide78.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72.jpeg"/><Relationship Id="rId5" Type="http://schemas.openxmlformats.org/officeDocument/2006/relationships/notesSlide" Target="../notesSlides/notesSlide78.xml"/><Relationship Id="rId4"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image" Target="../media/image73.jpeg"/><Relationship Id="rId5" Type="http://schemas.openxmlformats.org/officeDocument/2006/relationships/notesSlide" Target="../notesSlides/notesSlide79.xml"/><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80.xml.rels><?xml version="1.0" encoding="UTF-8" standalone="yes"?>
<Relationships xmlns="http://schemas.openxmlformats.org/package/2006/relationships"><Relationship Id="rId8" Type="http://schemas.openxmlformats.org/officeDocument/2006/relationships/notesSlide" Target="../notesSlides/notesSlide80.xml"/><Relationship Id="rId3" Type="http://schemas.openxmlformats.org/officeDocument/2006/relationships/tags" Target="../tags/tag230.xml"/><Relationship Id="rId7" Type="http://schemas.openxmlformats.org/officeDocument/2006/relationships/slideLayout" Target="../slideLayouts/slideLayout8.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10" Type="http://schemas.openxmlformats.org/officeDocument/2006/relationships/image" Target="../media/image71.jpeg"/><Relationship Id="rId4" Type="http://schemas.openxmlformats.org/officeDocument/2006/relationships/tags" Target="../tags/tag231.xml"/><Relationship Id="rId9" Type="http://schemas.openxmlformats.org/officeDocument/2006/relationships/image" Target="../media/image70.jpeg"/></Relationships>
</file>

<file path=ppt/slides/_rels/slide81.xml.rels><?xml version="1.0" encoding="UTF-8" standalone="yes"?>
<Relationships xmlns="http://schemas.openxmlformats.org/package/2006/relationships"><Relationship Id="rId8" Type="http://schemas.openxmlformats.org/officeDocument/2006/relationships/notesSlide" Target="../notesSlides/notesSlide81.xml"/><Relationship Id="rId3" Type="http://schemas.openxmlformats.org/officeDocument/2006/relationships/tags" Target="../tags/tag236.xml"/><Relationship Id="rId7" Type="http://schemas.openxmlformats.org/officeDocument/2006/relationships/slideLayout" Target="../slideLayouts/slideLayout8.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5" Type="http://schemas.openxmlformats.org/officeDocument/2006/relationships/tags" Target="../tags/tag238.xml"/><Relationship Id="rId10" Type="http://schemas.openxmlformats.org/officeDocument/2006/relationships/image" Target="../media/image75.png"/><Relationship Id="rId4" Type="http://schemas.openxmlformats.org/officeDocument/2006/relationships/tags" Target="../tags/tag237.xml"/><Relationship Id="rId9" Type="http://schemas.openxmlformats.org/officeDocument/2006/relationships/image" Target="../media/image74.png"/></Relationships>
</file>

<file path=ppt/slides/_rels/slide8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242.xml"/><Relationship Id="rId7" Type="http://schemas.openxmlformats.org/officeDocument/2006/relationships/image" Target="../media/image76.png"/><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notesSlide" Target="../notesSlides/notesSlide82.xml"/><Relationship Id="rId5" Type="http://schemas.openxmlformats.org/officeDocument/2006/relationships/slideLayout" Target="../slideLayouts/slideLayout8.xml"/><Relationship Id="rId4" Type="http://schemas.openxmlformats.org/officeDocument/2006/relationships/tags" Target="../tags/tag243.xml"/></Relationships>
</file>

<file path=ppt/slides/_rels/slide83.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image" Target="../media/image78.png"/><Relationship Id="rId5" Type="http://schemas.openxmlformats.org/officeDocument/2006/relationships/notesSlide" Target="../notesSlides/notesSlide83.xml"/><Relationship Id="rId4"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79.jpeg"/><Relationship Id="rId5" Type="http://schemas.openxmlformats.org/officeDocument/2006/relationships/notesSlide" Target="../notesSlides/notesSlide84.xml"/><Relationship Id="rId4"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80.jpeg"/><Relationship Id="rId5" Type="http://schemas.openxmlformats.org/officeDocument/2006/relationships/notesSlide" Target="../notesSlides/notesSlide85.xml"/><Relationship Id="rId4"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81.jpeg"/><Relationship Id="rId5" Type="http://schemas.openxmlformats.org/officeDocument/2006/relationships/notesSlide" Target="../notesSlides/notesSlide86.xml"/><Relationship Id="rId4"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82.jpeg"/><Relationship Id="rId5" Type="http://schemas.openxmlformats.org/officeDocument/2006/relationships/notesSlide" Target="../notesSlides/notesSlide87.xml"/><Relationship Id="rId4"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tags" Target="../tags/tag261.xml"/><Relationship Id="rId7" Type="http://schemas.openxmlformats.org/officeDocument/2006/relationships/notesSlide" Target="../notesSlides/notesSlide88.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slideLayout" Target="../slideLayouts/slideLayout8.xml"/><Relationship Id="rId5" Type="http://schemas.openxmlformats.org/officeDocument/2006/relationships/tags" Target="../tags/tag263.xml"/><Relationship Id="rId4" Type="http://schemas.openxmlformats.org/officeDocument/2006/relationships/tags" Target="../tags/tag262.xml"/><Relationship Id="rId9" Type="http://schemas.openxmlformats.org/officeDocument/2006/relationships/image" Target="../media/image84.jpeg"/></Relationships>
</file>

<file path=ppt/slides/_rels/slide89.xml.rels><?xml version="1.0" encoding="UTF-8" standalone="yes"?>
<Relationships xmlns="http://schemas.openxmlformats.org/package/2006/relationships"><Relationship Id="rId3" Type="http://schemas.openxmlformats.org/officeDocument/2006/relationships/tags" Target="../tags/tag266.xml"/><Relationship Id="rId7" Type="http://schemas.openxmlformats.org/officeDocument/2006/relationships/image" Target="../media/image84.jpeg"/><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83.jpeg"/><Relationship Id="rId5" Type="http://schemas.openxmlformats.org/officeDocument/2006/relationships/notesSlide" Target="../notesSlides/notesSlide89.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xml"/><Relationship Id="rId7" Type="http://schemas.openxmlformats.org/officeDocument/2006/relationships/image" Target="../media/image12.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1.jpeg"/><Relationship Id="rId5" Type="http://schemas.openxmlformats.org/officeDocument/2006/relationships/notesSlide" Target="../notesSlides/notesSlide9.xml"/><Relationship Id="rId4"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image" Target="../media/image85.jpeg"/><Relationship Id="rId5" Type="http://schemas.openxmlformats.org/officeDocument/2006/relationships/notesSlide" Target="../notesSlides/notesSlide90.xml"/><Relationship Id="rId4"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71.xml"/><Relationship Id="rId1" Type="http://schemas.openxmlformats.org/officeDocument/2006/relationships/tags" Target="../tags/tag270.xml"/><Relationship Id="rId5" Type="http://schemas.openxmlformats.org/officeDocument/2006/relationships/image" Target="../media/image86.jpe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image" Target="../media/image87.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tags" Target="../tags/tag276.xml"/><Relationship Id="rId7" Type="http://schemas.openxmlformats.org/officeDocument/2006/relationships/image" Target="../media/image84.jpeg"/><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image" Target="../media/image83.jpeg"/><Relationship Id="rId5" Type="http://schemas.openxmlformats.org/officeDocument/2006/relationships/notesSlide" Target="../notesSlides/notesSlide93.xml"/><Relationship Id="rId4"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image" Target="../media/image84.jpe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image" Target="../media/image83.jpeg"/><Relationship Id="rId5" Type="http://schemas.openxmlformats.org/officeDocument/2006/relationships/notesSlide" Target="../notesSlides/notesSlide94.xml"/><Relationship Id="rId4"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tags" Target="../tags/tag282.xml"/><Relationship Id="rId7" Type="http://schemas.openxmlformats.org/officeDocument/2006/relationships/image" Target="../media/image4.png"/><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88.png"/><Relationship Id="rId5" Type="http://schemas.openxmlformats.org/officeDocument/2006/relationships/notesSlide" Target="../notesSlides/notesSlide95.xml"/><Relationship Id="rId4"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8.xml"/><Relationship Id="rId1" Type="http://schemas.openxmlformats.org/officeDocument/2006/relationships/tags" Target="../tags/tag283.xml"/><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8.xml"/><Relationship Id="rId1" Type="http://schemas.openxmlformats.org/officeDocument/2006/relationships/tags" Target="../tags/tag284.xml"/><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image" Target="../media/image91.jpe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image" Target="../media/image91.jpeg"/><Relationship Id="rId5" Type="http://schemas.openxmlformats.org/officeDocument/2006/relationships/notesSlide" Target="../notesSlides/notesSlide99.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4E30A7-E62E-5F4F-8E8E-5393F05FAA6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0" y="3313"/>
            <a:ext cx="12192000" cy="6858000"/>
          </a:xfrm>
          <a:prstGeom prst="rect">
            <a:avLst/>
          </a:prstGeom>
        </p:spPr>
      </p:pic>
      <p:sp>
        <p:nvSpPr>
          <p:cNvPr id="7" name="TextBox 6">
            <a:extLst>
              <a:ext uri="{FF2B5EF4-FFF2-40B4-BE49-F238E27FC236}">
                <a16:creationId xmlns:a16="http://schemas.microsoft.com/office/drawing/2014/main" id="{AFE3973C-E3E6-7246-BE78-443B4960B6E0}"/>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pic>
        <p:nvPicPr>
          <p:cNvPr id="8" name="Picture 7">
            <a:extLst>
              <a:ext uri="{FF2B5EF4-FFF2-40B4-BE49-F238E27FC236}">
                <a16:creationId xmlns:a16="http://schemas.microsoft.com/office/drawing/2014/main" id="{C9BED3B5-3E71-8247-85E6-C94228321001}"/>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350706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32893-2132-D24B-A7E5-86452D2EDB77}"/>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p:blipFill>
        <p:spPr>
          <a:xfrm>
            <a:off x="5" y="0"/>
            <a:ext cx="12180231" cy="6858000"/>
          </a:xfrm>
          <a:prstGeom prst="rect">
            <a:avLst/>
          </a:prstGeom>
        </p:spPr>
      </p:pic>
      <p:sp>
        <p:nvSpPr>
          <p:cNvPr id="4" name="TextBox 3">
            <a:extLst>
              <a:ext uri="{FF2B5EF4-FFF2-40B4-BE49-F238E27FC236}">
                <a16:creationId xmlns:a16="http://schemas.microsoft.com/office/drawing/2014/main" id="{652D97A5-2CC4-3546-935B-C2E1595EAD4C}"/>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a:t>
            </a:r>
            <a:r>
              <a:rPr lang="en-CA" sz="800" dirty="0" err="1">
                <a:solidFill>
                  <a:schemeClr val="bg1"/>
                </a:solidFill>
              </a:rPr>
              <a:t>MediaSmarts</a:t>
            </a:r>
            <a:r>
              <a:rPr lang="en-CA" sz="800" dirty="0">
                <a:solidFill>
                  <a:schemeClr val="bg1"/>
                </a:solidFill>
              </a:rPr>
              <a:t> 2019</a:t>
            </a:r>
          </a:p>
        </p:txBody>
      </p:sp>
      <p:sp>
        <p:nvSpPr>
          <p:cNvPr id="8" name="Content Placeholder 6">
            <a:extLst>
              <a:ext uri="{FF2B5EF4-FFF2-40B4-BE49-F238E27FC236}">
                <a16:creationId xmlns:a16="http://schemas.microsoft.com/office/drawing/2014/main" id="{3ED7C7EF-52B3-FF49-A0F9-6A1BB0CA88F6}"/>
              </a:ext>
            </a:extLst>
          </p:cNvPr>
          <p:cNvSpPr txBox="1">
            <a:spLocks/>
          </p:cNvSpPr>
          <p:nvPr>
            <p:custDataLst>
              <p:tags r:id="rId3"/>
            </p:custDataLst>
          </p:nvPr>
        </p:nvSpPr>
        <p:spPr>
          <a:xfrm>
            <a:off x="6976802" y="327603"/>
            <a:ext cx="5017354" cy="577711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a:latin typeface="Gotham Medium" pitchFamily="2" charset="0"/>
                <a:cs typeface="Gotham Medium" pitchFamily="2" charset="0"/>
              </a:rPr>
              <a:t>Puisque tout est connecté sur Internet, la désinformation peut facilement atteindre beaucoup de gens.</a:t>
            </a:r>
            <a:endParaRPr lang="en-US" sz="1800" dirty="0">
              <a:latin typeface="Gotham Medium" pitchFamily="2" charset="0"/>
              <a:cs typeface="Gotham Medium" pitchFamily="2" charset="0"/>
            </a:endParaRPr>
          </a:p>
        </p:txBody>
      </p:sp>
      <p:pic>
        <p:nvPicPr>
          <p:cNvPr id="7" name="Picture 6">
            <a:extLst>
              <a:ext uri="{FF2B5EF4-FFF2-40B4-BE49-F238E27FC236}">
                <a16:creationId xmlns:a16="http://schemas.microsoft.com/office/drawing/2014/main" id="{C9BED3B5-3E71-8247-85E6-C94228321001}"/>
              </a:ext>
            </a:extLst>
          </p:cNvPr>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119329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schnell\Downloads\Slide 103_105.jpg"/>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l="972" t="847" r="1598" b="4048"/>
          <a:stretch/>
        </p:blipFill>
        <p:spPr bwMode="auto">
          <a:xfrm>
            <a:off x="530941" y="1854004"/>
            <a:ext cx="11130124" cy="29796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9C0590-18C0-8A44-B912-0456FEE15535}"/>
              </a:ext>
            </a:extLst>
          </p:cNvPr>
          <p:cNvSpPr txBox="1"/>
          <p:nvPr>
            <p:custDataLst>
              <p:tags r:id="rId2"/>
            </p:custDataLst>
          </p:nvPr>
        </p:nvSpPr>
        <p:spPr>
          <a:xfrm>
            <a:off x="0" y="1022408"/>
            <a:ext cx="12192000"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Contexte</a:t>
            </a:r>
            <a:endParaRPr lang="en-CA" sz="3000" b="1" dirty="0">
              <a:latin typeface="Gotham Bold" pitchFamily="2" charset="0"/>
              <a:cs typeface="Gotham Bold" pitchFamily="2" charset="0"/>
            </a:endParaRPr>
          </a:p>
        </p:txBody>
      </p:sp>
      <p:sp>
        <p:nvSpPr>
          <p:cNvPr id="8" name="Rectangle 7">
            <a:extLst>
              <a:ext uri="{FF2B5EF4-FFF2-40B4-BE49-F238E27FC236}">
                <a16:creationId xmlns:a16="http://schemas.microsoft.com/office/drawing/2014/main" id="{F90400E1-7938-E04A-AE08-6E922FDDBBF8}"/>
              </a:ext>
            </a:extLst>
          </p:cNvPr>
          <p:cNvSpPr/>
          <p:nvPr>
            <p:custDataLst>
              <p:tags r:id="rId3"/>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168602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8367B6-57AA-704C-BBEB-BBB8CC32BC75}"/>
              </a:ext>
            </a:extLst>
          </p:cNvPr>
          <p:cNvSpPr txBox="1"/>
          <p:nvPr>
            <p:custDataLst>
              <p:tags r:id="rId1"/>
            </p:custDataLst>
          </p:nvPr>
        </p:nvSpPr>
        <p:spPr>
          <a:xfrm>
            <a:off x="3" y="1022408"/>
            <a:ext cx="12191999"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Consensus</a:t>
            </a:r>
          </a:p>
        </p:txBody>
      </p:sp>
      <p:sp>
        <p:nvSpPr>
          <p:cNvPr id="7" name="Rectangle 6">
            <a:extLst>
              <a:ext uri="{FF2B5EF4-FFF2-40B4-BE49-F238E27FC236}">
                <a16:creationId xmlns:a16="http://schemas.microsoft.com/office/drawing/2014/main" id="{4C39C955-EA69-ED4C-9FB7-A8D73EE62F87}"/>
              </a:ext>
            </a:extLst>
          </p:cNvPr>
          <p:cNvSpPr/>
          <p:nvPr>
            <p:custDataLst>
              <p:tags r:id="rId2"/>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pic>
        <p:nvPicPr>
          <p:cNvPr id="4" name="Picture 2" descr="C:\Users\Aschnell\Downloads\Slide 103_105.jpg"/>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l="1458" t="3044" r="2083"/>
          <a:stretch/>
        </p:blipFill>
        <p:spPr bwMode="auto">
          <a:xfrm>
            <a:off x="626807" y="1854003"/>
            <a:ext cx="10938387" cy="304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82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AB6257-66F3-164C-849F-F759F252D55F}"/>
              </a:ext>
            </a:extLst>
          </p:cNvPr>
          <p:cNvSpPr txBox="1"/>
          <p:nvPr>
            <p:custDataLst>
              <p:tags r:id="rId1"/>
            </p:custDataLst>
          </p:nvPr>
        </p:nvSpPr>
        <p:spPr>
          <a:xfrm>
            <a:off x="3" y="1022408"/>
            <a:ext cx="12191999"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Consensus</a:t>
            </a:r>
          </a:p>
        </p:txBody>
      </p:sp>
      <p:pic>
        <p:nvPicPr>
          <p:cNvPr id="11266" name="Picture 2" descr="C:\Users\Aschnell\Downloads\Slide 103_105.jpg"/>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1458" t="3044" r="2083"/>
          <a:stretch/>
        </p:blipFill>
        <p:spPr bwMode="auto">
          <a:xfrm>
            <a:off x="626807" y="1854003"/>
            <a:ext cx="10938387" cy="30407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custDataLst>
              <p:tags r:id="rId3"/>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87448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schnell\Downloads\Slide 106.pn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404530" y="1854005"/>
            <a:ext cx="7382945" cy="479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53D142-9A5A-5548-B7E4-9A85AF681CB9}"/>
              </a:ext>
            </a:extLst>
          </p:cNvPr>
          <p:cNvSpPr txBox="1"/>
          <p:nvPr>
            <p:custDataLst>
              <p:tags r:id="rId2"/>
            </p:custDataLst>
          </p:nvPr>
        </p:nvSpPr>
        <p:spPr>
          <a:xfrm>
            <a:off x="3" y="1022408"/>
            <a:ext cx="12191999"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Consensus</a:t>
            </a:r>
          </a:p>
        </p:txBody>
      </p:sp>
      <p:sp>
        <p:nvSpPr>
          <p:cNvPr id="8" name="Rectangle 7">
            <a:extLst>
              <a:ext uri="{FF2B5EF4-FFF2-40B4-BE49-F238E27FC236}">
                <a16:creationId xmlns:a16="http://schemas.microsoft.com/office/drawing/2014/main" id="{5EF1F8C6-7A92-114C-9521-BE39DC070A36}"/>
              </a:ext>
            </a:extLst>
          </p:cNvPr>
          <p:cNvSpPr/>
          <p:nvPr>
            <p:custDataLst>
              <p:tags r:id="rId3"/>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31530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C:\Users\Aschnell\Downloads\Slide 107.pn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390439" y="1854000"/>
            <a:ext cx="7411129" cy="46758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02B3A9-2E5E-B54C-9EFD-0F782834EEB1}"/>
              </a:ext>
            </a:extLst>
          </p:cNvPr>
          <p:cNvSpPr txBox="1"/>
          <p:nvPr>
            <p:custDataLst>
              <p:tags r:id="rId2"/>
            </p:custDataLst>
          </p:nvPr>
        </p:nvSpPr>
        <p:spPr>
          <a:xfrm>
            <a:off x="3" y="1022408"/>
            <a:ext cx="12191999"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Consensus</a:t>
            </a:r>
          </a:p>
        </p:txBody>
      </p:sp>
      <p:sp>
        <p:nvSpPr>
          <p:cNvPr id="8" name="Rectangle 7">
            <a:extLst>
              <a:ext uri="{FF2B5EF4-FFF2-40B4-BE49-F238E27FC236}">
                <a16:creationId xmlns:a16="http://schemas.microsoft.com/office/drawing/2014/main" id="{9A773932-3564-8E47-AC93-C3CD503FD46A}"/>
              </a:ext>
            </a:extLst>
          </p:cNvPr>
          <p:cNvSpPr/>
          <p:nvPr>
            <p:custDataLst>
              <p:tags r:id="rId3"/>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19763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3407436" y="1854004"/>
            <a:ext cx="6754207" cy="530915"/>
          </a:xfrm>
          <a:prstGeom prst="rect">
            <a:avLst/>
          </a:prstGeom>
          <a:noFill/>
        </p:spPr>
        <p:txBody>
          <a:bodyPr wrap="square" lIns="68580" tIns="34290" rIns="68580" bIns="34290" rtlCol="0" anchor="t">
            <a:spAutoFit/>
          </a:bodyPr>
          <a:lstStyle/>
          <a:p>
            <a:r>
              <a:rPr lang="en-CA" sz="3000" dirty="0" err="1">
                <a:latin typeface="Gotham Medium"/>
                <a:cs typeface="Gotham Medium" pitchFamily="2" charset="0"/>
              </a:rPr>
              <a:t>Bit.ly</a:t>
            </a:r>
            <a:r>
              <a:rPr lang="en-CA" sz="3000" dirty="0">
                <a:latin typeface="Gotham Medium"/>
                <a:cs typeface="Gotham Medium" pitchFamily="2" charset="0"/>
              </a:rPr>
              <a:t>/</a:t>
            </a:r>
            <a:r>
              <a:rPr lang="en-CA" sz="3000" dirty="0" err="1">
                <a:latin typeface="Gotham"/>
                <a:cs typeface="Calibri"/>
              </a:rPr>
              <a:t>recherchesciences</a:t>
            </a:r>
            <a:endParaRPr lang="en-US" dirty="0">
              <a:latin typeface="Calibri" panose="020F0502020204030204"/>
              <a:ea typeface="+mn-lt"/>
              <a:cs typeface="+mn-lt"/>
            </a:endParaRPr>
          </a:p>
        </p:txBody>
      </p:sp>
      <p:sp>
        <p:nvSpPr>
          <p:cNvPr id="5" name="TextBox 4"/>
          <p:cNvSpPr txBox="1"/>
          <p:nvPr>
            <p:custDataLst>
              <p:tags r:id="rId2"/>
            </p:custDataLst>
          </p:nvPr>
        </p:nvSpPr>
        <p:spPr>
          <a:xfrm>
            <a:off x="3407435" y="2685597"/>
            <a:ext cx="7116792" cy="2654573"/>
          </a:xfrm>
          <a:prstGeom prst="rect">
            <a:avLst/>
          </a:prstGeom>
          <a:noFill/>
        </p:spPr>
        <p:txBody>
          <a:bodyPr wrap="square" lIns="68580" tIns="34290" rIns="68580" bIns="34290" rtlCol="0" anchor="t">
            <a:spAutoFit/>
          </a:bodyPr>
          <a:lstStyle/>
          <a:p>
            <a:r>
              <a:rPr lang="en-CA" sz="2100" dirty="0" err="1">
                <a:ea typeface="+mn-lt"/>
                <a:cs typeface="+mn-lt"/>
              </a:rPr>
              <a:t>Agence</a:t>
            </a:r>
            <a:r>
              <a:rPr lang="en-CA" sz="2100" dirty="0">
                <a:ea typeface="+mn-lt"/>
                <a:cs typeface="+mn-lt"/>
              </a:rPr>
              <a:t> Science-</a:t>
            </a:r>
            <a:r>
              <a:rPr lang="en-CA" sz="2100" dirty="0" err="1">
                <a:ea typeface="+mn-lt"/>
                <a:cs typeface="+mn-lt"/>
              </a:rPr>
              <a:t>Presse</a:t>
            </a:r>
            <a:endParaRPr lang="en-CA" sz="2100" dirty="0">
              <a:ea typeface="+mn-lt"/>
              <a:cs typeface="+mn-lt"/>
            </a:endParaRPr>
          </a:p>
          <a:p>
            <a:r>
              <a:rPr lang="en-CA" sz="2100" dirty="0">
                <a:cs typeface="Calibri"/>
              </a:rPr>
              <a:t>Le </a:t>
            </a:r>
            <a:r>
              <a:rPr lang="en-CA" sz="2100" dirty="0" err="1">
                <a:cs typeface="Calibri"/>
              </a:rPr>
              <a:t>pharmachien</a:t>
            </a:r>
            <a:endParaRPr lang="en-CA" sz="2100" dirty="0">
              <a:cs typeface="Calibri"/>
            </a:endParaRPr>
          </a:p>
          <a:p>
            <a:r>
              <a:rPr lang="en-CA" sz="2100" dirty="0">
                <a:cs typeface="Calibri"/>
              </a:rPr>
              <a:t>Sciences </a:t>
            </a:r>
            <a:r>
              <a:rPr lang="en-CA" sz="2100" dirty="0" err="1">
                <a:cs typeface="Calibri"/>
              </a:rPr>
              <a:t>actualité</a:t>
            </a:r>
            <a:r>
              <a:rPr lang="en-CA" sz="2100" dirty="0">
                <a:cs typeface="Calibri"/>
              </a:rPr>
              <a:t> de La </a:t>
            </a:r>
            <a:r>
              <a:rPr lang="en-CA" sz="2100" dirty="0" err="1">
                <a:cs typeface="Calibri"/>
              </a:rPr>
              <a:t>Presse</a:t>
            </a:r>
            <a:endParaRPr lang="en-CA" sz="2100" dirty="0">
              <a:cs typeface="Calibri"/>
            </a:endParaRPr>
          </a:p>
          <a:p>
            <a:r>
              <a:rPr lang="en-CA" sz="2100" dirty="0">
                <a:cs typeface="Calibri"/>
              </a:rPr>
              <a:t>Les </a:t>
            </a:r>
            <a:r>
              <a:rPr lang="en-CA" sz="2100" dirty="0" err="1">
                <a:cs typeface="Calibri"/>
              </a:rPr>
              <a:t>Décodeurs</a:t>
            </a:r>
            <a:endParaRPr lang="en-CA" sz="2100" dirty="0">
              <a:cs typeface="Calibri"/>
            </a:endParaRPr>
          </a:p>
          <a:p>
            <a:r>
              <a:rPr lang="en-CA" sz="2100" dirty="0">
                <a:cs typeface="Calibri"/>
              </a:rPr>
              <a:t>AFP </a:t>
            </a:r>
            <a:r>
              <a:rPr lang="en-CA" sz="2100" dirty="0" err="1">
                <a:cs typeface="Calibri"/>
              </a:rPr>
              <a:t>Factuel</a:t>
            </a:r>
            <a:endParaRPr lang="en-CA" sz="2100" dirty="0">
              <a:cs typeface="Calibri"/>
            </a:endParaRPr>
          </a:p>
          <a:p>
            <a:r>
              <a:rPr lang="en-CA" sz="2100" dirty="0">
                <a:cs typeface="Calibri"/>
              </a:rPr>
              <a:t>National Geographic France</a:t>
            </a:r>
          </a:p>
          <a:p>
            <a:r>
              <a:rPr lang="en-CA" sz="2100" dirty="0">
                <a:cs typeface="Calibri"/>
              </a:rPr>
              <a:t>Pour la science</a:t>
            </a:r>
          </a:p>
          <a:p>
            <a:r>
              <a:rPr lang="en-CA" sz="2100" dirty="0">
                <a:cs typeface="Calibri"/>
              </a:rPr>
              <a:t>Science et vie</a:t>
            </a:r>
          </a:p>
        </p:txBody>
      </p:sp>
      <p:sp>
        <p:nvSpPr>
          <p:cNvPr id="8" name="TextBox 7">
            <a:extLst>
              <a:ext uri="{FF2B5EF4-FFF2-40B4-BE49-F238E27FC236}">
                <a16:creationId xmlns:a16="http://schemas.microsoft.com/office/drawing/2014/main" id="{1D3E7AAF-BC7E-8E4C-A6E2-0B3B9EBA6273}"/>
              </a:ext>
            </a:extLst>
          </p:cNvPr>
          <p:cNvSpPr txBox="1"/>
          <p:nvPr>
            <p:custDataLst>
              <p:tags r:id="rId3"/>
            </p:custDataLst>
          </p:nvPr>
        </p:nvSpPr>
        <p:spPr>
          <a:xfrm>
            <a:off x="3" y="1022408"/>
            <a:ext cx="12191999"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Consensus</a:t>
            </a:r>
          </a:p>
        </p:txBody>
      </p:sp>
      <p:sp>
        <p:nvSpPr>
          <p:cNvPr id="9" name="Rectangle 8">
            <a:extLst>
              <a:ext uri="{FF2B5EF4-FFF2-40B4-BE49-F238E27FC236}">
                <a16:creationId xmlns:a16="http://schemas.microsoft.com/office/drawing/2014/main" id="{4F7FA403-B73E-8F44-BE25-6FBC9CA9E067}"/>
              </a:ext>
            </a:extLst>
          </p:cNvPr>
          <p:cNvSpPr/>
          <p:nvPr>
            <p:custDataLst>
              <p:tags r:id="rId4"/>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31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schnell\Downloads\Slide 109.png"/>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t="9121" b="16808"/>
          <a:stretch/>
        </p:blipFill>
        <p:spPr bwMode="auto">
          <a:xfrm>
            <a:off x="3892790" y="2038352"/>
            <a:ext cx="4406421" cy="40498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27BDE0-5ED5-FC4D-B015-1A6E25F9C0B5}"/>
              </a:ext>
            </a:extLst>
          </p:cNvPr>
          <p:cNvSpPr txBox="1"/>
          <p:nvPr>
            <p:custDataLst>
              <p:tags r:id="rId2"/>
            </p:custDataLst>
          </p:nvPr>
        </p:nvSpPr>
        <p:spPr>
          <a:xfrm>
            <a:off x="3" y="1022408"/>
            <a:ext cx="12191999"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Consensus</a:t>
            </a:r>
          </a:p>
        </p:txBody>
      </p:sp>
      <p:sp>
        <p:nvSpPr>
          <p:cNvPr id="8" name="Rectangle 7">
            <a:extLst>
              <a:ext uri="{FF2B5EF4-FFF2-40B4-BE49-F238E27FC236}">
                <a16:creationId xmlns:a16="http://schemas.microsoft.com/office/drawing/2014/main" id="{9F31B928-01F0-9042-969F-92EA461A6E6B}"/>
              </a:ext>
            </a:extLst>
          </p:cNvPr>
          <p:cNvSpPr/>
          <p:nvPr>
            <p:custDataLst>
              <p:tags r:id="rId3"/>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363573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l="14651" t="8576" r="13223" b="6472"/>
          <a:stretch/>
        </p:blipFill>
        <p:spPr bwMode="auto">
          <a:xfrm>
            <a:off x="2521561" y="1188005"/>
            <a:ext cx="7148884" cy="4538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A99C100-8E1E-2247-B969-85D4E7D8E394}"/>
              </a:ext>
            </a:extLst>
          </p:cNvPr>
          <p:cNvSpPr txBox="1"/>
          <p:nvPr>
            <p:custDataLst>
              <p:tags r:id="rId2"/>
            </p:custDataLst>
          </p:nvPr>
        </p:nvSpPr>
        <p:spPr>
          <a:xfrm>
            <a:off x="0" y="5741715"/>
            <a:ext cx="12192000"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bit.ly/</a:t>
            </a:r>
            <a:r>
              <a:rPr lang="en-CA" sz="3000" dirty="0" err="1">
                <a:latin typeface="Gotham Ultra" pitchFamily="2" charset="0"/>
                <a:cs typeface="Gotham Ultra" pitchFamily="2" charset="0"/>
              </a:rPr>
              <a:t>vaches_viande_fr</a:t>
            </a:r>
            <a:endParaRPr lang="en-CA" sz="3000" dirty="0">
              <a:latin typeface="Gotham Ultra" pitchFamily="2" charset="0"/>
              <a:cs typeface="Gotham Ultra" pitchFamily="2" charset="0"/>
            </a:endParaRPr>
          </a:p>
        </p:txBody>
      </p:sp>
      <p:sp>
        <p:nvSpPr>
          <p:cNvPr id="7" name="Rectangle 6">
            <a:extLst>
              <a:ext uri="{FF2B5EF4-FFF2-40B4-BE49-F238E27FC236}">
                <a16:creationId xmlns:a16="http://schemas.microsoft.com/office/drawing/2014/main" id="{7E1C20D3-5DAB-1847-B702-E4421214B3AB}"/>
              </a:ext>
            </a:extLst>
          </p:cNvPr>
          <p:cNvSpPr/>
          <p:nvPr>
            <p:custDataLst>
              <p:tags r:id="rId3"/>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389378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14651" t="8576" r="13223" b="6472"/>
          <a:stretch/>
        </p:blipFill>
        <p:spPr bwMode="auto">
          <a:xfrm>
            <a:off x="1894859" y="1188002"/>
            <a:ext cx="8402287" cy="533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515E5B48-31E9-9549-9A3C-D0F1A8FC3370}"/>
              </a:ext>
            </a:extLst>
          </p:cNvPr>
          <p:cNvSpPr/>
          <p:nvPr>
            <p:custDataLst>
              <p:tags r:id="rId2"/>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6752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14651" t="8576" r="13223" b="6472"/>
          <a:stretch/>
        </p:blipFill>
        <p:spPr bwMode="auto">
          <a:xfrm>
            <a:off x="1894859" y="1188002"/>
            <a:ext cx="8402287" cy="533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A4002350-6D0F-E34E-902F-BDFD34313A42}"/>
              </a:ext>
            </a:extLst>
          </p:cNvPr>
          <p:cNvSpPr/>
          <p:nvPr>
            <p:custDataLst>
              <p:tags r:id="rId2"/>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76782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303CA-91DF-2940-AA32-CBA614F1E24A}"/>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p:blipFill>
        <p:spPr>
          <a:xfrm>
            <a:off x="5" y="0"/>
            <a:ext cx="12180231" cy="6858000"/>
          </a:xfrm>
          <a:prstGeom prst="rect">
            <a:avLst/>
          </a:prstGeom>
        </p:spPr>
      </p:pic>
      <p:sp>
        <p:nvSpPr>
          <p:cNvPr id="7" name="Content Placeholder 6">
            <a:extLst>
              <a:ext uri="{FF2B5EF4-FFF2-40B4-BE49-F238E27FC236}">
                <a16:creationId xmlns:a16="http://schemas.microsoft.com/office/drawing/2014/main" id="{3D83FC5A-ADAA-1E48-BA57-9D9620445052}"/>
              </a:ext>
            </a:extLst>
          </p:cNvPr>
          <p:cNvSpPr>
            <a:spLocks noGrp="1"/>
          </p:cNvSpPr>
          <p:nvPr>
            <p:ph idx="4294967295"/>
            <p:custDataLst>
              <p:tags r:id="rId2"/>
            </p:custDataLst>
          </p:nvPr>
        </p:nvSpPr>
        <p:spPr>
          <a:xfrm>
            <a:off x="6975478" y="328035"/>
            <a:ext cx="4754060" cy="5777117"/>
          </a:xfrm>
        </p:spPr>
        <p:txBody>
          <a:bodyPr>
            <a:normAutofit/>
          </a:bodyPr>
          <a:lstStyle/>
          <a:p>
            <a:pPr marL="0" indent="0">
              <a:buNone/>
            </a:pPr>
            <a:r>
              <a:rPr lang="fr-FR" sz="1800" dirty="0">
                <a:latin typeface="Gotham Medium" pitchFamily="2" charset="0"/>
                <a:cs typeface="Gotham Medium" pitchFamily="2" charset="0"/>
              </a:rPr>
              <a:t>La plupart d’entre nous avons déjà probablement partagé quelque chose sans vérifier s’il était vrai. Nous sommes plus enclins à partager des choses qui nous tiennent à cœur.</a:t>
            </a:r>
            <a:endParaRPr lang="en-CA" sz="1800" dirty="0">
              <a:latin typeface="Gotham Medium" pitchFamily="2" charset="0"/>
              <a:cs typeface="Gotham Medium" pitchFamily="2" charset="0"/>
            </a:endParaRPr>
          </a:p>
        </p:txBody>
      </p:sp>
      <p:sp>
        <p:nvSpPr>
          <p:cNvPr id="4" name="TextBox 3">
            <a:extLst>
              <a:ext uri="{FF2B5EF4-FFF2-40B4-BE49-F238E27FC236}">
                <a16:creationId xmlns:a16="http://schemas.microsoft.com/office/drawing/2014/main" id="{72EF252E-8B0E-994B-8D95-64BC121358F9}"/>
              </a:ext>
            </a:extLst>
          </p:cNvPr>
          <p:cNvSpPr txBox="1"/>
          <p:nvPr>
            <p:custDataLst>
              <p:tags r:id="rId3"/>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a:t>
            </a:r>
            <a:r>
              <a:rPr lang="en-CA" sz="800" dirty="0" err="1">
                <a:solidFill>
                  <a:schemeClr val="bg1"/>
                </a:solidFill>
              </a:rPr>
              <a:t>MediaSmarts</a:t>
            </a:r>
            <a:r>
              <a:rPr lang="en-CA" sz="800" dirty="0">
                <a:solidFill>
                  <a:schemeClr val="bg1"/>
                </a:solidFill>
              </a:rPr>
              <a:t> 2019</a:t>
            </a:r>
          </a:p>
        </p:txBody>
      </p:sp>
      <p:pic>
        <p:nvPicPr>
          <p:cNvPr id="6" name="Picture 5">
            <a:extLst>
              <a:ext uri="{FF2B5EF4-FFF2-40B4-BE49-F238E27FC236}">
                <a16:creationId xmlns:a16="http://schemas.microsoft.com/office/drawing/2014/main" id="{C9BED3B5-3E71-8247-85E6-C94228321001}"/>
              </a:ext>
            </a:extLst>
          </p:cNvPr>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414023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schnell\Downloads\Slide 113.jp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598614" y="1188003"/>
            <a:ext cx="4994780" cy="52020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1E611B1-D171-E949-8DAB-FF6ECF022AF5}"/>
              </a:ext>
            </a:extLst>
          </p:cNvPr>
          <p:cNvSpPr/>
          <p:nvPr>
            <p:custDataLst>
              <p:tags r:id="rId2"/>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75623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579" b="446"/>
          <a:stretch/>
        </p:blipFill>
        <p:spPr bwMode="auto">
          <a:xfrm>
            <a:off x="1580151" y="1188005"/>
            <a:ext cx="9031705" cy="5138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652C0A78-DEBD-5A42-9445-943B164BE108}"/>
              </a:ext>
            </a:extLst>
          </p:cNvPr>
          <p:cNvSpPr/>
          <p:nvPr>
            <p:custDataLst>
              <p:tags r:id="rId1"/>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30788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146429" y="1188001"/>
            <a:ext cx="5899150"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D931A7A1-DD71-7C4B-ABC6-4245B8C1BB62}"/>
              </a:ext>
            </a:extLst>
          </p:cNvPr>
          <p:cNvSpPr/>
          <p:nvPr>
            <p:custDataLst>
              <p:tags r:id="rId2"/>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35221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ROJECT WORKING FILES\Digital Citizenship Initiative CHF 2019-20\Workshop\Scripts\Screen grabs &amp; images for FR examples\Slide 116_117_1.pn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6609537" y="1371602"/>
            <a:ext cx="4652021" cy="445764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O:\PROJECT WORKING FILES\Digital Citizenship Initiative CHF 2019-20\Workshop\Scripts\Screen grabs &amp; images for FR examples\Slide 116_117_2.pn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341238" y="1371602"/>
            <a:ext cx="4004713" cy="44576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3"/>
            </p:custDataLst>
          </p:nvPr>
        </p:nvSpPr>
        <p:spPr>
          <a:xfrm>
            <a:off x="-282172" y="6010328"/>
            <a:ext cx="7622650"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bit.ly/</a:t>
            </a:r>
            <a:r>
              <a:rPr lang="en-CA" sz="3000" dirty="0" err="1">
                <a:latin typeface="Gotham Ultra" pitchFamily="2" charset="0"/>
                <a:cs typeface="Gotham Ultra" pitchFamily="2" charset="0"/>
              </a:rPr>
              <a:t>rizplastique</a:t>
            </a:r>
            <a:endParaRPr lang="en-CA" sz="3000" dirty="0">
              <a:latin typeface="Gotham Ultra" pitchFamily="2" charset="0"/>
              <a:cs typeface="Gotham Ultra" pitchFamily="2" charset="0"/>
            </a:endParaRPr>
          </a:p>
        </p:txBody>
      </p:sp>
      <p:sp>
        <p:nvSpPr>
          <p:cNvPr id="5" name="TextBox 4">
            <a:extLst>
              <a:ext uri="{FF2B5EF4-FFF2-40B4-BE49-F238E27FC236}">
                <a16:creationId xmlns:a16="http://schemas.microsoft.com/office/drawing/2014/main" id="{AA99C100-8E1E-2247-B969-85D4E7D8E394}"/>
              </a:ext>
            </a:extLst>
          </p:cNvPr>
          <p:cNvSpPr txBox="1"/>
          <p:nvPr>
            <p:custDataLst>
              <p:tags r:id="rId4"/>
            </p:custDataLst>
          </p:nvPr>
        </p:nvSpPr>
        <p:spPr>
          <a:xfrm>
            <a:off x="5276583" y="6010328"/>
            <a:ext cx="7622650"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bit.ly/</a:t>
            </a:r>
            <a:r>
              <a:rPr lang="en-CA" sz="3000" dirty="0" err="1">
                <a:latin typeface="Gotham Ultra" pitchFamily="2" charset="0"/>
                <a:cs typeface="Gotham Ultra" pitchFamily="2" charset="0"/>
              </a:rPr>
              <a:t>lactoxique</a:t>
            </a:r>
            <a:endParaRPr lang="en-CA" sz="3000" dirty="0">
              <a:latin typeface="Gotham Ultra" pitchFamily="2" charset="0"/>
              <a:cs typeface="Gotham Ultra" pitchFamily="2" charset="0"/>
            </a:endParaRPr>
          </a:p>
        </p:txBody>
      </p:sp>
      <p:sp>
        <p:nvSpPr>
          <p:cNvPr id="6" name="Rectangle 5">
            <a:extLst>
              <a:ext uri="{FF2B5EF4-FFF2-40B4-BE49-F238E27FC236}">
                <a16:creationId xmlns:a16="http://schemas.microsoft.com/office/drawing/2014/main" id="{12034884-8A26-DA42-BD15-526204AACB97}"/>
              </a:ext>
            </a:extLst>
          </p:cNvPr>
          <p:cNvSpPr/>
          <p:nvPr>
            <p:custDataLst>
              <p:tags r:id="rId5"/>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30611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O:\PROJECT WORKING FILES\Digital Citizenship Initiative CHF 2019-20\Workshop\Scripts\Screen grabs &amp; images for FR examples\Slide 116_117_1.png">
            <a:extLst>
              <a:ext uri="{FF2B5EF4-FFF2-40B4-BE49-F238E27FC236}">
                <a16:creationId xmlns:a16="http://schemas.microsoft.com/office/drawing/2014/main" id="{C10D5827-81BD-0B4D-A3AE-51AEC2144314}"/>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6609537" y="1371602"/>
            <a:ext cx="4652021" cy="44576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O:\PROJECT WORKING FILES\Digital Citizenship Initiative CHF 2019-20\Workshop\Scripts\Screen grabs &amp; images for FR examples\Slide 116_117_2.png">
            <a:extLst>
              <a:ext uri="{FF2B5EF4-FFF2-40B4-BE49-F238E27FC236}">
                <a16:creationId xmlns:a16="http://schemas.microsoft.com/office/drawing/2014/main" id="{6946A180-5C50-FA43-864D-1CE22EF344E3}"/>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341238" y="1371602"/>
            <a:ext cx="4004713" cy="44576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0291C11-8D87-154B-9EC9-D63110AA4B67}"/>
              </a:ext>
            </a:extLst>
          </p:cNvPr>
          <p:cNvSpPr txBox="1"/>
          <p:nvPr>
            <p:custDataLst>
              <p:tags r:id="rId3"/>
            </p:custDataLst>
          </p:nvPr>
        </p:nvSpPr>
        <p:spPr>
          <a:xfrm>
            <a:off x="-282172" y="6010328"/>
            <a:ext cx="7622650"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bit.ly/</a:t>
            </a:r>
            <a:r>
              <a:rPr lang="en-CA" sz="3000" dirty="0" err="1">
                <a:latin typeface="Gotham Ultra" pitchFamily="2" charset="0"/>
                <a:cs typeface="Gotham Ultra" pitchFamily="2" charset="0"/>
              </a:rPr>
              <a:t>rizplastique</a:t>
            </a:r>
            <a:endParaRPr lang="en-CA" sz="3000" dirty="0">
              <a:latin typeface="Gotham Ultra" pitchFamily="2" charset="0"/>
              <a:cs typeface="Gotham Ultra" pitchFamily="2" charset="0"/>
            </a:endParaRPr>
          </a:p>
        </p:txBody>
      </p:sp>
      <p:sp>
        <p:nvSpPr>
          <p:cNvPr id="17" name="TextBox 16">
            <a:extLst>
              <a:ext uri="{FF2B5EF4-FFF2-40B4-BE49-F238E27FC236}">
                <a16:creationId xmlns:a16="http://schemas.microsoft.com/office/drawing/2014/main" id="{F5AC4ABA-E485-CE40-A6BD-AAC56A7AA02E}"/>
              </a:ext>
            </a:extLst>
          </p:cNvPr>
          <p:cNvSpPr txBox="1"/>
          <p:nvPr>
            <p:custDataLst>
              <p:tags r:id="rId4"/>
            </p:custDataLst>
          </p:nvPr>
        </p:nvSpPr>
        <p:spPr>
          <a:xfrm>
            <a:off x="5276583" y="6010328"/>
            <a:ext cx="7622650"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bit.ly/</a:t>
            </a:r>
            <a:r>
              <a:rPr lang="en-CA" sz="3000" dirty="0" err="1">
                <a:latin typeface="Gotham Ultra" pitchFamily="2" charset="0"/>
                <a:cs typeface="Gotham Ultra" pitchFamily="2" charset="0"/>
              </a:rPr>
              <a:t>lactoxique</a:t>
            </a:r>
            <a:endParaRPr lang="en-CA" sz="3000" dirty="0">
              <a:latin typeface="Gotham Ultra" pitchFamily="2" charset="0"/>
              <a:cs typeface="Gotham Ultra" pitchFamily="2" charset="0"/>
            </a:endParaRPr>
          </a:p>
        </p:txBody>
      </p:sp>
      <p:sp>
        <p:nvSpPr>
          <p:cNvPr id="18" name="Rectangle 17">
            <a:extLst>
              <a:ext uri="{FF2B5EF4-FFF2-40B4-BE49-F238E27FC236}">
                <a16:creationId xmlns:a16="http://schemas.microsoft.com/office/drawing/2014/main" id="{0040DCC0-5370-A241-97CB-6795551AF63C}"/>
              </a:ext>
            </a:extLst>
          </p:cNvPr>
          <p:cNvSpPr/>
          <p:nvPr>
            <p:custDataLst>
              <p:tags r:id="rId5"/>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5296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20500" t="8527" r="19417" b="23876"/>
          <a:stretch/>
        </p:blipFill>
        <p:spPr bwMode="auto">
          <a:xfrm>
            <a:off x="1679164" y="1188000"/>
            <a:ext cx="8833678" cy="5341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95B2365-3703-DC41-B640-980F95A211C5}"/>
              </a:ext>
            </a:extLst>
          </p:cNvPr>
          <p:cNvSpPr/>
          <p:nvPr>
            <p:custDataLst>
              <p:tags r:id="rId2"/>
            </p:custDataLst>
          </p:nvPr>
        </p:nvSpPr>
        <p:spPr>
          <a:xfrm>
            <a:off x="0" y="328137"/>
            <a:ext cx="12192000" cy="623248"/>
          </a:xfrm>
          <a:prstGeom prst="rect">
            <a:avLst/>
          </a:prstGeom>
        </p:spPr>
        <p:txBody>
          <a:bodyPr wrap="square" lIns="68580" tIns="34290" rIns="68580" bIns="34290">
            <a:spAutoFit/>
          </a:bodyPr>
          <a:lstStyle/>
          <a:p>
            <a:pPr algn="ctr"/>
            <a:r>
              <a:rPr lang="fr-CA" sz="3600" b="1" dirty="0">
                <a:latin typeface="Gotham Ultra" pitchFamily="2" charset="0"/>
                <a:cs typeface="Gotham Ultra" pitchFamily="2" charset="0"/>
              </a:rPr>
              <a:t>Vérifier d’autres sources</a:t>
            </a:r>
          </a:p>
        </p:txBody>
      </p:sp>
    </p:spTree>
    <p:extLst>
      <p:ext uri="{BB962C8B-B14F-4D97-AF65-F5344CB8AC3E}">
        <p14:creationId xmlns:p14="http://schemas.microsoft.com/office/powerpoint/2010/main" val="277068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22375" t="1715" r="34500" b="22285"/>
          <a:stretch/>
        </p:blipFill>
        <p:spPr bwMode="auto">
          <a:xfrm>
            <a:off x="3401380" y="1188004"/>
            <a:ext cx="5389240" cy="5342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00B0197A-29A3-BE40-A551-117102513A1C}"/>
              </a:ext>
            </a:extLst>
          </p:cNvPr>
          <p:cNvSpPr/>
          <p:nvPr>
            <p:custDataLst>
              <p:tags r:id="rId2"/>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32756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r="1125"/>
          <a:stretch/>
        </p:blipFill>
        <p:spPr bwMode="auto">
          <a:xfrm>
            <a:off x="-77383" y="0"/>
            <a:ext cx="12269385" cy="698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29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r="1125"/>
          <a:stretch/>
        </p:blipFill>
        <p:spPr bwMode="auto">
          <a:xfrm>
            <a:off x="-77383" y="2"/>
            <a:ext cx="12267127" cy="697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r="28569" b="91761"/>
          <a:stretch/>
        </p:blipFill>
        <p:spPr bwMode="auto">
          <a:xfrm>
            <a:off x="-77383" y="2571752"/>
            <a:ext cx="12267127" cy="79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70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A5135-2B38-1541-8EA0-F06515905F9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5886" y="3311"/>
            <a:ext cx="12186116" cy="6854691"/>
          </a:xfrm>
          <a:prstGeom prst="rect">
            <a:avLst/>
          </a:prstGeom>
        </p:spPr>
      </p:pic>
      <p:pic>
        <p:nvPicPr>
          <p:cNvPr id="5" name="Picture 4">
            <a:extLst>
              <a:ext uri="{FF2B5EF4-FFF2-40B4-BE49-F238E27FC236}">
                <a16:creationId xmlns:a16="http://schemas.microsoft.com/office/drawing/2014/main" id="{C1922E85-7AEB-4C44-A49A-D33A2BF56F8C}"/>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p:blipFill>
        <p:spPr>
          <a:xfrm>
            <a:off x="277940" y="5750047"/>
            <a:ext cx="1037330" cy="916547"/>
          </a:xfrm>
          <a:prstGeom prst="rect">
            <a:avLst/>
          </a:prstGeom>
        </p:spPr>
      </p:pic>
      <p:sp>
        <p:nvSpPr>
          <p:cNvPr id="8" name="TextBox 7">
            <a:extLst>
              <a:ext uri="{FF2B5EF4-FFF2-40B4-BE49-F238E27FC236}">
                <a16:creationId xmlns:a16="http://schemas.microsoft.com/office/drawing/2014/main" id="{77A4BBD9-AD40-A94B-8F39-0DFE55D2AF7D}"/>
              </a:ext>
            </a:extLst>
          </p:cNvPr>
          <p:cNvSpPr txBox="1"/>
          <p:nvPr>
            <p:custDataLst>
              <p:tags r:id="rId3"/>
            </p:custDataLst>
          </p:nvPr>
        </p:nvSpPr>
        <p:spPr>
          <a:xfrm>
            <a:off x="8611200" y="6523203"/>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spTree>
    <p:extLst>
      <p:ext uri="{BB962C8B-B14F-4D97-AF65-F5344CB8AC3E}">
        <p14:creationId xmlns:p14="http://schemas.microsoft.com/office/powerpoint/2010/main" val="258450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4E7B22-2B3C-4A4F-92E8-5051774AA2D3}"/>
              </a:ext>
            </a:extLst>
          </p:cNvPr>
          <p:cNvSpPr txBox="1"/>
          <p:nvPr>
            <p:custDataLst>
              <p:tags r:id="rId1"/>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a:t>
            </a:r>
            <a:r>
              <a:rPr lang="en-CA" sz="800" dirty="0" err="1">
                <a:solidFill>
                  <a:schemeClr val="bg1"/>
                </a:solidFill>
              </a:rPr>
              <a:t>MediaSmarts</a:t>
            </a:r>
            <a:r>
              <a:rPr lang="en-CA" sz="800" dirty="0">
                <a:solidFill>
                  <a:schemeClr val="bg1"/>
                </a:solidFill>
              </a:rPr>
              <a:t> 2019</a:t>
            </a:r>
          </a:p>
        </p:txBody>
      </p:sp>
      <p:pic>
        <p:nvPicPr>
          <p:cNvPr id="7170" name="Picture 2" descr="O:\PROJECT WORKING FILES\Digital Citizenship Initiative CHF 2019-20\Workshop\Scripts\Screen grabs &amp; images for FR examples\Russian_trolls_protest.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948738" y="766766"/>
            <a:ext cx="8429626" cy="532447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454DCE7F-7BFD-454F-B427-06EB31F1CFAF}"/>
              </a:ext>
            </a:extLst>
          </p:cNvPr>
          <p:cNvSpPr/>
          <p:nvPr>
            <p:custDataLst>
              <p:tags r:id="rId3"/>
            </p:custDataLst>
          </p:nvPr>
        </p:nvSpPr>
        <p:spPr>
          <a:xfrm>
            <a:off x="1813643" y="478899"/>
            <a:ext cx="8570913" cy="1544428"/>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pic>
        <p:nvPicPr>
          <p:cNvPr id="9" name="Picture 8">
            <a:extLst>
              <a:ext uri="{FF2B5EF4-FFF2-40B4-BE49-F238E27FC236}">
                <a16:creationId xmlns:a16="http://schemas.microsoft.com/office/drawing/2014/main" id="{C9BED3B5-3E71-8247-85E6-C94228321001}"/>
              </a:ext>
            </a:extLst>
          </p:cNvPr>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251188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99F852-CBBA-F944-ABF5-A341FAAF67F6}"/>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p:blipFill>
        <p:spPr>
          <a:xfrm>
            <a:off x="5886" y="3311"/>
            <a:ext cx="12186116" cy="6854691"/>
          </a:xfrm>
          <a:prstGeom prst="rect">
            <a:avLst/>
          </a:prstGeom>
        </p:spPr>
      </p:pic>
      <p:pic>
        <p:nvPicPr>
          <p:cNvPr id="6" name="Picture 5">
            <a:extLst>
              <a:ext uri="{FF2B5EF4-FFF2-40B4-BE49-F238E27FC236}">
                <a16:creationId xmlns:a16="http://schemas.microsoft.com/office/drawing/2014/main" id="{30BB391F-785D-3647-ACE0-856421FFC84F}"/>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p:blipFill>
        <p:spPr>
          <a:xfrm>
            <a:off x="277940" y="5750047"/>
            <a:ext cx="1037330" cy="916547"/>
          </a:xfrm>
          <a:prstGeom prst="rect">
            <a:avLst/>
          </a:prstGeom>
        </p:spPr>
      </p:pic>
      <p:sp>
        <p:nvSpPr>
          <p:cNvPr id="7" name="TextBox 6">
            <a:extLst>
              <a:ext uri="{FF2B5EF4-FFF2-40B4-BE49-F238E27FC236}">
                <a16:creationId xmlns:a16="http://schemas.microsoft.com/office/drawing/2014/main" id="{2778C482-A972-6143-83DD-7E57C3484499}"/>
              </a:ext>
            </a:extLst>
          </p:cNvPr>
          <p:cNvSpPr txBox="1"/>
          <p:nvPr>
            <p:custDataLst>
              <p:tags r:id="rId3"/>
            </p:custDataLst>
          </p:nvPr>
        </p:nvSpPr>
        <p:spPr>
          <a:xfrm>
            <a:off x="8611200" y="6523203"/>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sp>
        <p:nvSpPr>
          <p:cNvPr id="5" name="Subtitle 2">
            <a:extLst>
              <a:ext uri="{FF2B5EF4-FFF2-40B4-BE49-F238E27FC236}">
                <a16:creationId xmlns:a16="http://schemas.microsoft.com/office/drawing/2014/main" id="{F6C4135A-D458-0E4E-8C26-881F4966B8D5}"/>
              </a:ext>
            </a:extLst>
          </p:cNvPr>
          <p:cNvSpPr txBox="1">
            <a:spLocks/>
          </p:cNvSpPr>
          <p:nvPr>
            <p:custDataLst>
              <p:tags r:id="rId4"/>
            </p:custDataLst>
          </p:nvPr>
        </p:nvSpPr>
        <p:spPr>
          <a:xfrm>
            <a:off x="1819507" y="2397511"/>
            <a:ext cx="8552986" cy="2263473"/>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3000" dirty="0">
                <a:solidFill>
                  <a:schemeClr val="bg1"/>
                </a:solidFill>
                <a:latin typeface="Gotham Medium" pitchFamily="2" charset="0"/>
                <a:cs typeface="Gotham Medium" pitchFamily="2" charset="0"/>
              </a:rPr>
              <a:t>Prenez une minute pour vérifier une information avant de la partager en ligne, car la désinformation, </a:t>
            </a:r>
            <a:br>
              <a:rPr lang="fr-CA" sz="3000" dirty="0">
                <a:solidFill>
                  <a:schemeClr val="bg1"/>
                </a:solidFill>
                <a:latin typeface="Gotham Medium" pitchFamily="2" charset="0"/>
                <a:cs typeface="Gotham Medium" pitchFamily="2" charset="0"/>
              </a:rPr>
            </a:br>
            <a:r>
              <a:rPr lang="fr-CA" sz="3000" dirty="0">
                <a:solidFill>
                  <a:schemeClr val="bg1"/>
                </a:solidFill>
                <a:latin typeface="Gotham Medium" pitchFamily="2" charset="0"/>
                <a:cs typeface="Gotham Medium" pitchFamily="2" charset="0"/>
              </a:rPr>
              <a:t>il FAUX que ça cesse.</a:t>
            </a:r>
          </a:p>
        </p:txBody>
      </p:sp>
    </p:spTree>
    <p:extLst>
      <p:ext uri="{BB962C8B-B14F-4D97-AF65-F5344CB8AC3E}">
        <p14:creationId xmlns:p14="http://schemas.microsoft.com/office/powerpoint/2010/main" val="225165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99F852-CBBA-F944-ABF5-A341FAAF67F6}"/>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a:stretch/>
        </p:blipFill>
        <p:spPr>
          <a:xfrm>
            <a:off x="5886" y="3311"/>
            <a:ext cx="12186116" cy="6854691"/>
          </a:xfrm>
          <a:prstGeom prst="rect">
            <a:avLst/>
          </a:prstGeom>
        </p:spPr>
      </p:pic>
      <p:pic>
        <p:nvPicPr>
          <p:cNvPr id="6" name="Picture 5">
            <a:extLst>
              <a:ext uri="{FF2B5EF4-FFF2-40B4-BE49-F238E27FC236}">
                <a16:creationId xmlns:a16="http://schemas.microsoft.com/office/drawing/2014/main" id="{30BB391F-785D-3647-ACE0-856421FFC84F}"/>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p:blipFill>
        <p:spPr>
          <a:xfrm>
            <a:off x="277940" y="5750047"/>
            <a:ext cx="1037330" cy="916547"/>
          </a:xfrm>
          <a:prstGeom prst="rect">
            <a:avLst/>
          </a:prstGeom>
        </p:spPr>
      </p:pic>
      <p:sp>
        <p:nvSpPr>
          <p:cNvPr id="7" name="TextBox 6">
            <a:extLst>
              <a:ext uri="{FF2B5EF4-FFF2-40B4-BE49-F238E27FC236}">
                <a16:creationId xmlns:a16="http://schemas.microsoft.com/office/drawing/2014/main" id="{2778C482-A972-6143-83DD-7E57C3484499}"/>
              </a:ext>
            </a:extLst>
          </p:cNvPr>
          <p:cNvSpPr txBox="1"/>
          <p:nvPr>
            <p:custDataLst>
              <p:tags r:id="rId3"/>
            </p:custDataLst>
          </p:nvPr>
        </p:nvSpPr>
        <p:spPr>
          <a:xfrm>
            <a:off x="8611200" y="6523203"/>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sp>
        <p:nvSpPr>
          <p:cNvPr id="5" name="Subtitle 2">
            <a:extLst>
              <a:ext uri="{FF2B5EF4-FFF2-40B4-BE49-F238E27FC236}">
                <a16:creationId xmlns:a16="http://schemas.microsoft.com/office/drawing/2014/main" id="{F6C4135A-D458-0E4E-8C26-881F4966B8D5}"/>
              </a:ext>
            </a:extLst>
          </p:cNvPr>
          <p:cNvSpPr txBox="1">
            <a:spLocks/>
          </p:cNvSpPr>
          <p:nvPr>
            <p:custDataLst>
              <p:tags r:id="rId4"/>
            </p:custDataLst>
          </p:nvPr>
        </p:nvSpPr>
        <p:spPr>
          <a:xfrm>
            <a:off x="1822450" y="2227392"/>
            <a:ext cx="8552986" cy="4460489"/>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400" dirty="0">
                <a:solidFill>
                  <a:schemeClr val="bg1"/>
                </a:solidFill>
                <a:latin typeface="Gotham Medium" pitchFamily="2" charset="0"/>
                <a:cs typeface="Gotham Medium" pitchFamily="2" charset="0"/>
              </a:rPr>
              <a:t>Ce projet a été rendu possible en partie grâce au gouvernement du Canada.</a:t>
            </a:r>
          </a:p>
          <a:p>
            <a:pPr marL="0" indent="0" algn="ctr">
              <a:buNone/>
            </a:pPr>
            <a:endParaRPr lang="fr-CA" sz="2400" dirty="0">
              <a:solidFill>
                <a:schemeClr val="bg1"/>
              </a:solidFill>
              <a:latin typeface="Gotham Medium" pitchFamily="2" charset="0"/>
              <a:cs typeface="Gotham Medium" pitchFamily="2" charset="0"/>
            </a:endParaRPr>
          </a:p>
          <a:p>
            <a:pPr marL="0" indent="0" algn="ctr">
              <a:buNone/>
            </a:pPr>
            <a:r>
              <a:rPr lang="fr-CA" sz="2400" dirty="0">
                <a:solidFill>
                  <a:schemeClr val="bg1"/>
                </a:solidFill>
                <a:latin typeface="Gotham Medium" pitchFamily="2" charset="0"/>
                <a:cs typeface="Gotham Medium" pitchFamily="2" charset="0"/>
              </a:rPr>
              <a:t>Pour plus d’information visiter habilomedias.ca</a:t>
            </a:r>
          </a:p>
        </p:txBody>
      </p:sp>
      <p:pic>
        <p:nvPicPr>
          <p:cNvPr id="3" name="Picture 2">
            <a:extLst>
              <a:ext uri="{FF2B5EF4-FFF2-40B4-BE49-F238E27FC236}">
                <a16:creationId xmlns:a16="http://schemas.microsoft.com/office/drawing/2014/main" id="{CE28A9F8-00FB-5E42-BDB2-BF483F8DED51}"/>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1587327" y="6064211"/>
            <a:ext cx="1986158" cy="488715"/>
          </a:xfrm>
          <a:prstGeom prst="rect">
            <a:avLst/>
          </a:prstGeom>
        </p:spPr>
      </p:pic>
    </p:spTree>
    <p:extLst>
      <p:ext uri="{BB962C8B-B14F-4D97-AF65-F5344CB8AC3E}">
        <p14:creationId xmlns:p14="http://schemas.microsoft.com/office/powerpoint/2010/main" val="318769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E5C4BC-AD72-2841-AF6A-2A9FC876A9A0}"/>
              </a:ext>
            </a:extLst>
          </p:cNvPr>
          <p:cNvSpPr>
            <a:spLocks noGrp="1"/>
          </p:cNvSpPr>
          <p:nvPr>
            <p:ph type="subTitle" idx="1"/>
            <p:custDataLst>
              <p:tags r:id="rId1"/>
            </p:custDataLst>
          </p:nvPr>
        </p:nvSpPr>
        <p:spPr>
          <a:xfrm>
            <a:off x="1093575" y="1556952"/>
            <a:ext cx="10004854" cy="4164227"/>
          </a:xfrm>
        </p:spPr>
        <p:txBody>
          <a:bodyPr>
            <a:normAutofit/>
          </a:bodyPr>
          <a:lstStyle/>
          <a:p>
            <a:r>
              <a:rPr lang="fr-FR" sz="2700" dirty="0">
                <a:latin typeface="Gotham Medium" pitchFamily="2" charset="0"/>
                <a:cs typeface="Gotham Medium" pitchFamily="2" charset="0"/>
              </a:rPr>
              <a:t>La désinformation en ligne ne nous a pas seulement rendus plus faciles à duper, elle nous a rendus plus cyniques.</a:t>
            </a:r>
            <a:endParaRPr lang="en-CA" sz="2700" dirty="0">
              <a:latin typeface="Gotham Medium" pitchFamily="2" charset="0"/>
              <a:cs typeface="Gotham Medium" pitchFamily="2" charset="0"/>
            </a:endParaRPr>
          </a:p>
          <a:p>
            <a:r>
              <a:rPr lang="fr-FR" sz="2700" dirty="0">
                <a:latin typeface="Gotham Medium" pitchFamily="2" charset="0"/>
                <a:cs typeface="Gotham Medium" pitchFamily="2" charset="0"/>
              </a:rPr>
              <a:t>Quand nous ne pouvons plus distinguer le vrai du faux, il nous semble plus prudent d’assumer que tout est faux.</a:t>
            </a:r>
            <a:endParaRPr lang="en-US" sz="2700" dirty="0">
              <a:latin typeface="Gotham Medium" pitchFamily="2" charset="0"/>
              <a:cs typeface="Gotham Medium" pitchFamily="2" charset="0"/>
            </a:endParaRPr>
          </a:p>
        </p:txBody>
      </p:sp>
    </p:spTree>
    <p:extLst>
      <p:ext uri="{BB962C8B-B14F-4D97-AF65-F5344CB8AC3E}">
        <p14:creationId xmlns:p14="http://schemas.microsoft.com/office/powerpoint/2010/main" val="285325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B828B6-A619-F54C-8CB4-F73DA8E4366F}"/>
              </a:ext>
            </a:extLst>
          </p:cNvPr>
          <p:cNvSpPr>
            <a:spLocks noGrp="1"/>
          </p:cNvSpPr>
          <p:nvPr>
            <p:ph idx="1"/>
            <p:custDataLst>
              <p:tags r:id="rId1"/>
            </p:custDataLst>
          </p:nvPr>
        </p:nvSpPr>
        <p:spPr>
          <a:xfrm>
            <a:off x="1475513" y="1594852"/>
            <a:ext cx="8936183" cy="3668303"/>
          </a:xfrm>
        </p:spPr>
        <p:txBody>
          <a:bodyPr>
            <a:noAutofit/>
          </a:bodyPr>
          <a:lstStyle/>
          <a:p>
            <a:pPr marL="0" indent="0" algn="ctr">
              <a:buNone/>
            </a:pPr>
            <a:r>
              <a:rPr lang="fr-FR" sz="2700" dirty="0">
                <a:latin typeface="Gotham Bold" pitchFamily="2" charset="0"/>
                <a:cs typeface="Gotham Bold" pitchFamily="2" charset="0"/>
              </a:rPr>
              <a:t>Mais la pensée critique ce n’est pas douter de tout, c’est apprendre comment trouver les vraies informations.</a:t>
            </a:r>
            <a:r>
              <a:rPr lang="en-CA" sz="2700" dirty="0">
                <a:latin typeface="Gotham Medium" pitchFamily="2" charset="0"/>
                <a:cs typeface="Gotham Medium" pitchFamily="2" charset="0"/>
              </a:rPr>
              <a:t> </a:t>
            </a:r>
          </a:p>
        </p:txBody>
      </p:sp>
      <p:sp>
        <p:nvSpPr>
          <p:cNvPr id="4" name="TextBox 3">
            <a:extLst>
              <a:ext uri="{FF2B5EF4-FFF2-40B4-BE49-F238E27FC236}">
                <a16:creationId xmlns:a16="http://schemas.microsoft.com/office/drawing/2014/main" id="{8EFA4229-67C7-4F43-9A88-E3B30CE379DA}"/>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a:t>
            </a:r>
            <a:r>
              <a:rPr lang="en-CA" sz="800" dirty="0" err="1">
                <a:solidFill>
                  <a:schemeClr val="bg1"/>
                </a:solidFill>
              </a:rPr>
              <a:t>MediaSmarts</a:t>
            </a:r>
            <a:r>
              <a:rPr lang="en-CA" sz="800" dirty="0">
                <a:solidFill>
                  <a:schemeClr val="bg1"/>
                </a:solidFill>
              </a:rPr>
              <a:t> 2019</a:t>
            </a:r>
          </a:p>
        </p:txBody>
      </p:sp>
      <p:pic>
        <p:nvPicPr>
          <p:cNvPr id="5" name="Picture 4">
            <a:extLst>
              <a:ext uri="{FF2B5EF4-FFF2-40B4-BE49-F238E27FC236}">
                <a16:creationId xmlns:a16="http://schemas.microsoft.com/office/drawing/2014/main" id="{C9BED3B5-3E71-8247-85E6-C94228321001}"/>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292231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632C5F-D7F3-3E4E-8324-8528C0EB79D1}"/>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1" y="-3"/>
            <a:ext cx="12186115" cy="6854691"/>
          </a:xfrm>
          <a:prstGeom prst="rect">
            <a:avLst/>
          </a:prstGeom>
        </p:spPr>
      </p:pic>
      <p:sp>
        <p:nvSpPr>
          <p:cNvPr id="13" name="TextBox 12">
            <a:extLst>
              <a:ext uri="{FF2B5EF4-FFF2-40B4-BE49-F238E27FC236}">
                <a16:creationId xmlns:a16="http://schemas.microsoft.com/office/drawing/2014/main" id="{C3EA9275-F137-2941-AA8C-E4D2F3AEA561}"/>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pic>
        <p:nvPicPr>
          <p:cNvPr id="5" name="Picture 4">
            <a:extLst>
              <a:ext uri="{FF2B5EF4-FFF2-40B4-BE49-F238E27FC236}">
                <a16:creationId xmlns:a16="http://schemas.microsoft.com/office/drawing/2014/main" id="{C9BED3B5-3E71-8247-85E6-C94228321001}"/>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205301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7D09246-3032-F641-8C74-623C02B5378B}"/>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1" y="-3"/>
            <a:ext cx="12186115" cy="6854691"/>
          </a:xfrm>
          <a:prstGeom prst="rect">
            <a:avLst/>
          </a:prstGeom>
        </p:spPr>
      </p:pic>
      <p:sp>
        <p:nvSpPr>
          <p:cNvPr id="13" name="TextBox 12">
            <a:extLst>
              <a:ext uri="{FF2B5EF4-FFF2-40B4-BE49-F238E27FC236}">
                <a16:creationId xmlns:a16="http://schemas.microsoft.com/office/drawing/2014/main" id="{D5F83D88-6C84-EB45-B988-EC1286D27ED7}"/>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pic>
        <p:nvPicPr>
          <p:cNvPr id="5" name="Picture 4">
            <a:extLst>
              <a:ext uri="{FF2B5EF4-FFF2-40B4-BE49-F238E27FC236}">
                <a16:creationId xmlns:a16="http://schemas.microsoft.com/office/drawing/2014/main" id="{C9BED3B5-3E71-8247-85E6-C94228321001}"/>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346950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CACA63-1F1B-F742-A628-DBAFCACEA14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5887" y="3311"/>
            <a:ext cx="12180231" cy="6851380"/>
          </a:xfrm>
          <a:prstGeom prst="rect">
            <a:avLst/>
          </a:prstGeom>
        </p:spPr>
      </p:pic>
      <p:sp>
        <p:nvSpPr>
          <p:cNvPr id="4" name="TextBox 3">
            <a:extLst>
              <a:ext uri="{FF2B5EF4-FFF2-40B4-BE49-F238E27FC236}">
                <a16:creationId xmlns:a16="http://schemas.microsoft.com/office/drawing/2014/main" id="{C085D640-3D96-8B4B-9D18-C6E2B61FC349}"/>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pic>
        <p:nvPicPr>
          <p:cNvPr id="7" name="Picture 6">
            <a:extLst>
              <a:ext uri="{FF2B5EF4-FFF2-40B4-BE49-F238E27FC236}">
                <a16:creationId xmlns:a16="http://schemas.microsoft.com/office/drawing/2014/main" id="{C9BED3B5-3E71-8247-85E6-C94228321001}"/>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24382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FCF37-B5D9-D447-9A3F-AE0C6D302EB2}"/>
              </a:ext>
            </a:extLst>
          </p:cNvPr>
          <p:cNvSpPr txBox="1"/>
          <p:nvPr>
            <p:custDataLst>
              <p:tags r:id="rId1"/>
            </p:custDataLst>
          </p:nvPr>
        </p:nvSpPr>
        <p:spPr>
          <a:xfrm>
            <a:off x="0" y="375384"/>
            <a:ext cx="12192000" cy="1084912"/>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endParaRPr lang="en-CA" sz="3000" b="1" dirty="0">
              <a:latin typeface="Gill Sans MT" panose="020B0502020104020203" pitchFamily="34" charset="0"/>
            </a:endParaRPr>
          </a:p>
          <a:p>
            <a:endParaRPr lang="en-CA" dirty="0"/>
          </a:p>
          <a:p>
            <a:endParaRPr lang="en-CA" dirty="0"/>
          </a:p>
        </p:txBody>
      </p:sp>
      <p:pic>
        <p:nvPicPr>
          <p:cNvPr id="8194" name="Picture 2" descr="O:\PROJECT WORKING FILES\Digital Citizenship Initiative CHF 2019-20\Workshop\Scripts\Screen grabs &amp; images for FR examples\Slide 18_factcheckingtools_sturgeon_gatineau_outofcontext.jpg.pn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755237" y="1543561"/>
            <a:ext cx="5221545" cy="409738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PROJECT WORKING FILES\Digital Citizenship Initiative CHF 2019-20\Workshop\Scripts\Screen grabs &amp; images for FR examples\Slide18_Pont Champlain_Baleine_FB Post_fake.jpg"/>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5110" r="29618"/>
          <a:stretch/>
        </p:blipFill>
        <p:spPr bwMode="auto">
          <a:xfrm>
            <a:off x="6215224" y="1188005"/>
            <a:ext cx="5186960" cy="4808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42F7EA-5DA9-2944-A24A-A477897F9F35}"/>
              </a:ext>
            </a:extLst>
          </p:cNvPr>
          <p:cNvSpPr txBox="1"/>
          <p:nvPr>
            <p:custDataLst>
              <p:tags r:id="rId1"/>
            </p:custDataLst>
          </p:nvPr>
        </p:nvSpPr>
        <p:spPr>
          <a:xfrm>
            <a:off x="0" y="375384"/>
            <a:ext cx="12192000" cy="1084912"/>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endParaRPr lang="en-CA" sz="3000" b="1" dirty="0">
              <a:latin typeface="Gill Sans MT" panose="020B0502020104020203" pitchFamily="34" charset="0"/>
            </a:endParaRPr>
          </a:p>
          <a:p>
            <a:endParaRPr lang="en-CA" dirty="0"/>
          </a:p>
          <a:p>
            <a:endParaRPr lang="en-CA" dirty="0"/>
          </a:p>
        </p:txBody>
      </p:sp>
      <p:pic>
        <p:nvPicPr>
          <p:cNvPr id="9218" name="Picture 2" descr="O:\PROJECT WORKING FILES\Digital Citizenship Initiative CHF 2019-20\Workshop\Scripts\Screen grabs &amp; images for FR examples\Slide 19_les decrypteurs.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47750" y="1188000"/>
            <a:ext cx="9681210" cy="493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1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D9A2A2-4C38-3940-BBEB-DE573D5C7DC8}"/>
              </a:ext>
            </a:extLst>
          </p:cNvPr>
          <p:cNvSpPr txBox="1">
            <a:spLocks/>
          </p:cNvSpPr>
          <p:nvPr>
            <p:custDataLst>
              <p:tags r:id="rId1"/>
            </p:custDataLst>
          </p:nvPr>
        </p:nvSpPr>
        <p:spPr>
          <a:xfrm>
            <a:off x="1" y="186220"/>
            <a:ext cx="12192000" cy="1325563"/>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baseline="0">
                <a:solidFill>
                  <a:schemeClr val="tx1"/>
                </a:solidFill>
                <a:latin typeface="Cooper Black" panose="0208090404030B020404" pitchFamily="18" charset="77"/>
                <a:ea typeface="+mj-ea"/>
                <a:cs typeface="+mj-cs"/>
              </a:defRPr>
            </a:lvl1pPr>
          </a:lstStyle>
          <a:p>
            <a:pPr algn="ctr">
              <a:lnSpc>
                <a:spcPct val="100000"/>
              </a:lnSpc>
              <a:spcBef>
                <a:spcPts val="0"/>
              </a:spcBef>
              <a:defRPr/>
            </a:pPr>
            <a:r>
              <a:rPr lang="fr-FR" b="1" dirty="0">
                <a:latin typeface="Gotham Ultra"/>
              </a:rPr>
              <a:t>Laquelle de ces images est réelle?</a:t>
            </a:r>
            <a:endParaRPr lang="en-CA" b="1" dirty="0">
              <a:latin typeface="Gotham Ultra"/>
              <a:cs typeface="Gotham Ultra" pitchFamily="2" charset="0"/>
            </a:endParaRPr>
          </a:p>
        </p:txBody>
      </p:sp>
      <p:pic>
        <p:nvPicPr>
          <p:cNvPr id="6" name="Picture 5" descr="A close up of a leopard&#10;&#10;Description automatically generated">
            <a:extLst>
              <a:ext uri="{FF2B5EF4-FFF2-40B4-BE49-F238E27FC236}">
                <a16:creationId xmlns:a16="http://schemas.microsoft.com/office/drawing/2014/main" id="{CBF29E37-D676-D143-A30D-2F1BCCDE6E00}"/>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l="24584" r="8749"/>
          <a:stretch/>
        </p:blipFill>
        <p:spPr>
          <a:xfrm>
            <a:off x="1110829" y="1386002"/>
            <a:ext cx="4077100" cy="4586747"/>
          </a:xfrm>
          <a:prstGeom prst="rect">
            <a:avLst/>
          </a:prstGeom>
          <a:effectLst>
            <a:outerShdw blurRad="50800" dist="38100" dir="2700000" algn="tl" rotWithShape="0">
              <a:prstClr val="black">
                <a:alpha val="40000"/>
              </a:prstClr>
            </a:outerShdw>
          </a:effectLst>
        </p:spPr>
      </p:pic>
      <p:pic>
        <p:nvPicPr>
          <p:cNvPr id="1030" name="Picture 6" descr="O:\PROJECT WORKING FILES\Digital Citizenship Initiative CHF 2019-20\Workshop\Scripts\Screen grabs &amp; images for FR examples\1046px-Malabar_giant_squirrel_(2)_by_N._A._Naseer.jpg"/>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31899" t="3380" r="13417"/>
          <a:stretch/>
        </p:blipFill>
        <p:spPr bwMode="auto">
          <a:xfrm rot="5400000">
            <a:off x="6045626" y="889200"/>
            <a:ext cx="4586747" cy="557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13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DEFE56-88A1-F340-9AA4-1B3F3B70DFC2}"/>
              </a:ext>
            </a:extLst>
          </p:cNvPr>
          <p:cNvSpPr txBox="1"/>
          <p:nvPr>
            <p:custDataLst>
              <p:tags r:id="rId1"/>
            </p:custDataLst>
          </p:nvPr>
        </p:nvSpPr>
        <p:spPr>
          <a:xfrm>
            <a:off x="0" y="375384"/>
            <a:ext cx="12192000" cy="1084912"/>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endParaRPr lang="en-CA" sz="3000" b="1" dirty="0">
              <a:latin typeface="Gill Sans MT" panose="020B0502020104020203" pitchFamily="34" charset="0"/>
            </a:endParaRPr>
          </a:p>
          <a:p>
            <a:endParaRPr lang="en-CA" dirty="0"/>
          </a:p>
          <a:p>
            <a:endParaRPr lang="en-CA" dirty="0"/>
          </a:p>
        </p:txBody>
      </p:sp>
      <p:pic>
        <p:nvPicPr>
          <p:cNvPr id="10242" name="Picture 2" descr="O:\PROJECT WORKING FILES\Digital Citizenship Initiative CHF 2019-20\Workshop\Scripts\Screen grabs &amp; images for FR examples\Slide 18_factcheckingtools_whale_bridge_mtl.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049592" y="1188005"/>
            <a:ext cx="6274118" cy="5240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25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CF3CD9-8AA9-4443-8413-8C663A64CDBA}"/>
              </a:ext>
            </a:extLst>
          </p:cNvPr>
          <p:cNvSpPr txBox="1"/>
          <p:nvPr>
            <p:custDataLst>
              <p:tags r:id="rId1"/>
            </p:custDataLst>
          </p:nvPr>
        </p:nvSpPr>
        <p:spPr>
          <a:xfrm>
            <a:off x="0" y="375384"/>
            <a:ext cx="12192000" cy="1084912"/>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endParaRPr lang="en-CA" sz="3000" b="1" dirty="0">
              <a:latin typeface="Gill Sans MT" panose="020B0502020104020203" pitchFamily="34" charset="0"/>
            </a:endParaRPr>
          </a:p>
          <a:p>
            <a:endParaRPr lang="en-CA" dirty="0"/>
          </a:p>
          <a:p>
            <a:endParaRPr lang="en-CA" dirty="0"/>
          </a:p>
        </p:txBody>
      </p:sp>
      <p:pic>
        <p:nvPicPr>
          <p:cNvPr id="12290" name="Picture 2" descr="O:\PROJECT WORKING FILES\Digital Citizenship Initiative CHF 2019-20\Workshop\Scripts\Screen grabs &amp; images for FR examples\Slide 22_AFP_à_propos.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734964" y="1188594"/>
            <a:ext cx="10722079" cy="5294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23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E79B6A-94A0-C046-AE00-FB583CAFE0C9}"/>
              </a:ext>
            </a:extLst>
          </p:cNvPr>
          <p:cNvSpPr txBox="1"/>
          <p:nvPr>
            <p:custDataLst>
              <p:tags r:id="rId1"/>
            </p:custDataLst>
          </p:nvPr>
        </p:nvSpPr>
        <p:spPr>
          <a:xfrm>
            <a:off x="0" y="375384"/>
            <a:ext cx="12192000" cy="1084912"/>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endParaRPr lang="en-CA" sz="3000" b="1" dirty="0">
              <a:latin typeface="Gill Sans MT" panose="020B0502020104020203" pitchFamily="34" charset="0"/>
            </a:endParaRPr>
          </a:p>
          <a:p>
            <a:endParaRPr lang="en-CA" dirty="0"/>
          </a:p>
          <a:p>
            <a:endParaRPr lang="en-CA" dirty="0"/>
          </a:p>
        </p:txBody>
      </p:sp>
      <p:pic>
        <p:nvPicPr>
          <p:cNvPr id="13314" name="Picture 2" descr="O:\PROJECT WORKING FILES\Digital Citizenship Initiative CHF 2019-20\Workshop\Scripts\Screen grabs &amp; images for FR examples\Slide 23_Google search faux.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181228" y="3071816"/>
            <a:ext cx="7829551"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87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b="21698"/>
          <a:stretch/>
        </p:blipFill>
        <p:spPr bwMode="auto">
          <a:xfrm>
            <a:off x="1193468" y="1188003"/>
            <a:ext cx="10030322" cy="460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F766EE56-211A-C34C-A016-175D4F72D43F}"/>
              </a:ext>
            </a:extLst>
          </p:cNvPr>
          <p:cNvSpPr txBox="1"/>
          <p:nvPr>
            <p:custDataLst>
              <p:tags r:id="rId2"/>
            </p:custDataLst>
          </p:nvPr>
        </p:nvSpPr>
        <p:spPr>
          <a:xfrm>
            <a:off x="0" y="375384"/>
            <a:ext cx="12192000" cy="1084912"/>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endParaRPr lang="en-CA" sz="3000" b="1" dirty="0">
              <a:latin typeface="Gill Sans MT" panose="020B0502020104020203" pitchFamily="34" charset="0"/>
            </a:endParaRPr>
          </a:p>
          <a:p>
            <a:endParaRPr lang="en-CA" dirty="0"/>
          </a:p>
          <a:p>
            <a:endParaRPr lang="en-CA" dirty="0"/>
          </a:p>
        </p:txBody>
      </p:sp>
    </p:spTree>
    <p:extLst>
      <p:ext uri="{BB962C8B-B14F-4D97-AF65-F5344CB8AC3E}">
        <p14:creationId xmlns:p14="http://schemas.microsoft.com/office/powerpoint/2010/main" val="35261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E8BFE7-215C-A347-A946-DE67657C8B3B}"/>
              </a:ext>
            </a:extLst>
          </p:cNvPr>
          <p:cNvSpPr txBox="1"/>
          <p:nvPr>
            <p:custDataLst>
              <p:tags r:id="rId1"/>
            </p:custDataLst>
          </p:nvPr>
        </p:nvSpPr>
        <p:spPr>
          <a:xfrm>
            <a:off x="0" y="375384"/>
            <a:ext cx="12192000" cy="1084912"/>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endParaRPr lang="en-CA" sz="3000" b="1" dirty="0">
              <a:latin typeface="Gill Sans MT" panose="020B0502020104020203" pitchFamily="34" charset="0"/>
            </a:endParaRPr>
          </a:p>
          <a:p>
            <a:endParaRPr lang="en-CA" dirty="0"/>
          </a:p>
          <a:p>
            <a:endParaRPr lang="en-CA" dirty="0"/>
          </a:p>
        </p:txBody>
      </p:sp>
      <p:pic>
        <p:nvPicPr>
          <p:cNvPr id="4" name="Picture 2">
            <a:extLst>
              <a:ext uri="{FF2B5EF4-FFF2-40B4-BE49-F238E27FC236}">
                <a16:creationId xmlns:a16="http://schemas.microsoft.com/office/drawing/2014/main" id="{651E609F-7491-C749-B798-62D96D69FF49}"/>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b="21698"/>
          <a:stretch/>
        </p:blipFill>
        <p:spPr bwMode="auto">
          <a:xfrm>
            <a:off x="1193468" y="1188003"/>
            <a:ext cx="10030322" cy="460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264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2380890" y="1400148"/>
            <a:ext cx="7791811" cy="530915"/>
          </a:xfrm>
          <a:prstGeom prst="rect">
            <a:avLst/>
          </a:prstGeom>
          <a:noFill/>
        </p:spPr>
        <p:txBody>
          <a:bodyPr wrap="square" lIns="68580" tIns="34290" rIns="68580" bIns="34290" rtlCol="0">
            <a:spAutoFit/>
          </a:bodyPr>
          <a:lstStyle/>
          <a:p>
            <a:r>
              <a:rPr lang="en-CA" sz="3000" dirty="0">
                <a:latin typeface="Gotham Medium" pitchFamily="2" charset="0"/>
                <a:cs typeface="Gotham Medium" pitchFamily="2" charset="0"/>
              </a:rPr>
              <a:t>Bit.ly/</a:t>
            </a:r>
            <a:r>
              <a:rPr lang="en-CA" sz="3000" dirty="0" err="1">
                <a:latin typeface="Gotham Medium" pitchFamily="2" charset="0"/>
                <a:cs typeface="Gotham Medium" pitchFamily="2" charset="0"/>
              </a:rPr>
              <a:t>recherchedesfaits</a:t>
            </a:r>
            <a:endParaRPr lang="en-CA" sz="3000" dirty="0">
              <a:latin typeface="Gotham Medium" pitchFamily="2" charset="0"/>
              <a:cs typeface="Gotham Medium" pitchFamily="2" charset="0"/>
            </a:endParaRPr>
          </a:p>
        </p:txBody>
      </p:sp>
      <p:sp>
        <p:nvSpPr>
          <p:cNvPr id="6" name="TextBox 5"/>
          <p:cNvSpPr txBox="1"/>
          <p:nvPr>
            <p:custDataLst>
              <p:tags r:id="rId2"/>
            </p:custDataLst>
          </p:nvPr>
        </p:nvSpPr>
        <p:spPr>
          <a:xfrm>
            <a:off x="2380891" y="2260432"/>
            <a:ext cx="6418053" cy="2008242"/>
          </a:xfrm>
          <a:prstGeom prst="rect">
            <a:avLst/>
          </a:prstGeom>
          <a:noFill/>
        </p:spPr>
        <p:txBody>
          <a:bodyPr wrap="square" lIns="68580" tIns="34290" rIns="68580" bIns="34290" rtlCol="0">
            <a:spAutoFit/>
          </a:bodyPr>
          <a:lstStyle/>
          <a:p>
            <a:r>
              <a:rPr lang="en-CA" sz="2100" dirty="0">
                <a:latin typeface="Gotham Medium" pitchFamily="2" charset="0"/>
                <a:cs typeface="Gotham Medium" pitchFamily="2" charset="0"/>
              </a:rPr>
              <a:t>AFP </a:t>
            </a:r>
            <a:r>
              <a:rPr lang="en-CA" sz="2100" dirty="0" err="1">
                <a:latin typeface="Gotham Medium" pitchFamily="2" charset="0"/>
                <a:cs typeface="Gotham Medium" pitchFamily="2" charset="0"/>
              </a:rPr>
              <a:t>Factuel</a:t>
            </a:r>
            <a:endParaRPr lang="en-CA" sz="2100" dirty="0">
              <a:latin typeface="Gotham Medium" pitchFamily="2" charset="0"/>
              <a:cs typeface="Gotham Medium" pitchFamily="2" charset="0"/>
            </a:endParaRPr>
          </a:p>
          <a:p>
            <a:r>
              <a:rPr lang="en-CA" sz="2100" dirty="0" err="1">
                <a:latin typeface="Gotham Medium" pitchFamily="2" charset="0"/>
                <a:cs typeface="Gotham Medium" pitchFamily="2" charset="0"/>
              </a:rPr>
              <a:t>Décodex</a:t>
            </a:r>
            <a:r>
              <a:rPr lang="en-CA" sz="2100" dirty="0">
                <a:latin typeface="Gotham Medium" pitchFamily="2" charset="0"/>
                <a:cs typeface="Gotham Medium" pitchFamily="2" charset="0"/>
              </a:rPr>
              <a:t> (Le Monde) </a:t>
            </a:r>
          </a:p>
          <a:p>
            <a:r>
              <a:rPr lang="en-CA" sz="2100" dirty="0" err="1">
                <a:latin typeface="Gotham Medium" pitchFamily="2" charset="0"/>
                <a:cs typeface="Gotham Medium" pitchFamily="2" charset="0"/>
              </a:rPr>
              <a:t>Agence</a:t>
            </a:r>
            <a:r>
              <a:rPr lang="en-CA" sz="2100" dirty="0">
                <a:latin typeface="Gotham Medium" pitchFamily="2" charset="0"/>
                <a:cs typeface="Gotham Medium" pitchFamily="2" charset="0"/>
              </a:rPr>
              <a:t> Science-</a:t>
            </a:r>
            <a:r>
              <a:rPr lang="en-CA" sz="2100" dirty="0" err="1">
                <a:latin typeface="Gotham Medium" pitchFamily="2" charset="0"/>
                <a:cs typeface="Gotham Medium" pitchFamily="2" charset="0"/>
              </a:rPr>
              <a:t>Presse</a:t>
            </a:r>
            <a:r>
              <a:rPr lang="en-CA" sz="2100" dirty="0">
                <a:latin typeface="Gotham Medium" pitchFamily="2" charset="0"/>
                <a:cs typeface="Gotham Medium" pitchFamily="2" charset="0"/>
              </a:rPr>
              <a:t> </a:t>
            </a:r>
          </a:p>
          <a:p>
            <a:r>
              <a:rPr lang="en-CA" sz="2100" dirty="0" err="1">
                <a:latin typeface="Gotham Medium" pitchFamily="2" charset="0"/>
                <a:cs typeface="Gotham Medium" pitchFamily="2" charset="0"/>
              </a:rPr>
              <a:t>Désintox</a:t>
            </a:r>
            <a:r>
              <a:rPr lang="en-CA" sz="2100" dirty="0">
                <a:latin typeface="Gotham Medium" pitchFamily="2" charset="0"/>
                <a:cs typeface="Gotham Medium" pitchFamily="2" charset="0"/>
              </a:rPr>
              <a:t> (Libération.fr)</a:t>
            </a:r>
          </a:p>
          <a:p>
            <a:r>
              <a:rPr lang="en-CA" sz="2100" dirty="0">
                <a:latin typeface="Gotham Medium" pitchFamily="2" charset="0"/>
                <a:cs typeface="Gotham Medium" pitchFamily="2" charset="0"/>
              </a:rPr>
              <a:t>Les </a:t>
            </a:r>
            <a:r>
              <a:rPr lang="en-CA" sz="2100" dirty="0" err="1">
                <a:latin typeface="Gotham Medium" pitchFamily="2" charset="0"/>
                <a:cs typeface="Gotham Medium" pitchFamily="2" charset="0"/>
              </a:rPr>
              <a:t>Décrypteurs</a:t>
            </a:r>
            <a:endParaRPr lang="en-CA" sz="2100" dirty="0">
              <a:latin typeface="Gotham Medium" pitchFamily="2" charset="0"/>
              <a:cs typeface="Gotham Medium" pitchFamily="2" charset="0"/>
            </a:endParaRPr>
          </a:p>
          <a:p>
            <a:r>
              <a:rPr lang="en-CA" sz="2100" dirty="0" err="1">
                <a:latin typeface="Gotham Medium" pitchFamily="2" charset="0"/>
                <a:cs typeface="Gotham Medium" pitchFamily="2" charset="0"/>
              </a:rPr>
              <a:t>HoaxBuster</a:t>
            </a:r>
            <a:endParaRPr lang="en-CA" sz="2100" dirty="0">
              <a:latin typeface="Gotham Medium" pitchFamily="2" charset="0"/>
              <a:cs typeface="Gotham Medium" pitchFamily="2" charset="0"/>
            </a:endParaRPr>
          </a:p>
        </p:txBody>
      </p:sp>
      <p:sp>
        <p:nvSpPr>
          <p:cNvPr id="9" name="TextBox 8">
            <a:extLst>
              <a:ext uri="{FF2B5EF4-FFF2-40B4-BE49-F238E27FC236}">
                <a16:creationId xmlns:a16="http://schemas.microsoft.com/office/drawing/2014/main" id="{B631679B-2770-6F4C-BF71-BA8163A9A2B5}"/>
              </a:ext>
            </a:extLst>
          </p:cNvPr>
          <p:cNvSpPr txBox="1"/>
          <p:nvPr>
            <p:custDataLst>
              <p:tags r:id="rId3"/>
            </p:custDataLst>
          </p:nvPr>
        </p:nvSpPr>
        <p:spPr>
          <a:xfrm>
            <a:off x="0" y="375385"/>
            <a:ext cx="12192000" cy="807913"/>
          </a:xfrm>
          <a:prstGeom prst="rect">
            <a:avLst/>
          </a:prstGeom>
          <a:noFill/>
        </p:spPr>
        <p:txBody>
          <a:bodyPr wrap="square" lIns="68580" tIns="34290" rIns="68580" bIns="34290" rtlCol="0">
            <a:spAutoFit/>
          </a:bodyPr>
          <a:lstStyle/>
          <a:p>
            <a:pPr algn="ctr"/>
            <a:r>
              <a:rPr lang="fr-CA" sz="3000" b="1" dirty="0">
                <a:latin typeface="Gotham Ultra"/>
              </a:rPr>
              <a:t>Utiliser des outils de vérification des faits</a:t>
            </a:r>
            <a:endParaRPr lang="en-CA" sz="3000" b="1" dirty="0">
              <a:latin typeface="Gotham Ultra"/>
            </a:endParaRPr>
          </a:p>
          <a:p>
            <a:endParaRPr lang="en-CA" b="1" dirty="0"/>
          </a:p>
        </p:txBody>
      </p:sp>
    </p:spTree>
    <p:extLst>
      <p:ext uri="{BB962C8B-B14F-4D97-AF65-F5344CB8AC3E}">
        <p14:creationId xmlns:p14="http://schemas.microsoft.com/office/powerpoint/2010/main" val="230247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O:\PROJECT WORKING FILES\Digital Citizenship Initiative CHF 2019-20\Workshop\Scripts\Screen grabs &amp; images for FR examples\Slide 27_Facebookpost_ExoPortail_Bruxelles_5G_santé.jp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082400" y="1180801"/>
            <a:ext cx="4027264" cy="47417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C166D4-01E6-D649-944E-1EFFFB098B3C}"/>
              </a:ext>
            </a:extLst>
          </p:cNvPr>
          <p:cNvSpPr txBox="1"/>
          <p:nvPr>
            <p:custDataLst>
              <p:tags r:id="rId2"/>
            </p:custDataLst>
          </p:nvPr>
        </p:nvSpPr>
        <p:spPr>
          <a:xfrm>
            <a:off x="0" y="375384"/>
            <a:ext cx="12192000" cy="1638910"/>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p>
          <a:p>
            <a:endParaRPr lang="en-CA" sz="3600" b="1" dirty="0">
              <a:latin typeface="Gill Sans MT" panose="020B0502020104020203" pitchFamily="34" charset="0"/>
            </a:endParaRPr>
          </a:p>
          <a:p>
            <a:endParaRPr lang="en-CA" dirty="0"/>
          </a:p>
          <a:p>
            <a:endParaRPr lang="en-CA" dirty="0"/>
          </a:p>
        </p:txBody>
      </p:sp>
      <p:sp>
        <p:nvSpPr>
          <p:cNvPr id="5" name="TextBox 4">
            <a:extLst>
              <a:ext uri="{FF2B5EF4-FFF2-40B4-BE49-F238E27FC236}">
                <a16:creationId xmlns:a16="http://schemas.microsoft.com/office/drawing/2014/main" id="{AA99C100-8E1E-2247-B969-85D4E7D8E394}"/>
              </a:ext>
            </a:extLst>
          </p:cNvPr>
          <p:cNvSpPr txBox="1"/>
          <p:nvPr>
            <p:custDataLst>
              <p:tags r:id="rId3"/>
            </p:custDataLst>
          </p:nvPr>
        </p:nvSpPr>
        <p:spPr>
          <a:xfrm>
            <a:off x="1893719" y="5904921"/>
            <a:ext cx="8404566"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bit.ly/5Gbruxelles</a:t>
            </a:r>
          </a:p>
        </p:txBody>
      </p:sp>
    </p:spTree>
    <p:extLst>
      <p:ext uri="{BB962C8B-B14F-4D97-AF65-F5344CB8AC3E}">
        <p14:creationId xmlns:p14="http://schemas.microsoft.com/office/powerpoint/2010/main" val="187226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C166D4-01E6-D649-944E-1EFFFB098B3C}"/>
              </a:ext>
            </a:extLst>
          </p:cNvPr>
          <p:cNvSpPr txBox="1"/>
          <p:nvPr>
            <p:custDataLst>
              <p:tags r:id="rId1"/>
            </p:custDataLst>
          </p:nvPr>
        </p:nvSpPr>
        <p:spPr>
          <a:xfrm>
            <a:off x="0" y="375384"/>
            <a:ext cx="12192000" cy="1638910"/>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p>
          <a:p>
            <a:endParaRPr lang="en-CA" sz="3600" b="1" dirty="0">
              <a:latin typeface="Gill Sans MT" panose="020B0502020104020203" pitchFamily="34" charset="0"/>
            </a:endParaRPr>
          </a:p>
          <a:p>
            <a:endParaRPr lang="en-CA" dirty="0"/>
          </a:p>
          <a:p>
            <a:endParaRPr lang="en-CA" dirty="0"/>
          </a:p>
        </p:txBody>
      </p:sp>
      <p:pic>
        <p:nvPicPr>
          <p:cNvPr id="5" name="Picture 2" descr="O:\PROJECT WORKING FILES\Digital Citizenship Initiative CHF 2019-20\Workshop\Scripts\Screen grabs &amp; images for FR examples\Slide 27_Facebookpost_ExoPortail_Bruxelles_5G_santé.jpg">
            <a:extLst>
              <a:ext uri="{FF2B5EF4-FFF2-40B4-BE49-F238E27FC236}">
                <a16:creationId xmlns:a16="http://schemas.microsoft.com/office/drawing/2014/main" id="{49087BB2-7465-D64B-BD9F-01A1E1B966A7}"/>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082400" y="1180801"/>
            <a:ext cx="4027264" cy="47417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7"/>
            <a:extLst>
              <a:ext uri="{FF2B5EF4-FFF2-40B4-BE49-F238E27FC236}">
                <a16:creationId xmlns:a16="http://schemas.microsoft.com/office/drawing/2014/main" id="{B25C753B-01B3-AC4C-A5A6-4CCFDB5623EA}"/>
              </a:ext>
            </a:extLst>
          </p:cNvPr>
          <p:cNvSpPr txBox="1"/>
          <p:nvPr>
            <p:custDataLst>
              <p:tags r:id="rId3"/>
            </p:custDataLst>
          </p:nvPr>
        </p:nvSpPr>
        <p:spPr>
          <a:xfrm>
            <a:off x="1893719" y="5904921"/>
            <a:ext cx="8404566"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bit.ly/5Gbruxelles</a:t>
            </a:r>
          </a:p>
        </p:txBody>
      </p:sp>
    </p:spTree>
    <p:extLst>
      <p:ext uri="{BB962C8B-B14F-4D97-AF65-F5344CB8AC3E}">
        <p14:creationId xmlns:p14="http://schemas.microsoft.com/office/powerpoint/2010/main" val="409271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93B69A-E099-254E-938F-F831ACFA1CA7}"/>
              </a:ext>
            </a:extLst>
          </p:cNvPr>
          <p:cNvSpPr txBox="1"/>
          <p:nvPr>
            <p:custDataLst>
              <p:tags r:id="rId1"/>
            </p:custDataLst>
          </p:nvPr>
        </p:nvSpPr>
        <p:spPr>
          <a:xfrm>
            <a:off x="0" y="375384"/>
            <a:ext cx="12192000" cy="1638910"/>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p>
          <a:p>
            <a:endParaRPr lang="en-CA" sz="3600" b="1" dirty="0">
              <a:latin typeface="Gill Sans MT" panose="020B0502020104020203" pitchFamily="34" charset="0"/>
            </a:endParaRPr>
          </a:p>
          <a:p>
            <a:endParaRPr lang="en-CA" dirty="0"/>
          </a:p>
          <a:p>
            <a:endParaRPr lang="en-CA" dirty="0"/>
          </a:p>
        </p:txBody>
      </p:sp>
      <p:pic>
        <p:nvPicPr>
          <p:cNvPr id="49154" name="Picture 2" descr="C:\Users\Aschnell\Downloads\Slide 30_5G_Bruxelles_Google_results.jpg"/>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r="42061"/>
          <a:stretch/>
        </p:blipFill>
        <p:spPr bwMode="auto">
          <a:xfrm>
            <a:off x="2624401" y="1188005"/>
            <a:ext cx="6942621" cy="541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9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35117A-4F2A-7041-B10F-D7355A404699}"/>
              </a:ext>
            </a:extLst>
          </p:cNvPr>
          <p:cNvSpPr txBox="1"/>
          <p:nvPr>
            <p:custDataLst>
              <p:tags r:id="rId1"/>
            </p:custDataLst>
          </p:nvPr>
        </p:nvSpPr>
        <p:spPr>
          <a:xfrm>
            <a:off x="0" y="375384"/>
            <a:ext cx="12192000" cy="1638910"/>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p>
          <a:p>
            <a:endParaRPr lang="en-CA" sz="3600" b="1" dirty="0">
              <a:latin typeface="Gill Sans MT" panose="020B0502020104020203" pitchFamily="34" charset="0"/>
            </a:endParaRPr>
          </a:p>
          <a:p>
            <a:endParaRPr lang="en-CA" dirty="0"/>
          </a:p>
          <a:p>
            <a:endParaRPr lang="en-CA" dirty="0"/>
          </a:p>
        </p:txBody>
      </p:sp>
      <p:pic>
        <p:nvPicPr>
          <p:cNvPr id="50181" name="Picture 5" descr="O:\PROJECT WORKING FILES\Digital Citizenship Initiative CHF 2019-20\Workshop\Scripts\Screen grabs &amp; images for FR examples\Slide 30 CSE.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8809" y="1188002"/>
            <a:ext cx="10974388" cy="398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0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D9A2A2-4C38-3940-BBEB-DE573D5C7DC8}"/>
              </a:ext>
            </a:extLst>
          </p:cNvPr>
          <p:cNvSpPr txBox="1">
            <a:spLocks/>
          </p:cNvSpPr>
          <p:nvPr>
            <p:custDataLst>
              <p:tags r:id="rId1"/>
            </p:custDataLst>
          </p:nvPr>
        </p:nvSpPr>
        <p:spPr>
          <a:xfrm>
            <a:off x="1219194" y="186220"/>
            <a:ext cx="9753613" cy="1325563"/>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baseline="0">
                <a:solidFill>
                  <a:schemeClr val="tx1"/>
                </a:solidFill>
                <a:latin typeface="Cooper Black" panose="0208090404030B020404" pitchFamily="18" charset="77"/>
                <a:ea typeface="+mj-ea"/>
                <a:cs typeface="+mj-cs"/>
              </a:defRPr>
            </a:lvl1pPr>
          </a:lstStyle>
          <a:p>
            <a:pPr algn="ctr">
              <a:lnSpc>
                <a:spcPct val="100000"/>
              </a:lnSpc>
              <a:spcBef>
                <a:spcPts val="0"/>
              </a:spcBef>
              <a:defRPr/>
            </a:pPr>
            <a:r>
              <a:rPr lang="fr-CA" b="1" dirty="0">
                <a:latin typeface="Gotham Ultra"/>
              </a:rPr>
              <a:t>Cette image est réelle!</a:t>
            </a:r>
            <a:endParaRPr lang="en-CA" b="1" dirty="0">
              <a:latin typeface="Gotham Ultra"/>
              <a:cs typeface="Gotham Ultra" pitchFamily="2" charset="0"/>
            </a:endParaRPr>
          </a:p>
        </p:txBody>
      </p:sp>
      <p:pic>
        <p:nvPicPr>
          <p:cNvPr id="5" name="Picture 6" descr="O:\PROJECT WORKING FILES\Digital Citizenship Initiative CHF 2019-20\Workshop\Scripts\Screen grabs &amp; images for FR examples\1046px-Malabar_giant_squirrel_(2)_by_N._A._Naseer.jpg"/>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31899" t="3380" r="13417"/>
          <a:stretch/>
        </p:blipFill>
        <p:spPr bwMode="auto">
          <a:xfrm rot="5400000">
            <a:off x="3585942" y="727203"/>
            <a:ext cx="5020123" cy="610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6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66A8ED-757B-E64B-AD1F-92D6D71D964E}"/>
              </a:ext>
            </a:extLst>
          </p:cNvPr>
          <p:cNvSpPr txBox="1"/>
          <p:nvPr>
            <p:custDataLst>
              <p:tags r:id="rId1"/>
            </p:custDataLst>
          </p:nvPr>
        </p:nvSpPr>
        <p:spPr>
          <a:xfrm>
            <a:off x="0" y="375384"/>
            <a:ext cx="12192000" cy="1638910"/>
          </a:xfrm>
          <a:prstGeom prst="rect">
            <a:avLst/>
          </a:prstGeom>
          <a:noFill/>
        </p:spPr>
        <p:txBody>
          <a:bodyPr wrap="square" lIns="68580" tIns="34290" rIns="68580" bIns="34290" rtlCol="0">
            <a:spAutoFit/>
          </a:bodyPr>
          <a:lstStyle/>
          <a:p>
            <a:pPr algn="ctr"/>
            <a:r>
              <a:rPr lang="fr-FR" sz="3000" b="1" dirty="0">
                <a:latin typeface="Gotham Ultra" pitchFamily="2" charset="0"/>
                <a:cs typeface="Gotham Ultra" pitchFamily="2" charset="0"/>
              </a:rPr>
              <a:t>Utiliser des outils de vérification des faits</a:t>
            </a:r>
          </a:p>
          <a:p>
            <a:endParaRPr lang="en-CA" sz="3600" b="1" dirty="0">
              <a:latin typeface="Gill Sans MT" panose="020B0502020104020203" pitchFamily="34" charset="0"/>
            </a:endParaRPr>
          </a:p>
          <a:p>
            <a:endParaRPr lang="en-CA" dirty="0"/>
          </a:p>
          <a:p>
            <a:endParaRPr lang="en-CA" dirty="0"/>
          </a:p>
        </p:txBody>
      </p:sp>
      <p:pic>
        <p:nvPicPr>
          <p:cNvPr id="51202" name="Picture 2" descr="O:\PROJECT WORKING FILES\Digital Citizenship Initiative CHF 2019-20\Workshop\Scripts\Screen grabs &amp; images for FR examples\Slide 31.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131679" y="1188000"/>
            <a:ext cx="7928643" cy="5019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45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3" y="412236"/>
            <a:ext cx="12001500" cy="530915"/>
          </a:xfrm>
          <a:prstGeom prst="rect">
            <a:avLst/>
          </a:prstGeom>
        </p:spPr>
        <p:txBody>
          <a:bodyPr wrap="square" lIns="68580" tIns="34290" rIns="68580" bIns="34290">
            <a:spAutoFit/>
          </a:bodyPr>
          <a:lstStyle/>
          <a:p>
            <a:pPr algn="ctr"/>
            <a:r>
              <a:rPr lang="fr-FR" sz="3000" b="1" dirty="0">
                <a:latin typeface="Gotham Ultra" pitchFamily="2" charset="0"/>
                <a:cs typeface="Gotham Ultra" pitchFamily="2" charset="0"/>
              </a:rPr>
              <a:t>Utiliser des outils de vérification des faits</a:t>
            </a:r>
          </a:p>
        </p:txBody>
      </p:sp>
      <p:pic>
        <p:nvPicPr>
          <p:cNvPr id="52226" name="Picture 2" descr="O:\PROJECT WORKING FILES\Digital Citizenship Initiative CHF 2019-20\Workshop\Scripts\Screen grabs &amp; images for FR examples\Slide 32.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362462" y="1188005"/>
            <a:ext cx="9467082" cy="546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60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A7F5DDA-6583-D44B-A473-70773EC47959}"/>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a:stretch/>
        </p:blipFill>
        <p:spPr>
          <a:xfrm>
            <a:off x="3" y="3311"/>
            <a:ext cx="12186116" cy="6854691"/>
          </a:xfrm>
          <a:prstGeom prst="rect">
            <a:avLst/>
          </a:prstGeom>
        </p:spPr>
      </p:pic>
      <p:sp>
        <p:nvSpPr>
          <p:cNvPr id="3" name="TextBox 2">
            <a:extLst>
              <a:ext uri="{FF2B5EF4-FFF2-40B4-BE49-F238E27FC236}">
                <a16:creationId xmlns:a16="http://schemas.microsoft.com/office/drawing/2014/main" id="{640B628C-0012-FB4E-9868-AE5348FE57AF}"/>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a:t>
            </a:r>
            <a:r>
              <a:rPr lang="en-CA" sz="800" dirty="0" err="1">
                <a:solidFill>
                  <a:schemeClr val="bg1"/>
                </a:solidFill>
              </a:rPr>
              <a:t>MediaSmarts</a:t>
            </a:r>
            <a:r>
              <a:rPr lang="en-CA" sz="800" dirty="0">
                <a:solidFill>
                  <a:schemeClr val="bg1"/>
                </a:solidFill>
              </a:rPr>
              <a:t> 2019</a:t>
            </a:r>
          </a:p>
        </p:txBody>
      </p:sp>
      <p:pic>
        <p:nvPicPr>
          <p:cNvPr id="4" name="Picture 3">
            <a:extLst>
              <a:ext uri="{FF2B5EF4-FFF2-40B4-BE49-F238E27FC236}">
                <a16:creationId xmlns:a16="http://schemas.microsoft.com/office/drawing/2014/main" id="{22268CC9-A12E-E24F-A282-744787574C20}"/>
              </a:ext>
            </a:extLst>
          </p:cNvPr>
          <p:cNvPicPr>
            <a:picLocks noChangeAspect="1"/>
          </p:cNvPicPr>
          <p:nvPr>
            <p:custDataLst>
              <p:tags r:id="rId3"/>
            </p:custDataLst>
          </p:nvPr>
        </p:nvPicPr>
        <p:blipFill>
          <a:blip r:embed="rId10"/>
          <a:stretch>
            <a:fillRect/>
          </a:stretch>
        </p:blipFill>
        <p:spPr>
          <a:xfrm>
            <a:off x="275925" y="5923726"/>
            <a:ext cx="844038" cy="742869"/>
          </a:xfrm>
          <a:prstGeom prst="rect">
            <a:avLst/>
          </a:prstGeom>
        </p:spPr>
      </p:pic>
      <p:pic>
        <p:nvPicPr>
          <p:cNvPr id="5" name="Picture 4">
            <a:extLst>
              <a:ext uri="{FF2B5EF4-FFF2-40B4-BE49-F238E27FC236}">
                <a16:creationId xmlns:a16="http://schemas.microsoft.com/office/drawing/2014/main" id="{AD016011-209C-6E4E-8B23-E1F23CB268D0}"/>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rcRect/>
          <a:stretch/>
        </p:blipFill>
        <p:spPr>
          <a:xfrm>
            <a:off x="1" y="3312"/>
            <a:ext cx="12186115" cy="6854689"/>
          </a:xfrm>
          <a:prstGeom prst="rect">
            <a:avLst/>
          </a:prstGeom>
        </p:spPr>
      </p:pic>
      <p:sp>
        <p:nvSpPr>
          <p:cNvPr id="7" name="TextBox 6">
            <a:extLst>
              <a:ext uri="{FF2B5EF4-FFF2-40B4-BE49-F238E27FC236}">
                <a16:creationId xmlns:a16="http://schemas.microsoft.com/office/drawing/2014/main" id="{023D0AE2-8340-4D43-AC4C-09ABC0E0AE53}"/>
              </a:ext>
            </a:extLst>
          </p:cNvPr>
          <p:cNvSpPr txBox="1"/>
          <p:nvPr>
            <p:custDataLst>
              <p:tags r:id="rId5"/>
            </p:custDataLst>
          </p:nvPr>
        </p:nvSpPr>
        <p:spPr>
          <a:xfrm>
            <a:off x="8611200" y="6523203"/>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pic>
        <p:nvPicPr>
          <p:cNvPr id="9" name="Picture 8">
            <a:extLst>
              <a:ext uri="{FF2B5EF4-FFF2-40B4-BE49-F238E27FC236}">
                <a16:creationId xmlns:a16="http://schemas.microsoft.com/office/drawing/2014/main" id="{C9BED3B5-3E71-8247-85E6-C94228321001}"/>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37170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99C100-8E1E-2247-B969-85D4E7D8E394}"/>
              </a:ext>
            </a:extLst>
          </p:cNvPr>
          <p:cNvSpPr txBox="1"/>
          <p:nvPr>
            <p:custDataLst>
              <p:tags r:id="rId1"/>
            </p:custDataLst>
          </p:nvPr>
        </p:nvSpPr>
        <p:spPr>
          <a:xfrm>
            <a:off x="3" y="407105"/>
            <a:ext cx="12191999"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pic>
        <p:nvPicPr>
          <p:cNvPr id="16386" name="Picture 2" descr="O:\PROJECT WORKING FILES\Digital Citizenship Initiative CHF 2019-20\Workshop\Scripts\Screen grabs &amp; images for FR examples\Slide 34_Buhari_clone_1.jpg"/>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b="15196"/>
          <a:stretch/>
        </p:blipFill>
        <p:spPr bwMode="auto">
          <a:xfrm>
            <a:off x="4136405" y="1188002"/>
            <a:ext cx="3919196" cy="463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86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O:\PROJECT WORKING FILES\Digital Citizenship Initiative CHF 2019-20\Workshop\Scripts\Screen grabs &amp; images for FR examples\Slide 35 Google_search_Buhari_clone_BBC.jpg"/>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r="17940" b="7416"/>
          <a:stretch/>
        </p:blipFill>
        <p:spPr bwMode="auto">
          <a:xfrm>
            <a:off x="2872581" y="1188004"/>
            <a:ext cx="6446837" cy="53546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3DA2C5-A14E-AA44-9249-18A9BC947DFA}"/>
              </a:ext>
            </a:extLst>
          </p:cNvPr>
          <p:cNvSpPr txBox="1"/>
          <p:nvPr>
            <p:custDataLst>
              <p:tags r:id="rId2"/>
            </p:custDataLst>
          </p:nvPr>
        </p:nvSpPr>
        <p:spPr>
          <a:xfrm>
            <a:off x="3" y="407105"/>
            <a:ext cx="12191999"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115291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24999" t="8217" r="42834" b="22636"/>
          <a:stretch/>
        </p:blipFill>
        <p:spPr bwMode="auto">
          <a:xfrm>
            <a:off x="3761749" y="1188004"/>
            <a:ext cx="4668511" cy="539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288703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O:\PROJECT WORKING FILES\Digital Citizenship Initiative CHF 2019-20\Workshop\Scripts\Screen grabs &amp; images for FR examples\Slide 37.jpg"/>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18559" t="5938" r="7037" b="8918"/>
          <a:stretch/>
        </p:blipFill>
        <p:spPr bwMode="auto">
          <a:xfrm>
            <a:off x="1784352" y="1188001"/>
            <a:ext cx="86233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284271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O:\PROJECT WORKING FILES\Digital Citizenship Initiative CHF 2019-20\Workshop\Scripts\Screen grabs &amp; images for FR examples\Slide 38.jp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143000" y="1188001"/>
            <a:ext cx="9906000" cy="5324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302891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O:\PROJECT WORKING FILES\Digital Citizenship Initiative CHF 2019-20\Workshop\Scripts\Screen grabs &amp; images for FR examples\Slide 39.png"/>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9333" r="12416" b="10053"/>
          <a:stretch/>
        </p:blipFill>
        <p:spPr bwMode="auto">
          <a:xfrm>
            <a:off x="1325155" y="1188002"/>
            <a:ext cx="9541695" cy="52165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46968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O:\PROJECT WORKING FILES\Digital Citizenship Initiative CHF 2019-20\Workshop\Scripts\Screen grabs &amp; images for FR examples\Slide 40.png"/>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12917" r="17583" b="8747"/>
          <a:stretch/>
        </p:blipFill>
        <p:spPr bwMode="auto">
          <a:xfrm>
            <a:off x="2120900" y="1188001"/>
            <a:ext cx="7950200" cy="49974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162324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E6C9-AACC-6641-A6D7-864EE89878E1}"/>
              </a:ext>
            </a:extLst>
          </p:cNvPr>
          <p:cNvSpPr>
            <a:spLocks noGrp="1"/>
          </p:cNvSpPr>
          <p:nvPr>
            <p:ph type="title" idx="4294967295"/>
            <p:custDataLst>
              <p:tags r:id="rId1"/>
            </p:custDataLst>
          </p:nvPr>
        </p:nvSpPr>
        <p:spPr>
          <a:xfrm>
            <a:off x="685802" y="259300"/>
            <a:ext cx="10947400" cy="1325563"/>
          </a:xfrm>
        </p:spPr>
        <p:txBody>
          <a:bodyPr>
            <a:normAutofit/>
          </a:bodyPr>
          <a:lstStyle/>
          <a:p>
            <a:pPr algn="ctr"/>
            <a:r>
              <a:rPr lang="fr-CA" sz="3000" b="1" dirty="0">
                <a:latin typeface="Gotham Ultra"/>
              </a:rPr>
              <a:t>Lequel de ces sites d’actualités est réel?</a:t>
            </a:r>
            <a:endParaRPr lang="en-CA" sz="3000" b="1" dirty="0">
              <a:latin typeface="Gotham Ultra"/>
            </a:endParaRPr>
          </a:p>
        </p:txBody>
      </p:sp>
      <p:pic>
        <p:nvPicPr>
          <p:cNvPr id="3074" name="Picture 2" descr="O:\PROJECT WORKING FILES\Digital Citizenship Initiative CHF 2019-20\Workshop\Scripts\Screen grabs &amp; images for FR examples\Le_pays_briard_real.jpg"/>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t="11905" r="50000"/>
          <a:stretch/>
        </p:blipFill>
        <p:spPr bwMode="auto">
          <a:xfrm>
            <a:off x="873030" y="1938289"/>
            <a:ext cx="5565873" cy="44118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PROJECT WORKING FILES\Digital Citizenship Initiative CHF 2019-20\Workshop\Scripts\Screen grabs &amp; images for FR examples\Courrier_Briard_fake(parody).jpg"/>
          <p:cNvPicPr>
            <a:picLocks noChangeAspect="1" noChangeArrowheads="1"/>
          </p:cNvPicPr>
          <p:nvPr>
            <p:custDataLst>
              <p:tags r:id="rId3"/>
            </p:custDataLst>
          </p:nvPr>
        </p:nvPicPr>
        <p:blipFill rotWithShape="1">
          <a:blip r:embed="rId7" cstate="print">
            <a:extLst>
              <a:ext uri="{28A0092B-C50C-407E-A947-70E740481C1C}">
                <a14:useLocalDpi xmlns:a14="http://schemas.microsoft.com/office/drawing/2010/main" val="0"/>
              </a:ext>
            </a:extLst>
          </a:blip>
          <a:srcRect r="5507"/>
          <a:stretch/>
        </p:blipFill>
        <p:spPr bwMode="auto">
          <a:xfrm>
            <a:off x="6639590" y="1938290"/>
            <a:ext cx="4907223" cy="262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5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b="8492"/>
          <a:stretch/>
        </p:blipFill>
        <p:spPr bwMode="auto">
          <a:xfrm>
            <a:off x="4575633" y="1188000"/>
            <a:ext cx="3040743" cy="509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100601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custDataLst>
              <p:tags r:id="rId1"/>
            </p:custDataLst>
          </p:nvPr>
        </p:nvSpPr>
        <p:spPr>
          <a:xfrm>
            <a:off x="4775201" y="3565514"/>
            <a:ext cx="1815174" cy="660801"/>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
        <p:nvSpPr>
          <p:cNvPr id="6" name="TextBox 5">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grpSp>
        <p:nvGrpSpPr>
          <p:cNvPr id="3" name="Group 2"/>
          <p:cNvGrpSpPr/>
          <p:nvPr/>
        </p:nvGrpSpPr>
        <p:grpSpPr>
          <a:xfrm>
            <a:off x="3365026" y="1188000"/>
            <a:ext cx="5461956" cy="4858839"/>
            <a:chOff x="2650623" y="1070744"/>
            <a:chExt cx="6310179" cy="5613400"/>
          </a:xfrm>
        </p:grpSpPr>
        <p:pic>
          <p:nvPicPr>
            <p:cNvPr id="59394" name="Picture 2"/>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l="19417" t="8216" r="28686" b="5892"/>
            <a:stretch/>
          </p:blipFill>
          <p:spPr bwMode="auto">
            <a:xfrm>
              <a:off x="2650623" y="1070744"/>
              <a:ext cx="6310179" cy="561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353300" y="2667000"/>
              <a:ext cx="1607502" cy="4017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00172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custDataLst>
              <p:tags r:id="rId1"/>
            </p:custDataLst>
          </p:nvPr>
        </p:nvSpPr>
        <p:spPr>
          <a:xfrm>
            <a:off x="4501046" y="2880063"/>
            <a:ext cx="2022764" cy="502899"/>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pic>
        <p:nvPicPr>
          <p:cNvPr id="58370" name="Picture 2"/>
          <p:cNvPicPr>
            <a:picLocks noChangeAspect="1" noChangeArrowheads="1"/>
          </p:cNvPicPr>
          <p:nvPr>
            <p:custDataLst>
              <p:tags r:id="rId2"/>
            </p:custDataLst>
          </p:nvPr>
        </p:nvPicPr>
        <p:blipFill rotWithShape="1">
          <a:blip r:embed="rId8">
            <a:extLst>
              <a:ext uri="{28A0092B-C50C-407E-A947-70E740481C1C}">
                <a14:useLocalDpi xmlns:a14="http://schemas.microsoft.com/office/drawing/2010/main" val="0"/>
              </a:ext>
            </a:extLst>
          </a:blip>
          <a:srcRect l="28667" t="19347" r="45667" b="16279"/>
          <a:stretch/>
        </p:blipFill>
        <p:spPr bwMode="auto">
          <a:xfrm>
            <a:off x="4140200" y="1188004"/>
            <a:ext cx="3911600" cy="527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924304" y="1070745"/>
            <a:ext cx="1699260" cy="54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AA99C100-8E1E-2247-B969-85D4E7D8E394}"/>
              </a:ext>
            </a:extLst>
          </p:cNvPr>
          <p:cNvSpPr txBox="1"/>
          <p:nvPr>
            <p:custDataLst>
              <p:tags r:id="rId4"/>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pic>
        <p:nvPicPr>
          <p:cNvPr id="7" name="Picture 3"/>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3924301" y="5382858"/>
            <a:ext cx="3048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22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l="13834" t="39546" r="36333" b="1"/>
          <a:stretch/>
        </p:blipFill>
        <p:spPr bwMode="auto">
          <a:xfrm>
            <a:off x="2316000" y="1188000"/>
            <a:ext cx="7560000" cy="492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pic>
        <p:nvPicPr>
          <p:cNvPr id="8" name="Picture 3"/>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613356" y="2368451"/>
            <a:ext cx="3352800" cy="81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67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custDataLst>
              <p:tags r:id="rId1"/>
            </p:custDataLst>
          </p:nvPr>
        </p:nvSpPr>
        <p:spPr>
          <a:xfrm>
            <a:off x="2353132" y="1915196"/>
            <a:ext cx="2989943" cy="653143"/>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pic>
        <p:nvPicPr>
          <p:cNvPr id="61442" name="Picture 2"/>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l="14750" t="36434" r="38250" b="44807"/>
          <a:stretch/>
        </p:blipFill>
        <p:spPr bwMode="auto">
          <a:xfrm>
            <a:off x="2224313" y="1188005"/>
            <a:ext cx="7162800" cy="1536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AA99C100-8E1E-2247-B969-85D4E7D8E394}"/>
              </a:ext>
            </a:extLst>
          </p:cNvPr>
          <p:cNvSpPr txBox="1"/>
          <p:nvPr>
            <p:custDataLst>
              <p:tags r:id="rId3"/>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pic>
        <p:nvPicPr>
          <p:cNvPr id="6" name="Picture 3">
            <a:extLst>
              <a:ext uri="{FF2B5EF4-FFF2-40B4-BE49-F238E27FC236}">
                <a16:creationId xmlns:a16="http://schemas.microsoft.com/office/drawing/2014/main" id="{9CFBDA1E-5486-404A-BEFF-9743D1B8EBE5}"/>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3133507" y="1421199"/>
            <a:ext cx="2209566" cy="53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70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19083" t="22898" r="43250" b="8216"/>
          <a:stretch/>
        </p:blipFill>
        <p:spPr bwMode="auto">
          <a:xfrm>
            <a:off x="3549894" y="1188005"/>
            <a:ext cx="5092220" cy="5005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21250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custDataLst>
              <p:tags r:id="rId1"/>
            </p:custDataLst>
          </p:nvPr>
        </p:nvSpPr>
        <p:spPr>
          <a:xfrm>
            <a:off x="5104456" y="2896251"/>
            <a:ext cx="1394022" cy="406545"/>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
        <p:nvSpPr>
          <p:cNvPr id="6" name="Oval 5"/>
          <p:cNvSpPr/>
          <p:nvPr>
            <p:custDataLst>
              <p:tags r:id="rId2"/>
            </p:custDataLst>
          </p:nvPr>
        </p:nvSpPr>
        <p:spPr>
          <a:xfrm>
            <a:off x="6363420" y="3844502"/>
            <a:ext cx="1394022" cy="406545"/>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pic>
        <p:nvPicPr>
          <p:cNvPr id="64514" name="Picture 2"/>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15167" t="23915" r="40584" b="21974"/>
          <a:stretch/>
        </p:blipFill>
        <p:spPr bwMode="auto">
          <a:xfrm>
            <a:off x="2724152" y="1188000"/>
            <a:ext cx="6743700" cy="459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AA99C100-8E1E-2247-B969-85D4E7D8E394}"/>
              </a:ext>
            </a:extLst>
          </p:cNvPr>
          <p:cNvSpPr txBox="1"/>
          <p:nvPr>
            <p:custDataLst>
              <p:tags r:id="rId4"/>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273958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14666" t="9924" r="16179" b="26510"/>
          <a:stretch/>
        </p:blipFill>
        <p:spPr bwMode="auto">
          <a:xfrm>
            <a:off x="826407" y="1188000"/>
            <a:ext cx="10539187" cy="520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221831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custDataLst>
              <p:tags r:id="rId1"/>
            </p:custDataLst>
          </p:nvPr>
        </p:nvSpPr>
        <p:spPr>
          <a:xfrm>
            <a:off x="3064907" y="3205080"/>
            <a:ext cx="5753100" cy="931041"/>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pic>
        <p:nvPicPr>
          <p:cNvPr id="66562" name="Picture 2"/>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t="7907" r="49083" b="27907"/>
          <a:stretch/>
        </p:blipFill>
        <p:spPr bwMode="auto">
          <a:xfrm>
            <a:off x="2061606" y="1188000"/>
            <a:ext cx="77597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AA99C100-8E1E-2247-B969-85D4E7D8E394}"/>
              </a:ext>
            </a:extLst>
          </p:cNvPr>
          <p:cNvSpPr txBox="1"/>
          <p:nvPr>
            <p:custDataLst>
              <p:tags r:id="rId3"/>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83613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custDataLst>
              <p:tags r:id="rId1"/>
            </p:custDataLst>
          </p:nvPr>
        </p:nvSpPr>
        <p:spPr>
          <a:xfrm>
            <a:off x="3985812" y="1678719"/>
            <a:ext cx="5163019" cy="1554187"/>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pic>
        <p:nvPicPr>
          <p:cNvPr id="62466" name="Picture 2" descr="O:\PROJECT WORKING FILES\Digital Citizenship Initiative CHF 2019-20\Workshop\Scripts\Screen grabs &amp; images for FR examples\Script#32_Sponsored_content_LeMonde.jpg"/>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b="14890"/>
          <a:stretch/>
        </p:blipFill>
        <p:spPr bwMode="auto">
          <a:xfrm>
            <a:off x="1348740" y="1188003"/>
            <a:ext cx="9494520" cy="48640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99C100-8E1E-2247-B969-85D4E7D8E394}"/>
              </a:ext>
            </a:extLst>
          </p:cNvPr>
          <p:cNvSpPr txBox="1"/>
          <p:nvPr>
            <p:custDataLst>
              <p:tags r:id="rId3"/>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
        <p:nvSpPr>
          <p:cNvPr id="6" name="Oval 5"/>
          <p:cNvSpPr/>
          <p:nvPr>
            <p:custDataLst>
              <p:tags r:id="rId4"/>
            </p:custDataLst>
          </p:nvPr>
        </p:nvSpPr>
        <p:spPr>
          <a:xfrm>
            <a:off x="2078795" y="3745038"/>
            <a:ext cx="8977050" cy="2581989"/>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Tree>
    <p:extLst>
      <p:ext uri="{BB962C8B-B14F-4D97-AF65-F5344CB8AC3E}">
        <p14:creationId xmlns:p14="http://schemas.microsoft.com/office/powerpoint/2010/main" val="85194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D9A2A2-4C38-3940-BBEB-DE573D5C7DC8}"/>
              </a:ext>
            </a:extLst>
          </p:cNvPr>
          <p:cNvSpPr txBox="1">
            <a:spLocks/>
          </p:cNvSpPr>
          <p:nvPr>
            <p:custDataLst>
              <p:tags r:id="rId1"/>
            </p:custDataLst>
          </p:nvPr>
        </p:nvSpPr>
        <p:spPr>
          <a:xfrm>
            <a:off x="3" y="186220"/>
            <a:ext cx="12191999" cy="1325563"/>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baseline="0">
                <a:solidFill>
                  <a:schemeClr val="tx1"/>
                </a:solidFill>
                <a:latin typeface="Cooper Black" panose="0208090404030B020404" pitchFamily="18" charset="77"/>
                <a:ea typeface="+mj-ea"/>
                <a:cs typeface="+mj-cs"/>
              </a:defRPr>
            </a:lvl1pPr>
          </a:lstStyle>
          <a:p>
            <a:pPr algn="ctr">
              <a:lnSpc>
                <a:spcPct val="100000"/>
              </a:lnSpc>
              <a:spcBef>
                <a:spcPts val="0"/>
              </a:spcBef>
              <a:defRPr/>
            </a:pPr>
            <a:r>
              <a:rPr lang="fr-FR" b="1" dirty="0">
                <a:latin typeface="Gotham Ultra" pitchFamily="2" charset="0"/>
                <a:cs typeface="Gotham Ultra" pitchFamily="2" charset="0"/>
              </a:rPr>
              <a:t>Ce site d’actualités est réel</a:t>
            </a:r>
            <a:r>
              <a:rPr lang="en-CA" b="1" dirty="0">
                <a:latin typeface="Gotham Ultra" pitchFamily="2" charset="0"/>
                <a:cs typeface="Gotham Ultra" pitchFamily="2" charset="0"/>
              </a:rPr>
              <a:t>!</a:t>
            </a:r>
          </a:p>
        </p:txBody>
      </p:sp>
      <p:pic>
        <p:nvPicPr>
          <p:cNvPr id="4099" name="Picture 3" descr="O:\PROJECT WORKING FILES\Digital Citizenship Initiative CHF 2019-20\Workshop\Scripts\Screen grabs &amp; images for FR examples\Le_pays_briard_real.jpg"/>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t="11564" r="50000" b="3856"/>
          <a:stretch/>
        </p:blipFill>
        <p:spPr bwMode="auto">
          <a:xfrm>
            <a:off x="2983705" y="1188001"/>
            <a:ext cx="6224587"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36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706817" y="1188002"/>
            <a:ext cx="4778375" cy="555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90025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custDataLst>
              <p:tags r:id="rId1"/>
            </p:custDataLst>
          </p:nvPr>
        </p:nvSpPr>
        <p:spPr>
          <a:xfrm>
            <a:off x="4447392" y="5684908"/>
            <a:ext cx="2989943" cy="653143"/>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pic>
        <p:nvPicPr>
          <p:cNvPr id="44034" name="Picture 2"/>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844165" y="1188001"/>
            <a:ext cx="8503670" cy="551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A99C100-8E1E-2247-B969-85D4E7D8E394}"/>
              </a:ext>
            </a:extLst>
          </p:cNvPr>
          <p:cNvSpPr txBox="1"/>
          <p:nvPr>
            <p:custDataLst>
              <p:tags r:id="rId3"/>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282969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b="13146"/>
          <a:stretch/>
        </p:blipFill>
        <p:spPr bwMode="auto">
          <a:xfrm>
            <a:off x="3438934" y="1188000"/>
            <a:ext cx="5314140" cy="460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
        <p:nvSpPr>
          <p:cNvPr id="5" name="TextBox 4">
            <a:extLst>
              <a:ext uri="{FF2B5EF4-FFF2-40B4-BE49-F238E27FC236}">
                <a16:creationId xmlns:a16="http://schemas.microsoft.com/office/drawing/2014/main" id="{AA99C100-8E1E-2247-B969-85D4E7D8E394}"/>
              </a:ext>
            </a:extLst>
          </p:cNvPr>
          <p:cNvSpPr txBox="1"/>
          <p:nvPr>
            <p:custDataLst>
              <p:tags r:id="rId3"/>
            </p:custDataLst>
          </p:nvPr>
        </p:nvSpPr>
        <p:spPr>
          <a:xfrm>
            <a:off x="0" y="5825197"/>
            <a:ext cx="12192000"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bit.ly/</a:t>
            </a:r>
            <a:r>
              <a:rPr lang="en-CA" sz="3000" dirty="0" err="1">
                <a:latin typeface="Gotham Ultra" pitchFamily="2" charset="0"/>
                <a:cs typeface="Gotham Ultra" pitchFamily="2" charset="0"/>
              </a:rPr>
              <a:t>cite_dieu_singe</a:t>
            </a:r>
            <a:endParaRPr lang="en-CA" sz="3000" dirty="0">
              <a:latin typeface="Gotham Ultra" pitchFamily="2" charset="0"/>
              <a:cs typeface="Gotham Ultra" pitchFamily="2" charset="0"/>
            </a:endParaRPr>
          </a:p>
        </p:txBody>
      </p:sp>
    </p:spTree>
    <p:extLst>
      <p:ext uri="{BB962C8B-B14F-4D97-AF65-F5344CB8AC3E}">
        <p14:creationId xmlns:p14="http://schemas.microsoft.com/office/powerpoint/2010/main" val="36376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0EA80-33D8-2440-A46D-205AB1E2832C}"/>
              </a:ext>
            </a:extLst>
          </p:cNvPr>
          <p:cNvSpPr txBox="1"/>
          <p:nvPr>
            <p:custDataLst>
              <p:tags r:id="rId1"/>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pic>
        <p:nvPicPr>
          <p:cNvPr id="6" name="Picture 2">
            <a:extLst>
              <a:ext uri="{FF2B5EF4-FFF2-40B4-BE49-F238E27FC236}">
                <a16:creationId xmlns:a16="http://schemas.microsoft.com/office/drawing/2014/main" id="{E1DD1805-132C-324F-BE49-390D7AE3342E}"/>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b="13146"/>
          <a:stretch/>
        </p:blipFill>
        <p:spPr bwMode="auto">
          <a:xfrm>
            <a:off x="3438934" y="1188000"/>
            <a:ext cx="5314140" cy="460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461ABD2D-E768-2141-9B8E-29FED5830369}"/>
              </a:ext>
            </a:extLst>
          </p:cNvPr>
          <p:cNvSpPr txBox="1"/>
          <p:nvPr>
            <p:custDataLst>
              <p:tags r:id="rId3"/>
            </p:custDataLst>
          </p:nvPr>
        </p:nvSpPr>
        <p:spPr>
          <a:xfrm>
            <a:off x="0" y="5825197"/>
            <a:ext cx="12192000"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bit.ly/</a:t>
            </a:r>
            <a:r>
              <a:rPr lang="en-CA" sz="3000" dirty="0" err="1">
                <a:latin typeface="Gotham Ultra" pitchFamily="2" charset="0"/>
                <a:cs typeface="Gotham Ultra" pitchFamily="2" charset="0"/>
              </a:rPr>
              <a:t>cite_dieu_singe</a:t>
            </a:r>
            <a:endParaRPr lang="en-CA" sz="3000" dirty="0">
              <a:latin typeface="Gotham Ultra" pitchFamily="2" charset="0"/>
              <a:cs typeface="Gotham Ultra" pitchFamily="2" charset="0"/>
            </a:endParaRPr>
          </a:p>
        </p:txBody>
      </p:sp>
    </p:spTree>
    <p:extLst>
      <p:ext uri="{BB962C8B-B14F-4D97-AF65-F5344CB8AC3E}">
        <p14:creationId xmlns:p14="http://schemas.microsoft.com/office/powerpoint/2010/main" val="81884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20521" t="10775" r="39833" b="9535"/>
          <a:stretch/>
        </p:blipFill>
        <p:spPr bwMode="auto">
          <a:xfrm>
            <a:off x="3646953" y="1188001"/>
            <a:ext cx="4898103" cy="5291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A99C100-8E1E-2247-B969-85D4E7D8E394}"/>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422198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135317" y="1188001"/>
            <a:ext cx="5921375" cy="487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306658EA-F01B-8D45-9875-F6A32DD181BB}"/>
              </a:ext>
            </a:extLst>
          </p:cNvPr>
          <p:cNvSpPr txBox="1"/>
          <p:nvPr>
            <p:custDataLst>
              <p:tags r:id="rId2"/>
            </p:custDataLst>
          </p:nvPr>
        </p:nvSpPr>
        <p:spPr>
          <a:xfrm>
            <a:off x="0" y="362860"/>
            <a:ext cx="12192000" cy="530915"/>
          </a:xfrm>
          <a:prstGeom prst="rect">
            <a:avLst/>
          </a:prstGeom>
          <a:noFill/>
        </p:spPr>
        <p:txBody>
          <a:bodyPr wrap="square" lIns="68580" tIns="34290" rIns="68580" bIns="34290" rtlCol="0">
            <a:spAutoFit/>
          </a:bodyPr>
          <a:lstStyle/>
          <a:p>
            <a:pPr algn="ctr"/>
            <a:r>
              <a:rPr lang="en-CA" sz="3000" b="1" dirty="0" err="1">
                <a:latin typeface="Gotham Ultra" pitchFamily="2" charset="0"/>
                <a:cs typeface="Gotham Ultra" pitchFamily="2" charset="0"/>
              </a:rPr>
              <a:t>Trouver</a:t>
            </a:r>
            <a:r>
              <a:rPr lang="en-CA" sz="3000" b="1" dirty="0">
                <a:latin typeface="Gotham Ultra" pitchFamily="2" charset="0"/>
                <a:cs typeface="Gotham Ultra" pitchFamily="2" charset="0"/>
              </a:rPr>
              <a:t> la source </a:t>
            </a:r>
            <a:r>
              <a:rPr lang="en-CA" sz="3000" b="1" dirty="0" err="1">
                <a:latin typeface="Gotham Ultra" pitchFamily="2" charset="0"/>
                <a:cs typeface="Gotham Ultra" pitchFamily="2" charset="0"/>
              </a:rPr>
              <a:t>originale</a:t>
            </a:r>
            <a:endParaRPr lang="en-CA" sz="3000" b="1" dirty="0">
              <a:latin typeface="Gotham Ultra" pitchFamily="2" charset="0"/>
              <a:cs typeface="Gotham Ultra" pitchFamily="2" charset="0"/>
            </a:endParaRPr>
          </a:p>
        </p:txBody>
      </p:sp>
    </p:spTree>
    <p:extLst>
      <p:ext uri="{BB962C8B-B14F-4D97-AF65-F5344CB8AC3E}">
        <p14:creationId xmlns:p14="http://schemas.microsoft.com/office/powerpoint/2010/main" val="126774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4708D1-C164-FC4E-9545-A8E434DB592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5887" y="6621"/>
            <a:ext cx="12180231" cy="6851380"/>
          </a:xfrm>
          <a:prstGeom prst="rect">
            <a:avLst/>
          </a:prstGeom>
        </p:spPr>
      </p:pic>
      <p:sp>
        <p:nvSpPr>
          <p:cNvPr id="3" name="TextBox 2">
            <a:extLst>
              <a:ext uri="{FF2B5EF4-FFF2-40B4-BE49-F238E27FC236}">
                <a16:creationId xmlns:a16="http://schemas.microsoft.com/office/drawing/2014/main" id="{0CAB0B5B-8AFF-7B41-B559-6D0ACBA4948B}"/>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pic>
        <p:nvPicPr>
          <p:cNvPr id="4" name="Picture 3">
            <a:extLst>
              <a:ext uri="{FF2B5EF4-FFF2-40B4-BE49-F238E27FC236}">
                <a16:creationId xmlns:a16="http://schemas.microsoft.com/office/drawing/2014/main" id="{237EDFA2-2469-3D40-8B69-68AE58F1767B}"/>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221934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4708D1-C164-FC4E-9545-A8E434DB592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5887" y="3311"/>
            <a:ext cx="12180231" cy="6851380"/>
          </a:xfrm>
          <a:prstGeom prst="rect">
            <a:avLst/>
          </a:prstGeom>
        </p:spPr>
      </p:pic>
      <p:sp>
        <p:nvSpPr>
          <p:cNvPr id="3" name="TextBox 2">
            <a:extLst>
              <a:ext uri="{FF2B5EF4-FFF2-40B4-BE49-F238E27FC236}">
                <a16:creationId xmlns:a16="http://schemas.microsoft.com/office/drawing/2014/main" id="{0CAB0B5B-8AFF-7B41-B559-6D0ACBA4948B}"/>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pic>
        <p:nvPicPr>
          <p:cNvPr id="4" name="Picture 3">
            <a:extLst>
              <a:ext uri="{FF2B5EF4-FFF2-40B4-BE49-F238E27FC236}">
                <a16:creationId xmlns:a16="http://schemas.microsoft.com/office/drawing/2014/main" id="{237EDFA2-2469-3D40-8B69-68AE58F1767B}"/>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101071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3" y="362859"/>
            <a:ext cx="12191999"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endParaRPr lang="en-CA" b="1" dirty="0">
              <a:latin typeface="Gotham Ultra" pitchFamily="2" charset="0"/>
              <a:cs typeface="Gotham Ultra" pitchFamily="2" charset="0"/>
            </a:endParaRPr>
          </a:p>
        </p:txBody>
      </p:sp>
      <p:sp>
        <p:nvSpPr>
          <p:cNvPr id="5" name="TextBox 4">
            <a:extLst>
              <a:ext uri="{FF2B5EF4-FFF2-40B4-BE49-F238E27FC236}">
                <a16:creationId xmlns:a16="http://schemas.microsoft.com/office/drawing/2014/main" id="{F22D5D02-F355-C542-9115-9E326E0B6911}"/>
              </a:ext>
            </a:extLst>
          </p:cNvPr>
          <p:cNvSpPr txBox="1"/>
          <p:nvPr>
            <p:custDataLst>
              <p:tags r:id="rId2"/>
            </p:custDataLst>
          </p:nvPr>
        </p:nvSpPr>
        <p:spPr>
          <a:xfrm>
            <a:off x="0" y="2105563"/>
            <a:ext cx="12192000"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Existe</a:t>
            </a:r>
            <a:r>
              <a:rPr lang="en-CA" sz="3000" b="1" dirty="0">
                <a:latin typeface="Gotham Bold" pitchFamily="2" charset="0"/>
                <a:cs typeface="Gotham Bold" pitchFamily="2" charset="0"/>
              </a:rPr>
              <a:t>-t-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vraiment</a:t>
            </a:r>
            <a:r>
              <a:rPr lang="en-CA" sz="3000" b="1" dirty="0">
                <a:latin typeface="Gotham Bold" pitchFamily="2" charset="0"/>
                <a:cs typeface="Gotham Bold" pitchFamily="2" charset="0"/>
              </a:rPr>
              <a:t>?</a:t>
            </a:r>
          </a:p>
        </p:txBody>
      </p:sp>
    </p:spTree>
    <p:extLst>
      <p:ext uri="{BB962C8B-B14F-4D97-AF65-F5344CB8AC3E}">
        <p14:creationId xmlns:p14="http://schemas.microsoft.com/office/powerpoint/2010/main" val="286194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A4BE23-4091-7445-9AE1-569E2DB3D661}"/>
              </a:ext>
            </a:extLst>
          </p:cNvPr>
          <p:cNvSpPr txBox="1"/>
          <p:nvPr>
            <p:custDataLst>
              <p:tags r:id="rId1"/>
            </p:custDataLst>
          </p:nvPr>
        </p:nvSpPr>
        <p:spPr>
          <a:xfrm>
            <a:off x="0" y="2105563"/>
            <a:ext cx="12192000" cy="530915"/>
          </a:xfrm>
          <a:prstGeom prst="rect">
            <a:avLst/>
          </a:prstGeom>
          <a:noFill/>
        </p:spPr>
        <p:txBody>
          <a:bodyPr wrap="square" lIns="68580" tIns="34290" rIns="68580" bIns="34290" rtlCol="0">
            <a:spAutoFit/>
          </a:bodyPr>
          <a:lstStyle/>
          <a:p>
            <a:pPr algn="ctr"/>
            <a:r>
              <a:rPr lang="fr-FR" sz="3000" b="1" dirty="0">
                <a:latin typeface="Gotham Bold" pitchFamily="2" charset="0"/>
                <a:cs typeface="Gotham Bold" pitchFamily="2" charset="0"/>
              </a:rPr>
              <a:t>Est-elle ce qu’elle prétend être?</a:t>
            </a:r>
            <a:endParaRPr lang="en-CA" sz="3000" b="1" dirty="0">
              <a:latin typeface="Gotham Bold" pitchFamily="2" charset="0"/>
              <a:cs typeface="Gotham Bold" pitchFamily="2" charset="0"/>
            </a:endParaRPr>
          </a:p>
        </p:txBody>
      </p:sp>
      <p:sp>
        <p:nvSpPr>
          <p:cNvPr id="8" name="TextBox 7">
            <a:extLst>
              <a:ext uri="{FF2B5EF4-FFF2-40B4-BE49-F238E27FC236}">
                <a16:creationId xmlns:a16="http://schemas.microsoft.com/office/drawing/2014/main" id="{CB171C34-7CC2-9D4E-BCC4-7278611E411C}"/>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Tree>
    <p:extLst>
      <p:ext uri="{BB962C8B-B14F-4D97-AF65-F5344CB8AC3E}">
        <p14:creationId xmlns:p14="http://schemas.microsoft.com/office/powerpoint/2010/main" val="165088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E6C9-AACC-6641-A6D7-864EE89878E1}"/>
              </a:ext>
            </a:extLst>
          </p:cNvPr>
          <p:cNvSpPr>
            <a:spLocks noGrp="1"/>
          </p:cNvSpPr>
          <p:nvPr>
            <p:ph type="title" idx="4294967295"/>
            <p:custDataLst>
              <p:tags r:id="rId1"/>
            </p:custDataLst>
          </p:nvPr>
        </p:nvSpPr>
        <p:spPr>
          <a:xfrm>
            <a:off x="0" y="174589"/>
            <a:ext cx="12192000" cy="1325563"/>
          </a:xfrm>
        </p:spPr>
        <p:txBody>
          <a:bodyPr>
            <a:normAutofit/>
          </a:bodyPr>
          <a:lstStyle/>
          <a:p>
            <a:pPr algn="ctr"/>
            <a:r>
              <a:rPr lang="fr-FR" b="1" dirty="0">
                <a:latin typeface="Gotham Ultra" pitchFamily="2" charset="0"/>
                <a:cs typeface="Gotham Ultra" pitchFamily="2" charset="0"/>
              </a:rPr>
              <a:t>Lequel de ces sites web est réel?</a:t>
            </a:r>
            <a:endParaRPr lang="en-CA" b="1" dirty="0">
              <a:latin typeface="Gotham Ultra" pitchFamily="2" charset="0"/>
              <a:cs typeface="Gotham Ultra" pitchFamily="2" charset="0"/>
            </a:endParaRPr>
          </a:p>
        </p:txBody>
      </p:sp>
      <p:pic>
        <p:nvPicPr>
          <p:cNvPr id="5122" name="Picture 2" descr="O:\PROJECT WORKING FILES\Digital Citizenship Initiative CHF 2019-20\Workshop\Scripts\Screen grabs &amp; images for FR examples\Script#3_Resto dans le noir_real.png"/>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11615" r="11819"/>
          <a:stretch/>
        </p:blipFill>
        <p:spPr bwMode="auto">
          <a:xfrm>
            <a:off x="1161501" y="2293787"/>
            <a:ext cx="5370807" cy="31146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O:\PROJECT WORKING FILES\Digital Citizenship Initiative CHF 2019-20\Workshop\Scripts\Screen grabs &amp; images for FR examples\Script#3_Gas_station_mtl_fake_resto.png"/>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22363" t="3515" r="31563"/>
          <a:stretch/>
        </p:blipFill>
        <p:spPr bwMode="auto">
          <a:xfrm>
            <a:off x="6794390" y="1381373"/>
            <a:ext cx="3966934" cy="530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9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966C06-DB74-774F-96F9-D68DDFCACBDB}"/>
              </a:ext>
            </a:extLst>
          </p:cNvPr>
          <p:cNvSpPr txBox="1"/>
          <p:nvPr>
            <p:custDataLst>
              <p:tags r:id="rId1"/>
            </p:custDataLst>
          </p:nvPr>
        </p:nvSpPr>
        <p:spPr>
          <a:xfrm>
            <a:off x="0" y="2105563"/>
            <a:ext cx="12192000"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7" name="TextBox 6">
            <a:extLst>
              <a:ext uri="{FF2B5EF4-FFF2-40B4-BE49-F238E27FC236}">
                <a16:creationId xmlns:a16="http://schemas.microsoft.com/office/drawing/2014/main" id="{3C248DC2-CDE8-194C-BA46-FD584A8EB1CF}"/>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Tree>
    <p:extLst>
      <p:ext uri="{BB962C8B-B14F-4D97-AF65-F5344CB8AC3E}">
        <p14:creationId xmlns:p14="http://schemas.microsoft.com/office/powerpoint/2010/main" val="41492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F2BE6E7C-D860-4A4F-B8C3-AD25A1672D93}"/>
              </a:ext>
            </a:extLst>
          </p:cNvPr>
          <p:cNvPicPr>
            <a:picLocks noChangeAspect="1" noChangeArrowheads="1"/>
          </p:cNvPicPr>
          <p:nvPr>
            <p:custDataLst>
              <p:tags r:id="rId1"/>
            </p:custDataLst>
          </p:nvPr>
        </p:nvPicPr>
        <p:blipFill rotWithShape="1">
          <a:blip r:embed="rId7">
            <a:extLst>
              <a:ext uri="{28A0092B-C50C-407E-A947-70E740481C1C}">
                <a14:useLocalDpi xmlns:a14="http://schemas.microsoft.com/office/drawing/2010/main" val="0"/>
              </a:ext>
            </a:extLst>
          </a:blip>
          <a:srcRect b="29787"/>
          <a:stretch/>
        </p:blipFill>
        <p:spPr bwMode="auto">
          <a:xfrm>
            <a:off x="3068015" y="1853331"/>
            <a:ext cx="6101864" cy="393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22A106BF-BBA8-0949-8304-DE079E9A67F0}"/>
              </a:ext>
            </a:extLst>
          </p:cNvPr>
          <p:cNvSpPr txBox="1"/>
          <p:nvPr>
            <p:custDataLst>
              <p:tags r:id="rId2"/>
            </p:custDataLst>
          </p:nvPr>
        </p:nvSpPr>
        <p:spPr>
          <a:xfrm>
            <a:off x="2380347" y="5874960"/>
            <a:ext cx="7975598" cy="346249"/>
          </a:xfrm>
          <a:prstGeom prst="rect">
            <a:avLst/>
          </a:prstGeom>
          <a:noFill/>
        </p:spPr>
        <p:txBody>
          <a:bodyPr wrap="square" lIns="68580" tIns="34290" rIns="68580" bIns="34290" rtlCol="0">
            <a:spAutoFit/>
          </a:bodyPr>
          <a:lstStyle/>
          <a:p>
            <a:r>
              <a:rPr lang="fr-FR" sz="1800" b="1" dirty="0">
                <a:solidFill>
                  <a:srgbClr val="C00000"/>
                </a:solidFill>
              </a:rPr>
              <a:t>Le vrai site web de l’école de beaux-arts de l’Université Yale</a:t>
            </a:r>
            <a:endParaRPr lang="en-CA" sz="1800" b="1" dirty="0">
              <a:solidFill>
                <a:srgbClr val="C00000"/>
              </a:solidFill>
            </a:endParaRPr>
          </a:p>
        </p:txBody>
      </p:sp>
      <p:sp>
        <p:nvSpPr>
          <p:cNvPr id="10" name="TextBox 9">
            <a:extLst>
              <a:ext uri="{FF2B5EF4-FFF2-40B4-BE49-F238E27FC236}">
                <a16:creationId xmlns:a16="http://schemas.microsoft.com/office/drawing/2014/main" id="{07AF19B2-A79E-A34B-A1BB-FE1597152AF2}"/>
              </a:ext>
            </a:extLst>
          </p:cNvPr>
          <p:cNvSpPr txBox="1"/>
          <p:nvPr>
            <p:custDataLst>
              <p:tags r:id="rId3"/>
            </p:custDataLst>
          </p:nvPr>
        </p:nvSpPr>
        <p:spPr>
          <a:xfrm>
            <a:off x="652011" y="1060508"/>
            <a:ext cx="10887982"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Existe</a:t>
            </a:r>
            <a:r>
              <a:rPr lang="en-CA" sz="3000" b="1" dirty="0">
                <a:latin typeface="Gotham Bold" pitchFamily="2" charset="0"/>
                <a:cs typeface="Gotham Bold" pitchFamily="2" charset="0"/>
              </a:rPr>
              <a:t>-t-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vraiment</a:t>
            </a:r>
            <a:r>
              <a:rPr lang="en-CA" sz="3000" b="1" dirty="0">
                <a:latin typeface="Gotham Bold" pitchFamily="2" charset="0"/>
                <a:cs typeface="Gotham Bold" pitchFamily="2" charset="0"/>
              </a:rPr>
              <a:t>?</a:t>
            </a:r>
          </a:p>
        </p:txBody>
      </p:sp>
      <p:sp>
        <p:nvSpPr>
          <p:cNvPr id="11" name="TextBox 10">
            <a:extLst>
              <a:ext uri="{FF2B5EF4-FFF2-40B4-BE49-F238E27FC236}">
                <a16:creationId xmlns:a16="http://schemas.microsoft.com/office/drawing/2014/main" id="{70714A86-A713-0B4A-A581-7569085DB843}"/>
              </a:ext>
            </a:extLst>
          </p:cNvPr>
          <p:cNvSpPr txBox="1"/>
          <p:nvPr>
            <p:custDataLst>
              <p:tags r:id="rId4"/>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Tree>
    <p:extLst>
      <p:ext uri="{BB962C8B-B14F-4D97-AF65-F5344CB8AC3E}">
        <p14:creationId xmlns:p14="http://schemas.microsoft.com/office/powerpoint/2010/main" val="17373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afterEffect">
                                  <p:stCondLst>
                                    <p:cond delay="0"/>
                                  </p:stCondLst>
                                  <p:endCondLst>
                                    <p:cond evt="onNext" delay="0">
                                      <p:tgtEl>
                                        <p:sldTgt/>
                                      </p:tgtEl>
                                    </p:cond>
                                  </p:endCondLst>
                                  <p:childTnLst>
                                    <p:animClr clrSpc="rgb" dir="cw">
                                      <p:cBhvr override="childStyle">
                                        <p:cTn id="6" dur="500" autoRev="1" fill="remove"/>
                                        <p:tgtEl>
                                          <p:spTgt spid="8"/>
                                        </p:tgtEl>
                                        <p:attrNameLst>
                                          <p:attrName>style.color</p:attrName>
                                        </p:attrNameLst>
                                      </p:cBhvr>
                                      <p:to>
                                        <a:schemeClr val="bg1"/>
                                      </p:to>
                                    </p:animClr>
                                    <p:animClr clrSpc="rgb" dir="cw">
                                      <p:cBhvr>
                                        <p:cTn id="7" dur="500" autoRev="1" fill="remove"/>
                                        <p:tgtEl>
                                          <p:spTgt spid="8"/>
                                        </p:tgtEl>
                                        <p:attrNameLst>
                                          <p:attrName>fillcolor</p:attrName>
                                        </p:attrNameLst>
                                      </p:cBhvr>
                                      <p:to>
                                        <a:schemeClr val="bg1"/>
                                      </p:to>
                                    </p:animClr>
                                    <p:set>
                                      <p:cBhvr>
                                        <p:cTn id="8" dur="500" autoRev="1" fill="remove"/>
                                        <p:tgtEl>
                                          <p:spTgt spid="8"/>
                                        </p:tgtEl>
                                        <p:attrNameLst>
                                          <p:attrName>fill.type</p:attrName>
                                        </p:attrNameLst>
                                      </p:cBhvr>
                                      <p:to>
                                        <p:strVal val="solid"/>
                                      </p:to>
                                    </p:set>
                                    <p:set>
                                      <p:cBhvr>
                                        <p:cTn id="9" dur="50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cbc.ca/1.4447580.1513206823!/fileImage/httpImage/image.PNG_gen/derivatives/original_780/screen-grab-of-the-sherbrooke-times.PNG">
            <a:extLst>
              <a:ext uri="{FF2B5EF4-FFF2-40B4-BE49-F238E27FC236}">
                <a16:creationId xmlns:a16="http://schemas.microsoft.com/office/drawing/2014/main" id="{4365DA07-16F7-2847-860F-DF0A1BF286E4}"/>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83478" y="1853331"/>
            <a:ext cx="5728971" cy="4406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67AF1231-649F-4741-A435-7F0751ADC2D8}"/>
              </a:ext>
            </a:extLst>
          </p:cNvPr>
          <p:cNvPicPr>
            <a:picLocks noChangeAspect="1" noChangeArrowheads="1"/>
          </p:cNvPicPr>
          <p:nvPr>
            <p:custDataLst>
              <p:tags r:id="rId2"/>
            </p:custDataLst>
          </p:nvPr>
        </p:nvPicPr>
        <p:blipFill rotWithShape="1">
          <a:blip r:embed="rId8">
            <a:extLst>
              <a:ext uri="{28A0092B-C50C-407E-A947-70E740481C1C}">
                <a14:useLocalDpi xmlns:a14="http://schemas.microsoft.com/office/drawing/2010/main" val="0"/>
              </a:ext>
            </a:extLst>
          </a:blip>
          <a:srcRect t="12842" b="2882"/>
          <a:stretch/>
        </p:blipFill>
        <p:spPr bwMode="auto">
          <a:xfrm>
            <a:off x="6652851" y="1853334"/>
            <a:ext cx="4887145" cy="440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442D3BE2-2436-F240-BDAD-7D392A7201BC}"/>
              </a:ext>
            </a:extLst>
          </p:cNvPr>
          <p:cNvSpPr txBox="1"/>
          <p:nvPr>
            <p:custDataLst>
              <p:tags r:id="rId3"/>
            </p:custDataLst>
          </p:nvPr>
        </p:nvSpPr>
        <p:spPr>
          <a:xfrm>
            <a:off x="652011" y="1060508"/>
            <a:ext cx="10887982"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Existe</a:t>
            </a:r>
            <a:r>
              <a:rPr lang="en-CA" sz="3000" b="1" dirty="0">
                <a:latin typeface="Gotham Bold" pitchFamily="2" charset="0"/>
                <a:cs typeface="Gotham Bold" pitchFamily="2" charset="0"/>
              </a:rPr>
              <a:t>-t-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vraiment</a:t>
            </a:r>
            <a:r>
              <a:rPr lang="en-CA" sz="3000" b="1" dirty="0">
                <a:latin typeface="Gotham Bold" pitchFamily="2" charset="0"/>
                <a:cs typeface="Gotham Bold" pitchFamily="2" charset="0"/>
              </a:rPr>
              <a:t>?</a:t>
            </a:r>
          </a:p>
        </p:txBody>
      </p:sp>
      <p:sp>
        <p:nvSpPr>
          <p:cNvPr id="11" name="TextBox 10">
            <a:extLst>
              <a:ext uri="{FF2B5EF4-FFF2-40B4-BE49-F238E27FC236}">
                <a16:creationId xmlns:a16="http://schemas.microsoft.com/office/drawing/2014/main" id="{2E54AD48-2BD7-4D45-8BD3-B7F9E7FE0A06}"/>
              </a:ext>
            </a:extLst>
          </p:cNvPr>
          <p:cNvSpPr txBox="1"/>
          <p:nvPr>
            <p:custDataLst>
              <p:tags r:id="rId4"/>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Tree>
    <p:extLst>
      <p:ext uri="{BB962C8B-B14F-4D97-AF65-F5344CB8AC3E}">
        <p14:creationId xmlns:p14="http://schemas.microsoft.com/office/powerpoint/2010/main" val="378274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D1BE5DF-D42D-D047-A0FA-C7A96C119A0D}"/>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4398404" y="1854000"/>
            <a:ext cx="6508028" cy="348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A28B829E-DCA7-4B4E-B6BD-A30B0490FE71}"/>
              </a:ext>
            </a:extLst>
          </p:cNvPr>
          <p:cNvPicPr>
            <a:picLocks noChangeAspect="1" noChangeArrowheads="1"/>
          </p:cNvPicPr>
          <p:nvPr>
            <p:custDataLst>
              <p:tags r:id="rId2"/>
            </p:custDataLst>
          </p:nvPr>
        </p:nvPicPr>
        <p:blipFill rotWithShape="1">
          <a:blip r:embed="rId8">
            <a:extLst>
              <a:ext uri="{28A0092B-C50C-407E-A947-70E740481C1C}">
                <a14:useLocalDpi xmlns:a14="http://schemas.microsoft.com/office/drawing/2010/main" val="0"/>
              </a:ext>
            </a:extLst>
          </a:blip>
          <a:srcRect r="58794"/>
          <a:stretch/>
        </p:blipFill>
        <p:spPr bwMode="auto">
          <a:xfrm>
            <a:off x="1216327" y="1853330"/>
            <a:ext cx="2943855" cy="456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0A3AE0B1-D2AB-8849-BF30-BDB5DE302D69}"/>
              </a:ext>
            </a:extLst>
          </p:cNvPr>
          <p:cNvSpPr txBox="1"/>
          <p:nvPr>
            <p:custDataLst>
              <p:tags r:id="rId3"/>
            </p:custDataLst>
          </p:nvPr>
        </p:nvSpPr>
        <p:spPr>
          <a:xfrm>
            <a:off x="652011" y="1060508"/>
            <a:ext cx="10887982"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Existe</a:t>
            </a:r>
            <a:r>
              <a:rPr lang="en-CA" sz="3000" b="1" dirty="0">
                <a:latin typeface="Gotham Bold" pitchFamily="2" charset="0"/>
                <a:cs typeface="Gotham Bold" pitchFamily="2" charset="0"/>
              </a:rPr>
              <a:t>-t-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vraiment</a:t>
            </a:r>
            <a:r>
              <a:rPr lang="en-CA" sz="3000" b="1" dirty="0">
                <a:latin typeface="Gotham Bold" pitchFamily="2" charset="0"/>
                <a:cs typeface="Gotham Bold" pitchFamily="2" charset="0"/>
              </a:rPr>
              <a:t>?</a:t>
            </a:r>
          </a:p>
        </p:txBody>
      </p:sp>
      <p:sp>
        <p:nvSpPr>
          <p:cNvPr id="11" name="TextBox 10">
            <a:extLst>
              <a:ext uri="{FF2B5EF4-FFF2-40B4-BE49-F238E27FC236}">
                <a16:creationId xmlns:a16="http://schemas.microsoft.com/office/drawing/2014/main" id="{6BC1DEE3-3296-9F45-8D68-0BB951C9C59B}"/>
              </a:ext>
            </a:extLst>
          </p:cNvPr>
          <p:cNvSpPr txBox="1"/>
          <p:nvPr>
            <p:custDataLst>
              <p:tags r:id="rId4"/>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Tree>
    <p:extLst>
      <p:ext uri="{BB962C8B-B14F-4D97-AF65-F5344CB8AC3E}">
        <p14:creationId xmlns:p14="http://schemas.microsoft.com/office/powerpoint/2010/main" val="239828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652011" y="1060508"/>
            <a:ext cx="10887982"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Existe</a:t>
            </a:r>
            <a:r>
              <a:rPr lang="en-CA" sz="3000" b="1" dirty="0">
                <a:latin typeface="Gotham Bold" pitchFamily="2" charset="0"/>
                <a:cs typeface="Gotham Bold" pitchFamily="2" charset="0"/>
              </a:rPr>
              <a:t>-t-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vraiment</a:t>
            </a:r>
            <a:r>
              <a:rPr lang="en-CA" sz="3000" b="1" dirty="0">
                <a:latin typeface="Gotham Bold" pitchFamily="2" charset="0"/>
                <a:cs typeface="Gotham Bold" pitchFamily="2" charset="0"/>
              </a:rPr>
              <a:t>?</a:t>
            </a:r>
          </a:p>
        </p:txBody>
      </p:sp>
      <p:sp>
        <p:nvSpPr>
          <p:cNvPr id="6" name="TextBox 5">
            <a:extLst>
              <a:ext uri="{FF2B5EF4-FFF2-40B4-BE49-F238E27FC236}">
                <a16:creationId xmlns:a16="http://schemas.microsoft.com/office/drawing/2014/main" id="{C9BF58BF-B2E3-CF47-BEA0-7A1A512EE37D}"/>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29698"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3287717" y="1854005"/>
            <a:ext cx="5616575" cy="47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66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652011" y="1060508"/>
            <a:ext cx="10887982"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Existe</a:t>
            </a:r>
            <a:r>
              <a:rPr lang="en-CA" sz="3000" b="1" dirty="0">
                <a:latin typeface="Gotham Bold" pitchFamily="2" charset="0"/>
                <a:cs typeface="Gotham Bold" pitchFamily="2" charset="0"/>
              </a:rPr>
              <a:t>-t-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vraiment</a:t>
            </a:r>
            <a:r>
              <a:rPr lang="en-CA" sz="3000" b="1" dirty="0">
                <a:latin typeface="Gotham Bold" pitchFamily="2" charset="0"/>
                <a:cs typeface="Gotham Bold" pitchFamily="2" charset="0"/>
              </a:rPr>
              <a:t>?</a:t>
            </a:r>
          </a:p>
        </p:txBody>
      </p:sp>
      <p:sp>
        <p:nvSpPr>
          <p:cNvPr id="6" name="TextBox 5">
            <a:extLst>
              <a:ext uri="{FF2B5EF4-FFF2-40B4-BE49-F238E27FC236}">
                <a16:creationId xmlns:a16="http://schemas.microsoft.com/office/drawing/2014/main" id="{A5DE1804-F117-474E-9337-B98757E5F7B5}"/>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28676" name="Picture 4"/>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t="9502" r="40833" b="20310"/>
          <a:stretch/>
        </p:blipFill>
        <p:spPr bwMode="auto">
          <a:xfrm>
            <a:off x="2459172" y="1854005"/>
            <a:ext cx="7273660" cy="463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41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652011" y="1060508"/>
            <a:ext cx="10887982"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Existe</a:t>
            </a:r>
            <a:r>
              <a:rPr lang="en-CA" sz="3000" b="1" dirty="0">
                <a:latin typeface="Gotham Bold" pitchFamily="2" charset="0"/>
                <a:cs typeface="Gotham Bold" pitchFamily="2" charset="0"/>
              </a:rPr>
              <a:t>-t-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vraiment</a:t>
            </a:r>
            <a:r>
              <a:rPr lang="en-CA" sz="3000" b="1" dirty="0">
                <a:latin typeface="Gotham Bold" pitchFamily="2" charset="0"/>
                <a:cs typeface="Gotham Bold" pitchFamily="2" charset="0"/>
              </a:rPr>
              <a:t>?</a:t>
            </a:r>
          </a:p>
        </p:txBody>
      </p:sp>
      <p:sp>
        <p:nvSpPr>
          <p:cNvPr id="7" name="TextBox 6">
            <a:extLst>
              <a:ext uri="{FF2B5EF4-FFF2-40B4-BE49-F238E27FC236}">
                <a16:creationId xmlns:a16="http://schemas.microsoft.com/office/drawing/2014/main" id="{33519B1E-D99A-2A40-8371-C733ACDBE815}"/>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30722" name="Picture 2"/>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l="1500" t="8937" r="-1500" b="19945"/>
          <a:stretch/>
        </p:blipFill>
        <p:spPr bwMode="auto">
          <a:xfrm>
            <a:off x="903543" y="1854002"/>
            <a:ext cx="10591391" cy="4048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871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652011" y="1060508"/>
            <a:ext cx="10887982"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Existe</a:t>
            </a:r>
            <a:r>
              <a:rPr lang="en-CA" sz="3000" b="1" dirty="0">
                <a:latin typeface="Gotham Bold" pitchFamily="2" charset="0"/>
                <a:cs typeface="Gotham Bold" pitchFamily="2" charset="0"/>
              </a:rPr>
              <a:t>-t-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vraiment</a:t>
            </a:r>
            <a:r>
              <a:rPr lang="en-CA" sz="3000" b="1" dirty="0">
                <a:latin typeface="Gotham Bold" pitchFamily="2" charset="0"/>
                <a:cs typeface="Gotham Bold" pitchFamily="2" charset="0"/>
              </a:rPr>
              <a:t>?</a:t>
            </a:r>
          </a:p>
        </p:txBody>
      </p:sp>
      <p:sp>
        <p:nvSpPr>
          <p:cNvPr id="9" name="TextBox 8">
            <a:extLst>
              <a:ext uri="{FF2B5EF4-FFF2-40B4-BE49-F238E27FC236}">
                <a16:creationId xmlns:a16="http://schemas.microsoft.com/office/drawing/2014/main" id="{7E9148F3-BF33-D140-BA8A-D8BF6112EB4D}"/>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31746" name="Picture 2" descr="O:\PROJECT WORKING FILES\Digital Citizenship Initiative CHF 2019-20\Workshop\Scripts\Screen grabs &amp; images for FR examples\Script#56_Wikipedia_search_Times_n'existe_pas.jpg"/>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b="30366"/>
          <a:stretch/>
        </p:blipFill>
        <p:spPr bwMode="auto">
          <a:xfrm>
            <a:off x="353535" y="1854000"/>
            <a:ext cx="1148493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6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652011" y="1060508"/>
            <a:ext cx="10887982"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Existe</a:t>
            </a:r>
            <a:r>
              <a:rPr lang="en-CA" sz="3000" b="1" dirty="0">
                <a:latin typeface="Gotham Bold" pitchFamily="2" charset="0"/>
                <a:cs typeface="Gotham Bold" pitchFamily="2" charset="0"/>
              </a:rPr>
              <a:t>-t-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vraiment</a:t>
            </a:r>
            <a:r>
              <a:rPr lang="en-CA" sz="3000" b="1" dirty="0">
                <a:latin typeface="Gotham Bold" pitchFamily="2" charset="0"/>
                <a:cs typeface="Gotham Bold" pitchFamily="2" charset="0"/>
              </a:rPr>
              <a:t>?</a:t>
            </a:r>
          </a:p>
        </p:txBody>
      </p:sp>
      <p:pic>
        <p:nvPicPr>
          <p:cNvPr id="32770" name="Picture 2" descr="O:\PROJECT WORKING FILES\Digital Citizenship Initiative CHF 2019-20\Workshop\Scripts\Screen grabs &amp; images for FR examples\Script#57_Search Sherbook Times_fake news.jpg"/>
          <p:cNvPicPr>
            <a:picLocks noChangeAspect="1" noChangeArrowheads="1"/>
          </p:cNvPicPr>
          <p:nvPr>
            <p:custDataLst>
              <p:tags r:id="rId2"/>
            </p:custDataLst>
          </p:nvPr>
        </p:nvPicPr>
        <p:blipFill rotWithShape="1">
          <a:blip r:embed="rId9">
            <a:extLst>
              <a:ext uri="{28A0092B-C50C-407E-A947-70E740481C1C}">
                <a14:useLocalDpi xmlns:a14="http://schemas.microsoft.com/office/drawing/2010/main" val="0"/>
              </a:ext>
            </a:extLst>
          </a:blip>
          <a:srcRect r="40879" b="18656"/>
          <a:stretch/>
        </p:blipFill>
        <p:spPr bwMode="auto">
          <a:xfrm>
            <a:off x="3863735" y="1854003"/>
            <a:ext cx="4205223" cy="486938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579A5CCC-D994-7B44-BB5B-15C995E5E7F6}"/>
              </a:ext>
            </a:extLst>
          </p:cNvPr>
          <p:cNvSpPr/>
          <p:nvPr>
            <p:custDataLst>
              <p:tags r:id="rId3"/>
            </p:custDataLst>
          </p:nvPr>
        </p:nvSpPr>
        <p:spPr>
          <a:xfrm>
            <a:off x="3687604" y="3293915"/>
            <a:ext cx="4557487" cy="944247"/>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
        <p:nvSpPr>
          <p:cNvPr id="15" name="Oval 14">
            <a:extLst>
              <a:ext uri="{FF2B5EF4-FFF2-40B4-BE49-F238E27FC236}">
                <a16:creationId xmlns:a16="http://schemas.microsoft.com/office/drawing/2014/main" id="{0883AB5E-B602-5A4F-9CB8-9DA6E504F14A}"/>
              </a:ext>
            </a:extLst>
          </p:cNvPr>
          <p:cNvSpPr/>
          <p:nvPr>
            <p:custDataLst>
              <p:tags r:id="rId4"/>
            </p:custDataLst>
          </p:nvPr>
        </p:nvSpPr>
        <p:spPr>
          <a:xfrm>
            <a:off x="3687604" y="4686877"/>
            <a:ext cx="4557487" cy="944247"/>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
        <p:nvSpPr>
          <p:cNvPr id="16" name="Oval 15">
            <a:extLst>
              <a:ext uri="{FF2B5EF4-FFF2-40B4-BE49-F238E27FC236}">
                <a16:creationId xmlns:a16="http://schemas.microsoft.com/office/drawing/2014/main" id="{836A4682-AE37-7E4B-AE61-7983431A9FAB}"/>
              </a:ext>
            </a:extLst>
          </p:cNvPr>
          <p:cNvSpPr/>
          <p:nvPr>
            <p:custDataLst>
              <p:tags r:id="rId5"/>
            </p:custDataLst>
          </p:nvPr>
        </p:nvSpPr>
        <p:spPr>
          <a:xfrm>
            <a:off x="3687604" y="5913756"/>
            <a:ext cx="4557487" cy="944247"/>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
        <p:nvSpPr>
          <p:cNvPr id="17" name="TextBox 16">
            <a:extLst>
              <a:ext uri="{FF2B5EF4-FFF2-40B4-BE49-F238E27FC236}">
                <a16:creationId xmlns:a16="http://schemas.microsoft.com/office/drawing/2014/main" id="{FB823DD8-D669-9F43-A972-8841608F5720}"/>
              </a:ext>
            </a:extLst>
          </p:cNvPr>
          <p:cNvSpPr txBox="1"/>
          <p:nvPr>
            <p:custDataLst>
              <p:tags r:id="rId6"/>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Tree>
    <p:extLst>
      <p:ext uri="{BB962C8B-B14F-4D97-AF65-F5344CB8AC3E}">
        <p14:creationId xmlns:p14="http://schemas.microsoft.com/office/powerpoint/2010/main" val="393992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AE9991-21FA-8E48-B561-316907039333}"/>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
        <p:nvSpPr>
          <p:cNvPr id="5" name="TextBox 4">
            <a:extLst>
              <a:ext uri="{FF2B5EF4-FFF2-40B4-BE49-F238E27FC236}">
                <a16:creationId xmlns:a16="http://schemas.microsoft.com/office/drawing/2014/main" id="{14672F39-674D-B24F-AE7C-8E5E0F45C8CB}"/>
              </a:ext>
            </a:extLst>
          </p:cNvPr>
          <p:cNvSpPr txBox="1"/>
          <p:nvPr>
            <p:custDataLst>
              <p:tags r:id="rId2"/>
            </p:custDataLst>
          </p:nvPr>
        </p:nvSpPr>
        <p:spPr>
          <a:xfrm>
            <a:off x="0" y="2105563"/>
            <a:ext cx="12192000" cy="530915"/>
          </a:xfrm>
          <a:prstGeom prst="rect">
            <a:avLst/>
          </a:prstGeom>
          <a:noFill/>
        </p:spPr>
        <p:txBody>
          <a:bodyPr wrap="square" lIns="68580" tIns="34290" rIns="68580" bIns="34290" rtlCol="0">
            <a:spAutoFit/>
          </a:bodyPr>
          <a:lstStyle/>
          <a:p>
            <a:pPr algn="ctr"/>
            <a:r>
              <a:rPr lang="fr-FR" sz="3000" b="1" dirty="0">
                <a:latin typeface="Gotham Bold" pitchFamily="2" charset="0"/>
                <a:cs typeface="Gotham Bold" pitchFamily="2" charset="0"/>
              </a:rPr>
              <a:t>Est-elle ce qu’elle prétend être?</a:t>
            </a:r>
            <a:endParaRPr lang="en-CA" sz="3000" b="1" dirty="0">
              <a:latin typeface="Gotham Bold" pitchFamily="2" charset="0"/>
              <a:cs typeface="Gotham Bold" pitchFamily="2" charset="0"/>
            </a:endParaRPr>
          </a:p>
        </p:txBody>
      </p:sp>
    </p:spTree>
    <p:extLst>
      <p:ext uri="{BB962C8B-B14F-4D97-AF65-F5344CB8AC3E}">
        <p14:creationId xmlns:p14="http://schemas.microsoft.com/office/powerpoint/2010/main" val="38142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472A97-CA3F-B34F-BC22-B5AC8B2675E9}"/>
              </a:ext>
            </a:extLst>
          </p:cNvPr>
          <p:cNvSpPr>
            <a:spLocks noGrp="1"/>
          </p:cNvSpPr>
          <p:nvPr>
            <p:ph type="title" idx="4294967295"/>
            <p:custDataLst>
              <p:tags r:id="rId1"/>
            </p:custDataLst>
          </p:nvPr>
        </p:nvSpPr>
        <p:spPr>
          <a:xfrm>
            <a:off x="0" y="185739"/>
            <a:ext cx="12192000" cy="1325563"/>
          </a:xfrm>
        </p:spPr>
        <p:txBody>
          <a:bodyPr>
            <a:normAutofit/>
          </a:bodyPr>
          <a:lstStyle/>
          <a:p>
            <a:pPr algn="ctr"/>
            <a:r>
              <a:rPr lang="fr-FR" b="1" dirty="0">
                <a:latin typeface="Gotham Ultra" pitchFamily="2" charset="0"/>
                <a:cs typeface="Gotham Ultra" pitchFamily="2" charset="0"/>
              </a:rPr>
              <a:t>Ce site web est réel!</a:t>
            </a:r>
            <a:endParaRPr lang="en-CA" b="1" dirty="0">
              <a:latin typeface="Gotham Ultra" pitchFamily="2" charset="0"/>
              <a:cs typeface="Gotham Ultra" pitchFamily="2" charset="0"/>
            </a:endParaRPr>
          </a:p>
        </p:txBody>
      </p:sp>
      <p:pic>
        <p:nvPicPr>
          <p:cNvPr id="6146" name="Picture 2" descr="O:\PROJECT WORKING FILES\Digital Citizenship Initiative CHF 2019-20\Workshop\Scripts\Screen grabs &amp; images for FR examples\Script#3_Resto dans le noir_real.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824606" y="1188003"/>
            <a:ext cx="10542789" cy="4681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69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652011" y="1041457"/>
            <a:ext cx="10887982" cy="530915"/>
          </a:xfrm>
          <a:prstGeom prst="rect">
            <a:avLst/>
          </a:prstGeom>
          <a:noFill/>
        </p:spPr>
        <p:txBody>
          <a:bodyPr wrap="square" lIns="68580" tIns="34290" rIns="68580" bIns="34290" rtlCol="0">
            <a:spAutoFit/>
          </a:bodyPr>
          <a:lstStyle/>
          <a:p>
            <a:pPr algn="ctr"/>
            <a:r>
              <a:rPr lang="fr-FR" sz="3000" b="1" dirty="0">
                <a:latin typeface="Gotham Bold" pitchFamily="2" charset="0"/>
                <a:cs typeface="Gotham Bold" pitchFamily="2" charset="0"/>
              </a:rPr>
              <a:t>Est-elle ce qu’elle prétend être?</a:t>
            </a:r>
          </a:p>
        </p:txBody>
      </p:sp>
      <p:sp>
        <p:nvSpPr>
          <p:cNvPr id="6" name="TextBox 5">
            <a:extLst>
              <a:ext uri="{FF2B5EF4-FFF2-40B4-BE49-F238E27FC236}">
                <a16:creationId xmlns:a16="http://schemas.microsoft.com/office/drawing/2014/main" id="{E3BD864B-19EE-1442-B2D6-8AA5C6DE9E6A}"/>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40962"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3391782" y="1854006"/>
            <a:ext cx="5408444"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90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652011" y="1041457"/>
            <a:ext cx="10887982" cy="530915"/>
          </a:xfrm>
          <a:prstGeom prst="rect">
            <a:avLst/>
          </a:prstGeom>
          <a:noFill/>
        </p:spPr>
        <p:txBody>
          <a:bodyPr wrap="square" lIns="68580" tIns="34290" rIns="68580" bIns="34290" rtlCol="0">
            <a:spAutoFit/>
          </a:bodyPr>
          <a:lstStyle/>
          <a:p>
            <a:pPr algn="ctr"/>
            <a:r>
              <a:rPr lang="fr-FR" sz="3000" b="1" dirty="0">
                <a:latin typeface="Gotham Bold" pitchFamily="2" charset="0"/>
                <a:cs typeface="Gotham Bold" pitchFamily="2" charset="0"/>
              </a:rPr>
              <a:t>Est-elle ce qu’elle prétend être?</a:t>
            </a:r>
          </a:p>
        </p:txBody>
      </p:sp>
      <p:sp>
        <p:nvSpPr>
          <p:cNvPr id="8" name="TextBox 7">
            <a:extLst>
              <a:ext uri="{FF2B5EF4-FFF2-40B4-BE49-F238E27FC236}">
                <a16:creationId xmlns:a16="http://schemas.microsoft.com/office/drawing/2014/main" id="{3D1020B6-47A5-7E4D-AFF7-3E6C7BD20B13}"/>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41986" name="Picture 2"/>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r="28462"/>
          <a:stretch/>
        </p:blipFill>
        <p:spPr bwMode="auto">
          <a:xfrm>
            <a:off x="2606792" y="1854000"/>
            <a:ext cx="7204868" cy="485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a:extLst>
              <a:ext uri="{FF2B5EF4-FFF2-40B4-BE49-F238E27FC236}">
                <a16:creationId xmlns:a16="http://schemas.microsoft.com/office/drawing/2014/main" id="{C846CCA7-E166-DD4A-81C4-17E04773EC09}"/>
              </a:ext>
            </a:extLst>
          </p:cNvPr>
          <p:cNvSpPr/>
          <p:nvPr>
            <p:custDataLst>
              <p:tags r:id="rId4"/>
            </p:custDataLst>
          </p:nvPr>
        </p:nvSpPr>
        <p:spPr>
          <a:xfrm>
            <a:off x="3397829" y="2435816"/>
            <a:ext cx="2811395" cy="1882184"/>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Tree>
    <p:extLst>
      <p:ext uri="{BB962C8B-B14F-4D97-AF65-F5344CB8AC3E}">
        <p14:creationId xmlns:p14="http://schemas.microsoft.com/office/powerpoint/2010/main" val="214304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custDataLst>
              <p:tags r:id="rId1"/>
            </p:custDataLst>
          </p:nvPr>
        </p:nvSpPr>
        <p:spPr>
          <a:xfrm>
            <a:off x="652011" y="1041457"/>
            <a:ext cx="10887982" cy="530915"/>
          </a:xfrm>
          <a:prstGeom prst="rect">
            <a:avLst/>
          </a:prstGeom>
          <a:noFill/>
        </p:spPr>
        <p:txBody>
          <a:bodyPr wrap="square" lIns="68580" tIns="34290" rIns="68580" bIns="34290" rtlCol="0">
            <a:spAutoFit/>
          </a:bodyPr>
          <a:lstStyle/>
          <a:p>
            <a:pPr algn="ctr"/>
            <a:r>
              <a:rPr lang="fr-FR" sz="3000" b="1" dirty="0">
                <a:latin typeface="Gotham Bold" pitchFamily="2" charset="0"/>
                <a:cs typeface="Gotham Bold" pitchFamily="2" charset="0"/>
              </a:rPr>
              <a:t>Est-elle ce qu’elle prétend être?</a:t>
            </a:r>
          </a:p>
        </p:txBody>
      </p:sp>
      <p:sp>
        <p:nvSpPr>
          <p:cNvPr id="9" name="TextBox 8">
            <a:extLst>
              <a:ext uri="{FF2B5EF4-FFF2-40B4-BE49-F238E27FC236}">
                <a16:creationId xmlns:a16="http://schemas.microsoft.com/office/drawing/2014/main" id="{1C5C22BC-BFE4-4846-9665-8E6BF7CBBBB3}"/>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33794" name="Picture 2" descr="C:\Users\Aschnell\Downloads\Slide 74 LeMonde_fake.jpg"/>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t="7512" r="10690" b="22581"/>
          <a:stretch/>
        </p:blipFill>
        <p:spPr bwMode="auto">
          <a:xfrm>
            <a:off x="2893219" y="1854000"/>
            <a:ext cx="6405563"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9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652011" y="1041457"/>
            <a:ext cx="10887982" cy="530915"/>
          </a:xfrm>
          <a:prstGeom prst="rect">
            <a:avLst/>
          </a:prstGeom>
          <a:noFill/>
        </p:spPr>
        <p:txBody>
          <a:bodyPr wrap="square" lIns="68580" tIns="34290" rIns="68580" bIns="34290" rtlCol="0">
            <a:spAutoFit/>
          </a:bodyPr>
          <a:lstStyle/>
          <a:p>
            <a:pPr algn="ctr"/>
            <a:r>
              <a:rPr lang="fr-FR" sz="3000" b="1" dirty="0">
                <a:latin typeface="Gotham Bold" pitchFamily="2" charset="0"/>
                <a:cs typeface="Gotham Bold" pitchFamily="2" charset="0"/>
              </a:rPr>
              <a:t>Est-elle ce qu’elle prétend être?</a:t>
            </a:r>
          </a:p>
        </p:txBody>
      </p:sp>
      <p:sp>
        <p:nvSpPr>
          <p:cNvPr id="8" name="TextBox 7">
            <a:extLst>
              <a:ext uri="{FF2B5EF4-FFF2-40B4-BE49-F238E27FC236}">
                <a16:creationId xmlns:a16="http://schemas.microsoft.com/office/drawing/2014/main" id="{FE616B89-174D-554A-97A0-0A46FB6592CD}"/>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34818" name="Picture 2"/>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485" t="-9317" r="485" b="32039"/>
          <a:stretch/>
        </p:blipFill>
        <p:spPr bwMode="auto">
          <a:xfrm>
            <a:off x="791339" y="2068889"/>
            <a:ext cx="10609327" cy="426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3649663" y="1854000"/>
            <a:ext cx="5239512" cy="42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43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BDD5A3-9D5D-4E49-AB13-13B8035478B5}"/>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
        <p:nvSpPr>
          <p:cNvPr id="6" name="TextBox 5">
            <a:extLst>
              <a:ext uri="{FF2B5EF4-FFF2-40B4-BE49-F238E27FC236}">
                <a16:creationId xmlns:a16="http://schemas.microsoft.com/office/drawing/2014/main" id="{118D0D7D-63D6-B646-9B94-8867EB186054}"/>
              </a:ext>
            </a:extLst>
          </p:cNvPr>
          <p:cNvSpPr txBox="1"/>
          <p:nvPr>
            <p:custDataLst>
              <p:tags r:id="rId2"/>
            </p:custDataLst>
          </p:nvPr>
        </p:nvSpPr>
        <p:spPr>
          <a:xfrm>
            <a:off x="0" y="2105563"/>
            <a:ext cx="12192000"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Tree>
    <p:extLst>
      <p:ext uri="{BB962C8B-B14F-4D97-AF65-F5344CB8AC3E}">
        <p14:creationId xmlns:p14="http://schemas.microsoft.com/office/powerpoint/2010/main" val="192169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BBD1C9-DB64-4F4A-B01B-3C703D8F73E0}"/>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
        <p:nvSpPr>
          <p:cNvPr id="6" name="TextBox 5">
            <a:extLst>
              <a:ext uri="{FF2B5EF4-FFF2-40B4-BE49-F238E27FC236}">
                <a16:creationId xmlns:a16="http://schemas.microsoft.com/office/drawing/2014/main" id="{118D0D7D-63D6-B646-9B94-8867EB186054}"/>
              </a:ext>
            </a:extLst>
          </p:cNvPr>
          <p:cNvSpPr txBox="1"/>
          <p:nvPr>
            <p:custDataLst>
              <p:tags r:id="rId2"/>
            </p:custDataLst>
          </p:nvPr>
        </p:nvSpPr>
        <p:spPr>
          <a:xfrm>
            <a:off x="0" y="2105563"/>
            <a:ext cx="12192000"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Tree>
    <p:extLst>
      <p:ext uri="{BB962C8B-B14F-4D97-AF65-F5344CB8AC3E}">
        <p14:creationId xmlns:p14="http://schemas.microsoft.com/office/powerpoint/2010/main" val="160374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8ACCEB-FEA5-1A47-AF7D-C0CEA6FFE5F3}"/>
              </a:ext>
            </a:extLst>
          </p:cNvPr>
          <p:cNvSpPr txBox="1"/>
          <p:nvPr>
            <p:custDataLst>
              <p:tags r:id="rId1"/>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12" name="TextBox 11">
            <a:extLst>
              <a:ext uri="{FF2B5EF4-FFF2-40B4-BE49-F238E27FC236}">
                <a16:creationId xmlns:a16="http://schemas.microsoft.com/office/drawing/2014/main" id="{C6889115-99BE-154E-98A1-506629A37D57}"/>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35843" name="Picture 3"/>
          <p:cNvPicPr>
            <a:picLocks noChangeAspect="1" noChangeArrowheads="1"/>
          </p:cNvPicPr>
          <p:nvPr>
            <p:custDataLst>
              <p:tags r:id="rId3"/>
            </p:custDataLst>
          </p:nvPr>
        </p:nvPicPr>
        <p:blipFill rotWithShape="1">
          <a:blip r:embed="rId9">
            <a:extLst>
              <a:ext uri="{28A0092B-C50C-407E-A947-70E740481C1C}">
                <a14:useLocalDpi xmlns:a14="http://schemas.microsoft.com/office/drawing/2010/main" val="0"/>
              </a:ext>
            </a:extLst>
          </a:blip>
          <a:srcRect l="6221" t="21273" b="6996"/>
          <a:stretch/>
        </p:blipFill>
        <p:spPr bwMode="auto">
          <a:xfrm>
            <a:off x="5752203" y="2585165"/>
            <a:ext cx="5928524" cy="285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93026" y="1853403"/>
            <a:ext cx="4889500" cy="4716036"/>
            <a:chOff x="637268" y="1900664"/>
            <a:chExt cx="4889500" cy="4716036"/>
          </a:xfrm>
        </p:grpSpPr>
        <p:pic>
          <p:nvPicPr>
            <p:cNvPr id="35842" name="Picture 2"/>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l="20782" r="25852"/>
            <a:stretch/>
          </p:blipFill>
          <p:spPr bwMode="auto">
            <a:xfrm>
              <a:off x="637268" y="1909708"/>
              <a:ext cx="4889500" cy="470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custDataLst>
                <p:tags r:id="rId5"/>
              </p:custDataLst>
            </p:nvPr>
          </p:nvPicPr>
          <p:blipFill rotWithShape="1">
            <a:blip r:embed="rId10">
              <a:extLst>
                <a:ext uri="{28A0092B-C50C-407E-A947-70E740481C1C}">
                  <a14:useLocalDpi xmlns:a14="http://schemas.microsoft.com/office/drawing/2010/main" val="0"/>
                </a:ext>
              </a:extLst>
            </a:blip>
            <a:srcRect l="20782" r="52535" b="88888"/>
            <a:stretch/>
          </p:blipFill>
          <p:spPr bwMode="auto">
            <a:xfrm>
              <a:off x="3082018" y="1909708"/>
              <a:ext cx="2444750" cy="52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custDataLst>
                <p:tags r:id="rId6"/>
              </p:custDataLst>
            </p:nvPr>
          </p:nvPicPr>
          <p:blipFill rotWithShape="1">
            <a:blip r:embed="rId10">
              <a:extLst>
                <a:ext uri="{28A0092B-C50C-407E-A947-70E740481C1C}">
                  <a14:useLocalDpi xmlns:a14="http://schemas.microsoft.com/office/drawing/2010/main" val="0"/>
                </a:ext>
              </a:extLst>
            </a:blip>
            <a:srcRect l="45802" r="25852" b="88888"/>
            <a:stretch/>
          </p:blipFill>
          <p:spPr bwMode="auto">
            <a:xfrm>
              <a:off x="1707243" y="1900664"/>
              <a:ext cx="2597150" cy="52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6472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1FAD454-7A7A-704D-8AC2-0CB934D7F39B}"/>
              </a:ext>
            </a:extLst>
          </p:cNvPr>
          <p:cNvSpPr txBox="1"/>
          <p:nvPr>
            <p:custDataLst>
              <p:tags r:id="rId1"/>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12" name="TextBox 11">
            <a:extLst>
              <a:ext uri="{FF2B5EF4-FFF2-40B4-BE49-F238E27FC236}">
                <a16:creationId xmlns:a16="http://schemas.microsoft.com/office/drawing/2014/main" id="{5D5C0800-6716-7840-88BA-FDF7FEF15A78}"/>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9" name="Picture 3">
            <a:extLst>
              <a:ext uri="{FF2B5EF4-FFF2-40B4-BE49-F238E27FC236}">
                <a16:creationId xmlns:a16="http://schemas.microsoft.com/office/drawing/2014/main" id="{758C7565-C45D-9544-BA2B-66A19B28DE33}"/>
              </a:ext>
            </a:extLst>
          </p:cNvPr>
          <p:cNvPicPr>
            <a:picLocks noChangeAspect="1" noChangeArrowheads="1"/>
          </p:cNvPicPr>
          <p:nvPr>
            <p:custDataLst>
              <p:tags r:id="rId3"/>
            </p:custDataLst>
          </p:nvPr>
        </p:nvPicPr>
        <p:blipFill rotWithShape="1">
          <a:blip r:embed="rId9">
            <a:extLst>
              <a:ext uri="{28A0092B-C50C-407E-A947-70E740481C1C}">
                <a14:useLocalDpi xmlns:a14="http://schemas.microsoft.com/office/drawing/2010/main" val="0"/>
              </a:ext>
            </a:extLst>
          </a:blip>
          <a:srcRect l="6221" t="21273" b="6996"/>
          <a:stretch/>
        </p:blipFill>
        <p:spPr bwMode="auto">
          <a:xfrm>
            <a:off x="5752203" y="2585165"/>
            <a:ext cx="5928524" cy="285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a:extLst>
              <a:ext uri="{FF2B5EF4-FFF2-40B4-BE49-F238E27FC236}">
                <a16:creationId xmlns:a16="http://schemas.microsoft.com/office/drawing/2014/main" id="{A3717D52-1FE2-2A48-9D6F-73A578FD931A}"/>
              </a:ext>
            </a:extLst>
          </p:cNvPr>
          <p:cNvGrpSpPr/>
          <p:nvPr/>
        </p:nvGrpSpPr>
        <p:grpSpPr>
          <a:xfrm>
            <a:off x="593026" y="1853403"/>
            <a:ext cx="4889500" cy="4716036"/>
            <a:chOff x="637268" y="1900664"/>
            <a:chExt cx="4889500" cy="4716036"/>
          </a:xfrm>
        </p:grpSpPr>
        <p:pic>
          <p:nvPicPr>
            <p:cNvPr id="16" name="Picture 2">
              <a:extLst>
                <a:ext uri="{FF2B5EF4-FFF2-40B4-BE49-F238E27FC236}">
                  <a16:creationId xmlns:a16="http://schemas.microsoft.com/office/drawing/2014/main" id="{F88F4388-0791-804A-910B-042BCBA1F094}"/>
                </a:ext>
              </a:extLst>
            </p:cNvPr>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l="20782" r="25852"/>
            <a:stretch/>
          </p:blipFill>
          <p:spPr bwMode="auto">
            <a:xfrm>
              <a:off x="637268" y="1909708"/>
              <a:ext cx="4889500" cy="470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CDCA99C7-26BD-344E-94CE-7676654831BF}"/>
                </a:ext>
              </a:extLst>
            </p:cNvPr>
            <p:cNvPicPr>
              <a:picLocks noChangeAspect="1" noChangeArrowheads="1"/>
            </p:cNvPicPr>
            <p:nvPr>
              <p:custDataLst>
                <p:tags r:id="rId5"/>
              </p:custDataLst>
            </p:nvPr>
          </p:nvPicPr>
          <p:blipFill rotWithShape="1">
            <a:blip r:embed="rId10">
              <a:extLst>
                <a:ext uri="{28A0092B-C50C-407E-A947-70E740481C1C}">
                  <a14:useLocalDpi xmlns:a14="http://schemas.microsoft.com/office/drawing/2010/main" val="0"/>
                </a:ext>
              </a:extLst>
            </a:blip>
            <a:srcRect l="20782" r="52535" b="88888"/>
            <a:stretch/>
          </p:blipFill>
          <p:spPr bwMode="auto">
            <a:xfrm>
              <a:off x="3082018" y="1909708"/>
              <a:ext cx="2444750" cy="52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0B981525-7786-E447-B83F-80B8567AD7FF}"/>
                </a:ext>
              </a:extLst>
            </p:cNvPr>
            <p:cNvPicPr>
              <a:picLocks noChangeAspect="1" noChangeArrowheads="1"/>
            </p:cNvPicPr>
            <p:nvPr>
              <p:custDataLst>
                <p:tags r:id="rId6"/>
              </p:custDataLst>
            </p:nvPr>
          </p:nvPicPr>
          <p:blipFill rotWithShape="1">
            <a:blip r:embed="rId10">
              <a:extLst>
                <a:ext uri="{28A0092B-C50C-407E-A947-70E740481C1C}">
                  <a14:useLocalDpi xmlns:a14="http://schemas.microsoft.com/office/drawing/2010/main" val="0"/>
                </a:ext>
              </a:extLst>
            </a:blip>
            <a:srcRect l="45802" r="25852" b="88888"/>
            <a:stretch/>
          </p:blipFill>
          <p:spPr bwMode="auto">
            <a:xfrm>
              <a:off x="1707243" y="1900664"/>
              <a:ext cx="2597150" cy="52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5353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49E013-D745-9047-A2E3-9EF4233A1E0C}"/>
              </a:ext>
            </a:extLst>
          </p:cNvPr>
          <p:cNvSpPr txBox="1"/>
          <p:nvPr>
            <p:custDataLst>
              <p:tags r:id="rId1"/>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8" name="TextBox 7">
            <a:extLst>
              <a:ext uri="{FF2B5EF4-FFF2-40B4-BE49-F238E27FC236}">
                <a16:creationId xmlns:a16="http://schemas.microsoft.com/office/drawing/2014/main" id="{129DBEE9-1A6E-4049-ADB9-7A0BC06E3E3F}"/>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36866"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652011" y="1854005"/>
            <a:ext cx="10887982" cy="37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9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4DE79C-1FAF-6649-8659-02E2ABE8D7FF}"/>
              </a:ext>
            </a:extLst>
          </p:cNvPr>
          <p:cNvSpPr txBox="1"/>
          <p:nvPr>
            <p:custDataLst>
              <p:tags r:id="rId1"/>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8" name="TextBox 7">
            <a:extLst>
              <a:ext uri="{FF2B5EF4-FFF2-40B4-BE49-F238E27FC236}">
                <a16:creationId xmlns:a16="http://schemas.microsoft.com/office/drawing/2014/main" id="{D2BC1A8E-807B-1D44-88D3-BC9F374E2F71}"/>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37890"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562961" y="1854000"/>
            <a:ext cx="11036600" cy="37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56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93D44D-0256-6C4F-8994-796BDCE7DAFA}"/>
              </a:ext>
            </a:extLst>
          </p:cNvPr>
          <p:cNvSpPr>
            <a:spLocks noGrp="1"/>
          </p:cNvSpPr>
          <p:nvPr>
            <p:ph type="ctrTitle" idx="4294967295"/>
            <p:custDataLst>
              <p:tags r:id="rId1"/>
            </p:custDataLst>
          </p:nvPr>
        </p:nvSpPr>
        <p:spPr>
          <a:xfrm>
            <a:off x="1524000" y="2235200"/>
            <a:ext cx="9144000" cy="2387600"/>
          </a:xfrm>
        </p:spPr>
        <p:txBody>
          <a:bodyPr>
            <a:normAutofit/>
          </a:bodyPr>
          <a:lstStyle/>
          <a:p>
            <a:pPr algn="ctr"/>
            <a:r>
              <a:rPr lang="fr-FR" b="1" dirty="0">
                <a:latin typeface="Gotham Ultra" pitchFamily="2" charset="0"/>
                <a:cs typeface="Gotham Ultra" pitchFamily="2" charset="0"/>
              </a:rPr>
              <a:t>Combien d’entre vous ont eu les trois bonnes réponses? </a:t>
            </a:r>
            <a:br>
              <a:rPr lang="en-CA" dirty="0"/>
            </a:br>
            <a:endParaRPr lang="en-US" dirty="0"/>
          </a:p>
        </p:txBody>
      </p:sp>
    </p:spTree>
    <p:extLst>
      <p:ext uri="{BB962C8B-B14F-4D97-AF65-F5344CB8AC3E}">
        <p14:creationId xmlns:p14="http://schemas.microsoft.com/office/powerpoint/2010/main" val="212564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4B3359-800D-FC4B-A716-948C054DD17C}"/>
              </a:ext>
            </a:extLst>
          </p:cNvPr>
          <p:cNvSpPr txBox="1"/>
          <p:nvPr>
            <p:custDataLst>
              <p:tags r:id="rId1"/>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11" name="TextBox 10">
            <a:extLst>
              <a:ext uri="{FF2B5EF4-FFF2-40B4-BE49-F238E27FC236}">
                <a16:creationId xmlns:a16="http://schemas.microsoft.com/office/drawing/2014/main" id="{131A9DBD-8774-3540-A68F-DFA52E47EE60}"/>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15" name="Picture 3">
            <a:extLst>
              <a:ext uri="{FF2B5EF4-FFF2-40B4-BE49-F238E27FC236}">
                <a16:creationId xmlns:a16="http://schemas.microsoft.com/office/drawing/2014/main" id="{C79F4BCC-757B-F549-909B-FCA377783FDC}"/>
              </a:ext>
            </a:extLst>
          </p:cNvPr>
          <p:cNvPicPr>
            <a:picLocks noChangeAspect="1" noChangeArrowheads="1"/>
          </p:cNvPicPr>
          <p:nvPr>
            <p:custDataLst>
              <p:tags r:id="rId3"/>
            </p:custDataLst>
          </p:nvPr>
        </p:nvPicPr>
        <p:blipFill rotWithShape="1">
          <a:blip r:embed="rId9">
            <a:extLst>
              <a:ext uri="{28A0092B-C50C-407E-A947-70E740481C1C}">
                <a14:useLocalDpi xmlns:a14="http://schemas.microsoft.com/office/drawing/2010/main" val="0"/>
              </a:ext>
            </a:extLst>
          </a:blip>
          <a:srcRect l="6221" t="21273" b="6996"/>
          <a:stretch/>
        </p:blipFill>
        <p:spPr bwMode="auto">
          <a:xfrm>
            <a:off x="5752203" y="2585165"/>
            <a:ext cx="5928524" cy="285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a:extLst>
              <a:ext uri="{FF2B5EF4-FFF2-40B4-BE49-F238E27FC236}">
                <a16:creationId xmlns:a16="http://schemas.microsoft.com/office/drawing/2014/main" id="{07E885A1-D616-024A-8A23-2B336F4A8E1E}"/>
              </a:ext>
            </a:extLst>
          </p:cNvPr>
          <p:cNvGrpSpPr/>
          <p:nvPr/>
        </p:nvGrpSpPr>
        <p:grpSpPr>
          <a:xfrm>
            <a:off x="593026" y="1853403"/>
            <a:ext cx="4889500" cy="4716036"/>
            <a:chOff x="637268" y="1900664"/>
            <a:chExt cx="4889500" cy="4716036"/>
          </a:xfrm>
        </p:grpSpPr>
        <p:pic>
          <p:nvPicPr>
            <p:cNvPr id="17" name="Picture 2">
              <a:extLst>
                <a:ext uri="{FF2B5EF4-FFF2-40B4-BE49-F238E27FC236}">
                  <a16:creationId xmlns:a16="http://schemas.microsoft.com/office/drawing/2014/main" id="{2A89D631-6288-1446-8FF2-3796A567CBA8}"/>
                </a:ext>
              </a:extLst>
            </p:cNvPr>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l="20782" r="25852"/>
            <a:stretch/>
          </p:blipFill>
          <p:spPr bwMode="auto">
            <a:xfrm>
              <a:off x="637268" y="1909708"/>
              <a:ext cx="4889500" cy="470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3D0E4368-7F0A-9045-B7E3-460AD7BABE3C}"/>
                </a:ext>
              </a:extLst>
            </p:cNvPr>
            <p:cNvPicPr>
              <a:picLocks noChangeAspect="1" noChangeArrowheads="1"/>
            </p:cNvPicPr>
            <p:nvPr>
              <p:custDataLst>
                <p:tags r:id="rId5"/>
              </p:custDataLst>
            </p:nvPr>
          </p:nvPicPr>
          <p:blipFill rotWithShape="1">
            <a:blip r:embed="rId10">
              <a:extLst>
                <a:ext uri="{28A0092B-C50C-407E-A947-70E740481C1C}">
                  <a14:useLocalDpi xmlns:a14="http://schemas.microsoft.com/office/drawing/2010/main" val="0"/>
                </a:ext>
              </a:extLst>
            </a:blip>
            <a:srcRect l="20782" r="52535" b="88888"/>
            <a:stretch/>
          </p:blipFill>
          <p:spPr bwMode="auto">
            <a:xfrm>
              <a:off x="3082018" y="1909708"/>
              <a:ext cx="2444750" cy="52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582EC5CE-B147-6C40-8691-1546EBED6F0E}"/>
                </a:ext>
              </a:extLst>
            </p:cNvPr>
            <p:cNvPicPr>
              <a:picLocks noChangeAspect="1" noChangeArrowheads="1"/>
            </p:cNvPicPr>
            <p:nvPr>
              <p:custDataLst>
                <p:tags r:id="rId6"/>
              </p:custDataLst>
            </p:nvPr>
          </p:nvPicPr>
          <p:blipFill rotWithShape="1">
            <a:blip r:embed="rId10">
              <a:extLst>
                <a:ext uri="{28A0092B-C50C-407E-A947-70E740481C1C}">
                  <a14:useLocalDpi xmlns:a14="http://schemas.microsoft.com/office/drawing/2010/main" val="0"/>
                </a:ext>
              </a:extLst>
            </a:blip>
            <a:srcRect l="45802" r="25852" b="88888"/>
            <a:stretch/>
          </p:blipFill>
          <p:spPr bwMode="auto">
            <a:xfrm>
              <a:off x="1707243" y="1900664"/>
              <a:ext cx="2597150" cy="52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676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DA5991-AC35-E14D-BB59-7180AD3F6F32}"/>
              </a:ext>
            </a:extLst>
          </p:cNvPr>
          <p:cNvSpPr txBox="1"/>
          <p:nvPr>
            <p:custDataLst>
              <p:tags r:id="rId1"/>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10" name="TextBox 9">
            <a:extLst>
              <a:ext uri="{FF2B5EF4-FFF2-40B4-BE49-F238E27FC236}">
                <a16:creationId xmlns:a16="http://schemas.microsoft.com/office/drawing/2014/main" id="{0A254F7A-B786-2E41-BDD3-8F0316DD1397}"/>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38914" name="Picture 2" descr="O:\PROJECT WORKING FILES\Digital Citizenship Initiative CHF 2019-20\Workshop\Scripts\Screen grabs &amp; images for FR examples\Slide 83 1.pn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519095" y="1853402"/>
            <a:ext cx="4163961" cy="4454868"/>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O:\PROJECT WORKING FILES\Digital Citizenship Initiative CHF 2019-20\Workshop\Scripts\Screen grabs &amp; images for FR examples\Slide 83 2.png"/>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r="26872"/>
          <a:stretch/>
        </p:blipFill>
        <p:spPr bwMode="auto">
          <a:xfrm>
            <a:off x="6014683" y="1853404"/>
            <a:ext cx="4758403" cy="431592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custDataLst>
              <p:tags r:id="rId5"/>
            </p:custDataLst>
          </p:nvPr>
        </p:nvSpPr>
        <p:spPr>
          <a:xfrm>
            <a:off x="2110631" y="4320541"/>
            <a:ext cx="2980885" cy="449580"/>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
        <p:nvSpPr>
          <p:cNvPr id="7" name="Oval 6"/>
          <p:cNvSpPr/>
          <p:nvPr>
            <p:custDataLst>
              <p:tags r:id="rId6"/>
            </p:custDataLst>
          </p:nvPr>
        </p:nvSpPr>
        <p:spPr>
          <a:xfrm>
            <a:off x="7604651" y="5600701"/>
            <a:ext cx="2980885" cy="449580"/>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Tree>
    <p:extLst>
      <p:ext uri="{BB962C8B-B14F-4D97-AF65-F5344CB8AC3E}">
        <p14:creationId xmlns:p14="http://schemas.microsoft.com/office/powerpoint/2010/main" val="28621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36A79D-4C17-5641-9772-DB326CFD8784}"/>
              </a:ext>
            </a:extLst>
          </p:cNvPr>
          <p:cNvSpPr txBox="1"/>
          <p:nvPr>
            <p:custDataLst>
              <p:tags r:id="rId1"/>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10" name="TextBox 9">
            <a:extLst>
              <a:ext uri="{FF2B5EF4-FFF2-40B4-BE49-F238E27FC236}">
                <a16:creationId xmlns:a16="http://schemas.microsoft.com/office/drawing/2014/main" id="{85CD2411-C884-A543-88A9-7126D9380DA3}"/>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39938" name="Picture 2"/>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855334" y="1854003"/>
            <a:ext cx="8451851"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506362" y="2888293"/>
            <a:ext cx="11179277" cy="164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50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l="24044" t="9137" r="24926" b="11421"/>
          <a:stretch/>
        </p:blipFill>
        <p:spPr bwMode="auto">
          <a:xfrm>
            <a:off x="3205158" y="1854004"/>
            <a:ext cx="5378407" cy="454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207339CD-D455-214D-98CB-A2CE7F8AA5C9}"/>
              </a:ext>
            </a:extLst>
          </p:cNvPr>
          <p:cNvSpPr txBox="1"/>
          <p:nvPr>
            <p:custDataLst>
              <p:tags r:id="rId2"/>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6" name="TextBox 5">
            <a:extLst>
              <a:ext uri="{FF2B5EF4-FFF2-40B4-BE49-F238E27FC236}">
                <a16:creationId xmlns:a16="http://schemas.microsoft.com/office/drawing/2014/main" id="{DE691036-4A49-C345-B8B2-D6418F0FBFCA}"/>
              </a:ext>
            </a:extLst>
          </p:cNvPr>
          <p:cNvSpPr txBox="1"/>
          <p:nvPr>
            <p:custDataLst>
              <p:tags r:id="rId3"/>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Tree>
    <p:extLst>
      <p:ext uri="{BB962C8B-B14F-4D97-AF65-F5344CB8AC3E}">
        <p14:creationId xmlns:p14="http://schemas.microsoft.com/office/powerpoint/2010/main" val="4047416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62C452-794D-4B49-BFE7-A70ACCA609E8}"/>
              </a:ext>
            </a:extLst>
          </p:cNvPr>
          <p:cNvSpPr txBox="1"/>
          <p:nvPr>
            <p:custDataLst>
              <p:tags r:id="rId1"/>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12" name="TextBox 11">
            <a:extLst>
              <a:ext uri="{FF2B5EF4-FFF2-40B4-BE49-F238E27FC236}">
                <a16:creationId xmlns:a16="http://schemas.microsoft.com/office/drawing/2014/main" id="{79C8F8EC-57A7-6242-AE78-A878B1D482CB}"/>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24578" name="Picture 2" descr="O:\PROJECT WORKING FILES\Digital Citizenship Initiative CHF 2019-20\Workshop\Scripts\Screen grabs &amp; images for FR examples\Script#76_Atlantico_article_Skyscanner.jpg"/>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l="8234" r="18715"/>
          <a:stretch/>
        </p:blipFill>
        <p:spPr bwMode="auto">
          <a:xfrm>
            <a:off x="2959670" y="1854004"/>
            <a:ext cx="6272668" cy="446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53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0B8798-70CB-394F-AC44-DE7703BF29C9}"/>
              </a:ext>
            </a:extLst>
          </p:cNvPr>
          <p:cNvSpPr txBox="1"/>
          <p:nvPr>
            <p:custDataLst>
              <p:tags r:id="rId1"/>
            </p:custDataLst>
          </p:nvPr>
        </p:nvSpPr>
        <p:spPr>
          <a:xfrm>
            <a:off x="637272" y="1022408"/>
            <a:ext cx="10887982" cy="530915"/>
          </a:xfrm>
          <a:prstGeom prst="rect">
            <a:avLst/>
          </a:prstGeom>
          <a:noFill/>
        </p:spPr>
        <p:txBody>
          <a:bodyPr wrap="square" lIns="68580" tIns="34290" rIns="68580" bIns="34290" rtlCol="0">
            <a:spAutoFit/>
          </a:bodyPr>
          <a:lstStyle/>
          <a:p>
            <a:pPr algn="ctr"/>
            <a:r>
              <a:rPr lang="en-CA" sz="3000" b="1" dirty="0">
                <a:latin typeface="Gotham Bold" pitchFamily="2" charset="0"/>
                <a:cs typeface="Gotham Bold" pitchFamily="2" charset="0"/>
              </a:rPr>
              <a:t>Est-</a:t>
            </a:r>
            <a:r>
              <a:rPr lang="en-CA" sz="3000" b="1" dirty="0" err="1">
                <a:latin typeface="Gotham Bold" pitchFamily="2" charset="0"/>
                <a:cs typeface="Gotham Bold" pitchFamily="2" charset="0"/>
              </a:rPr>
              <a:t>elle</a:t>
            </a:r>
            <a:r>
              <a:rPr lang="en-CA" sz="3000" b="1" dirty="0">
                <a:latin typeface="Gotham Bold" pitchFamily="2" charset="0"/>
                <a:cs typeface="Gotham Bold" pitchFamily="2" charset="0"/>
              </a:rPr>
              <a:t> </a:t>
            </a:r>
            <a:r>
              <a:rPr lang="en-CA" sz="3000" b="1" dirty="0" err="1">
                <a:latin typeface="Gotham Bold" pitchFamily="2" charset="0"/>
                <a:cs typeface="Gotham Bold" pitchFamily="2" charset="0"/>
              </a:rPr>
              <a:t>fiable</a:t>
            </a:r>
            <a:r>
              <a:rPr lang="en-CA" sz="3000" b="1" dirty="0">
                <a:latin typeface="Gotham Bold" pitchFamily="2" charset="0"/>
                <a:cs typeface="Gotham Bold" pitchFamily="2" charset="0"/>
              </a:rPr>
              <a:t>?</a:t>
            </a:r>
          </a:p>
        </p:txBody>
      </p:sp>
      <p:sp>
        <p:nvSpPr>
          <p:cNvPr id="8" name="TextBox 7">
            <a:extLst>
              <a:ext uri="{FF2B5EF4-FFF2-40B4-BE49-F238E27FC236}">
                <a16:creationId xmlns:a16="http://schemas.microsoft.com/office/drawing/2014/main" id="{8CC86E3F-894C-2348-BA99-657033BF1D31}"/>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25602" name="Picture 2" descr="O:\PROJECT WORKING FILES\Digital Citizenship Initiative CHF 2019-20\Workshop\Scripts\Screen grabs &amp; images for FR examples\Script#77_search for Skyscanner.jpg"/>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r="8664" b="11759"/>
          <a:stretch/>
        </p:blipFill>
        <p:spPr bwMode="auto">
          <a:xfrm>
            <a:off x="1998213" y="1854000"/>
            <a:ext cx="8166100" cy="478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65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5080C7-1D0F-A34F-BE1D-FA05F2F36085}"/>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sp>
        <p:nvSpPr>
          <p:cNvPr id="8" name="TextBox 7">
            <a:extLst>
              <a:ext uri="{FF2B5EF4-FFF2-40B4-BE49-F238E27FC236}">
                <a16:creationId xmlns:a16="http://schemas.microsoft.com/office/drawing/2014/main" id="{B06A7F41-2AD2-4144-AD08-CFA5D1BB6623}"/>
              </a:ext>
            </a:extLst>
          </p:cNvPr>
          <p:cNvSpPr txBox="1"/>
          <p:nvPr>
            <p:custDataLst>
              <p:tags r:id="rId2"/>
            </p:custDataLst>
          </p:nvPr>
        </p:nvSpPr>
        <p:spPr>
          <a:xfrm>
            <a:off x="520704" y="1022407"/>
            <a:ext cx="11341100" cy="438582"/>
          </a:xfrm>
          <a:prstGeom prst="rect">
            <a:avLst/>
          </a:prstGeom>
          <a:noFill/>
        </p:spPr>
        <p:txBody>
          <a:bodyPr wrap="square" lIns="68580" tIns="34290" rIns="68580" bIns="34290" rtlCol="0">
            <a:spAutoFit/>
          </a:bodyPr>
          <a:lstStyle/>
          <a:p>
            <a:pPr algn="ctr"/>
            <a:r>
              <a:rPr lang="fr-FR" sz="2400" b="1" dirty="0">
                <a:latin typeface="Gotham Bold" pitchFamily="2" charset="0"/>
                <a:cs typeface="Gotham Bold" pitchFamily="2" charset="0"/>
              </a:rPr>
              <a:t>Est-elle une experte ou une autorité sur le sujet?</a:t>
            </a:r>
            <a:endParaRPr lang="en-CA" sz="2400" b="1" dirty="0">
              <a:latin typeface="Gotham Bold" pitchFamily="2" charset="0"/>
              <a:cs typeface="Gotham Bold" pitchFamily="2" charset="0"/>
            </a:endParaRPr>
          </a:p>
        </p:txBody>
      </p:sp>
      <p:pic>
        <p:nvPicPr>
          <p:cNvPr id="26626" name="Picture 2" descr="O:\PROJECT WORKING FILES\Digital Citizenship Initiative CHF 2019-20\Workshop\Scripts\Screen grabs &amp; images for FR examples\Script#77_search for Jonathan Sepulchre.jpg"/>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b="56255"/>
          <a:stretch/>
        </p:blipFill>
        <p:spPr bwMode="auto">
          <a:xfrm>
            <a:off x="1562100" y="1854005"/>
            <a:ext cx="9067800" cy="310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03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2B012FE-C3FA-104B-9E27-4FB7534B137B}"/>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27650" name="Picture 2" descr="O:\PROJECT WORKING FILES\Digital Citizenship Initiative CHF 2019-20\Workshop\Scripts\Screen grabs &amp; images for FR examples\Script#78_Skyscanner_study.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722243" y="1854002"/>
            <a:ext cx="8747515" cy="47615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6A7F41-2AD2-4144-AD08-CFA5D1BB6623}"/>
              </a:ext>
            </a:extLst>
          </p:cNvPr>
          <p:cNvSpPr txBox="1"/>
          <p:nvPr>
            <p:custDataLst>
              <p:tags r:id="rId3"/>
            </p:custDataLst>
          </p:nvPr>
        </p:nvSpPr>
        <p:spPr>
          <a:xfrm>
            <a:off x="520704" y="1022407"/>
            <a:ext cx="11341100" cy="438582"/>
          </a:xfrm>
          <a:prstGeom prst="rect">
            <a:avLst/>
          </a:prstGeom>
          <a:noFill/>
        </p:spPr>
        <p:txBody>
          <a:bodyPr wrap="square" lIns="68580" tIns="34290" rIns="68580" bIns="34290" rtlCol="0">
            <a:spAutoFit/>
          </a:bodyPr>
          <a:lstStyle/>
          <a:p>
            <a:pPr algn="ctr"/>
            <a:r>
              <a:rPr lang="fr-FR" sz="2400" b="1" dirty="0">
                <a:latin typeface="Gotham Bold" pitchFamily="2" charset="0"/>
                <a:cs typeface="Gotham Bold" pitchFamily="2" charset="0"/>
              </a:rPr>
              <a:t>Est-elle une experte ou une autorité sur le sujet?</a:t>
            </a:r>
            <a:endParaRPr lang="en-CA" sz="2400" b="1" dirty="0">
              <a:latin typeface="Gotham Bold" pitchFamily="2" charset="0"/>
              <a:cs typeface="Gotham Bold" pitchFamily="2" charset="0"/>
            </a:endParaRPr>
          </a:p>
        </p:txBody>
      </p:sp>
    </p:spTree>
    <p:extLst>
      <p:ext uri="{BB962C8B-B14F-4D97-AF65-F5344CB8AC3E}">
        <p14:creationId xmlns:p14="http://schemas.microsoft.com/office/powerpoint/2010/main" val="203573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BA36ED4-4DE0-F243-AC94-79924660D021}"/>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16386" name="Picture 2"/>
          <p:cNvPicPr>
            <a:picLocks noChangeAspect="1" noChangeArrowheads="1"/>
          </p:cNvPicPr>
          <p:nvPr>
            <p:custDataLst>
              <p:tags r:id="rId2"/>
            </p:custDataLst>
          </p:nvPr>
        </p:nvPicPr>
        <p:blipFill rotWithShape="1">
          <a:blip r:embed="rId8">
            <a:extLst>
              <a:ext uri="{28A0092B-C50C-407E-A947-70E740481C1C}">
                <a14:useLocalDpi xmlns:a14="http://schemas.microsoft.com/office/drawing/2010/main" val="0"/>
              </a:ext>
            </a:extLst>
          </a:blip>
          <a:srcRect l="13558"/>
          <a:stretch/>
        </p:blipFill>
        <p:spPr bwMode="auto">
          <a:xfrm>
            <a:off x="553068" y="1188001"/>
            <a:ext cx="5876311" cy="35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custDataLst>
              <p:tags r:id="rId3"/>
            </p:custDataLst>
          </p:nvPr>
        </p:nvPicPr>
        <p:blipFill rotWithShape="1">
          <a:blip r:embed="rId9">
            <a:extLst>
              <a:ext uri="{28A0092B-C50C-407E-A947-70E740481C1C}">
                <a14:useLocalDpi xmlns:a14="http://schemas.microsoft.com/office/drawing/2010/main" val="0"/>
              </a:ext>
            </a:extLst>
          </a:blip>
          <a:srcRect l="6986" r="6430"/>
          <a:stretch/>
        </p:blipFill>
        <p:spPr bwMode="auto">
          <a:xfrm>
            <a:off x="6811880" y="1188001"/>
            <a:ext cx="4726685" cy="35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AA99C100-8E1E-2247-B969-85D4E7D8E394}"/>
              </a:ext>
            </a:extLst>
          </p:cNvPr>
          <p:cNvSpPr txBox="1"/>
          <p:nvPr>
            <p:custDataLst>
              <p:tags r:id="rId4"/>
            </p:custDataLst>
          </p:nvPr>
        </p:nvSpPr>
        <p:spPr>
          <a:xfrm>
            <a:off x="-593074" y="5237821"/>
            <a:ext cx="8404566"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medocean.re</a:t>
            </a:r>
          </a:p>
        </p:txBody>
      </p:sp>
      <p:sp>
        <p:nvSpPr>
          <p:cNvPr id="7" name="TextBox 6">
            <a:extLst>
              <a:ext uri="{FF2B5EF4-FFF2-40B4-BE49-F238E27FC236}">
                <a16:creationId xmlns:a16="http://schemas.microsoft.com/office/drawing/2014/main" id="{AA99C100-8E1E-2247-B969-85D4E7D8E394}"/>
              </a:ext>
            </a:extLst>
          </p:cNvPr>
          <p:cNvSpPr txBox="1"/>
          <p:nvPr>
            <p:custDataLst>
              <p:tags r:id="rId5"/>
            </p:custDataLst>
          </p:nvPr>
        </p:nvSpPr>
        <p:spPr>
          <a:xfrm>
            <a:off x="4972943" y="5237821"/>
            <a:ext cx="8404566" cy="530915"/>
          </a:xfrm>
          <a:prstGeom prst="rect">
            <a:avLst/>
          </a:prstGeom>
          <a:noFill/>
        </p:spPr>
        <p:txBody>
          <a:bodyPr wrap="square" lIns="68580" tIns="34290" rIns="68580" bIns="34290" rtlCol="0">
            <a:spAutoFit/>
          </a:bodyPr>
          <a:lstStyle/>
          <a:p>
            <a:pPr algn="ctr"/>
            <a:r>
              <a:rPr lang="en-CA" sz="3000" dirty="0">
                <a:latin typeface="Gotham Ultra" pitchFamily="2" charset="0"/>
                <a:cs typeface="Gotham Ultra" pitchFamily="2" charset="0"/>
              </a:rPr>
              <a:t>sfpediatrie.com</a:t>
            </a:r>
          </a:p>
        </p:txBody>
      </p:sp>
    </p:spTree>
    <p:extLst>
      <p:ext uri="{BB962C8B-B14F-4D97-AF65-F5344CB8AC3E}">
        <p14:creationId xmlns:p14="http://schemas.microsoft.com/office/powerpoint/2010/main" val="337833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671039-0554-7247-9263-D39338DE92E4}"/>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10" name="Picture 2">
            <a:extLst>
              <a:ext uri="{FF2B5EF4-FFF2-40B4-BE49-F238E27FC236}">
                <a16:creationId xmlns:a16="http://schemas.microsoft.com/office/drawing/2014/main" id="{E4FA9665-9B5F-4349-B515-DB0E8BF2C51F}"/>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13558"/>
          <a:stretch/>
        </p:blipFill>
        <p:spPr bwMode="auto">
          <a:xfrm>
            <a:off x="553068" y="1188001"/>
            <a:ext cx="5876311" cy="35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B8F6C4DB-64FF-9946-8FFB-82E46C76B5E2}"/>
              </a:ext>
            </a:extLst>
          </p:cNvPr>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6986" r="6430"/>
          <a:stretch/>
        </p:blipFill>
        <p:spPr bwMode="auto">
          <a:xfrm>
            <a:off x="6811880" y="1188001"/>
            <a:ext cx="4726685" cy="35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90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341002-01E7-0248-83E9-96ADC45AE6D4}"/>
              </a:ext>
            </a:extLst>
          </p:cNvPr>
          <p:cNvSpPr txBox="1"/>
          <p:nvPr>
            <p:custDataLst>
              <p:tags r:id="rId1"/>
            </p:custDataLst>
          </p:nvPr>
        </p:nvSpPr>
        <p:spPr>
          <a:xfrm>
            <a:off x="947531" y="732172"/>
            <a:ext cx="10296939" cy="346249"/>
          </a:xfrm>
          <a:prstGeom prst="rect">
            <a:avLst/>
          </a:prstGeom>
          <a:noFill/>
        </p:spPr>
        <p:txBody>
          <a:bodyPr wrap="square" lIns="68580" tIns="34290" rIns="68580" bIns="34290" rtlCol="0">
            <a:spAutoFit/>
          </a:bodyPr>
          <a:lstStyle/>
          <a:p>
            <a:pPr lvl="0" algn="ctr">
              <a:defRPr/>
            </a:pPr>
            <a:r>
              <a:rPr lang="fr-FR" sz="1800" dirty="0">
                <a:latin typeface="Gotham Black" pitchFamily="2" charset="0"/>
              </a:rPr>
              <a:t>Il n’est pas facile de détecter la désinformation en ligne. </a:t>
            </a:r>
            <a:endParaRPr lang="en-US" sz="1800" dirty="0"/>
          </a:p>
        </p:txBody>
      </p:sp>
      <p:sp>
        <p:nvSpPr>
          <p:cNvPr id="7" name="TextBox 6">
            <a:extLst>
              <a:ext uri="{FF2B5EF4-FFF2-40B4-BE49-F238E27FC236}">
                <a16:creationId xmlns:a16="http://schemas.microsoft.com/office/drawing/2014/main" id="{D5F09D29-65A5-A849-B829-CD7F84B44460}"/>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a:t>
            </a:r>
            <a:r>
              <a:rPr lang="en-CA" sz="800" dirty="0" err="1">
                <a:solidFill>
                  <a:schemeClr val="bg1"/>
                </a:solidFill>
              </a:rPr>
              <a:t>MediaSmarts</a:t>
            </a:r>
            <a:r>
              <a:rPr lang="en-CA" sz="800" dirty="0">
                <a:solidFill>
                  <a:schemeClr val="bg1"/>
                </a:solidFill>
              </a:rPr>
              <a:t> 2019</a:t>
            </a:r>
          </a:p>
        </p:txBody>
      </p:sp>
      <p:pic>
        <p:nvPicPr>
          <p:cNvPr id="9" name="Picture 2" descr="https://fsmedia.imgix.net/fa/1d/c0/22/dbae/4be2/bdea/09a7c0ee435c/screen-shot-2017-03-24-at-80231-ampng.png?auto=format%2Ccompress&amp;dpr=2&amp;w=650"/>
          <p:cNvPicPr>
            <a:picLocks noChangeAspect="1" noChangeArrowheads="1"/>
          </p:cNvPicPr>
          <p:nvPr/>
        </p:nvPicPr>
        <p:blipFill rotWithShape="1">
          <a:blip r:embed="rId6">
            <a:extLst>
              <a:ext uri="{28A0092B-C50C-407E-A947-70E740481C1C}">
                <a14:useLocalDpi xmlns:a14="http://schemas.microsoft.com/office/drawing/2010/main" val="0"/>
              </a:ext>
            </a:extLst>
          </a:blip>
          <a:srcRect l="19506" t="4959" r="12855" b="4959"/>
          <a:stretch/>
        </p:blipFill>
        <p:spPr bwMode="auto">
          <a:xfrm>
            <a:off x="530086" y="1709529"/>
            <a:ext cx="5215795" cy="3617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t3n9sm.c2.acecdn.net/wp-content/uploads/2019/09/Deepfake-web.jpg"/>
          <p:cNvPicPr>
            <a:picLocks noChangeAspect="1" noChangeArrowheads="1"/>
          </p:cNvPicPr>
          <p:nvPr/>
        </p:nvPicPr>
        <p:blipFill rotWithShape="1">
          <a:blip r:embed="rId7">
            <a:extLst>
              <a:ext uri="{28A0092B-C50C-407E-A947-70E740481C1C}">
                <a14:useLocalDpi xmlns:a14="http://schemas.microsoft.com/office/drawing/2010/main" val="0"/>
              </a:ext>
            </a:extLst>
          </a:blip>
          <a:srcRect t="1264" b="3267"/>
          <a:stretch/>
        </p:blipFill>
        <p:spPr bwMode="auto">
          <a:xfrm>
            <a:off x="6033049" y="1709529"/>
            <a:ext cx="5679307" cy="36174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1341002-01E7-0248-83E9-96ADC45AE6D4}"/>
              </a:ext>
            </a:extLst>
          </p:cNvPr>
          <p:cNvSpPr txBox="1"/>
          <p:nvPr/>
        </p:nvSpPr>
        <p:spPr>
          <a:xfrm>
            <a:off x="2512373" y="5462083"/>
            <a:ext cx="1251219" cy="377026"/>
          </a:xfrm>
          <a:prstGeom prst="rect">
            <a:avLst/>
          </a:prstGeom>
          <a:noFill/>
        </p:spPr>
        <p:txBody>
          <a:bodyPr wrap="square" lIns="68580" tIns="34290" rIns="68580" bIns="34290" rtlCol="0">
            <a:spAutoFit/>
          </a:bodyPr>
          <a:lstStyle/>
          <a:p>
            <a:pPr lvl="0" algn="ctr">
              <a:defRPr/>
            </a:pPr>
            <a:r>
              <a:rPr lang="en-CA" sz="2000" dirty="0">
                <a:latin typeface="Gotham Black" pitchFamily="2" charset="0"/>
              </a:rPr>
              <a:t>2016</a:t>
            </a:r>
            <a:endParaRPr lang="en-US" sz="2000" dirty="0"/>
          </a:p>
        </p:txBody>
      </p:sp>
      <p:sp>
        <p:nvSpPr>
          <p:cNvPr id="12" name="TextBox 11">
            <a:extLst>
              <a:ext uri="{FF2B5EF4-FFF2-40B4-BE49-F238E27FC236}">
                <a16:creationId xmlns:a16="http://schemas.microsoft.com/office/drawing/2014/main" id="{B1341002-01E7-0248-83E9-96ADC45AE6D4}"/>
              </a:ext>
            </a:extLst>
          </p:cNvPr>
          <p:cNvSpPr txBox="1"/>
          <p:nvPr/>
        </p:nvSpPr>
        <p:spPr>
          <a:xfrm>
            <a:off x="8247094" y="5462083"/>
            <a:ext cx="1251219" cy="377026"/>
          </a:xfrm>
          <a:prstGeom prst="rect">
            <a:avLst/>
          </a:prstGeom>
          <a:noFill/>
        </p:spPr>
        <p:txBody>
          <a:bodyPr wrap="square" lIns="68580" tIns="34290" rIns="68580" bIns="34290" rtlCol="0">
            <a:spAutoFit/>
          </a:bodyPr>
          <a:lstStyle/>
          <a:p>
            <a:pPr lvl="0" algn="ctr">
              <a:defRPr/>
            </a:pPr>
            <a:r>
              <a:rPr lang="en-CA" sz="2000" dirty="0">
                <a:latin typeface="Gotham Black" pitchFamily="2" charset="0"/>
              </a:rPr>
              <a:t>2019</a:t>
            </a:r>
            <a:endParaRPr lang="en-US" sz="2000" dirty="0"/>
          </a:p>
        </p:txBody>
      </p:sp>
      <p:pic>
        <p:nvPicPr>
          <p:cNvPr id="13" name="Picture 12">
            <a:extLst>
              <a:ext uri="{FF2B5EF4-FFF2-40B4-BE49-F238E27FC236}">
                <a16:creationId xmlns:a16="http://schemas.microsoft.com/office/drawing/2014/main" id="{C9BED3B5-3E71-8247-85E6-C94228321001}"/>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219088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42CF13F-434F-784B-B407-E75CAE2043EB}"/>
              </a:ext>
            </a:extLst>
          </p:cNvPr>
          <p:cNvSpPr/>
          <p:nvPr>
            <p:custDataLst>
              <p:tags r:id="rId1"/>
            </p:custDataLst>
          </p:nvPr>
        </p:nvSpPr>
        <p:spPr>
          <a:xfrm>
            <a:off x="3209925" y="3908109"/>
            <a:ext cx="1714502" cy="704851"/>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
        <p:nvSpPr>
          <p:cNvPr id="8" name="TextBox 7">
            <a:extLst>
              <a:ext uri="{FF2B5EF4-FFF2-40B4-BE49-F238E27FC236}">
                <a16:creationId xmlns:a16="http://schemas.microsoft.com/office/drawing/2014/main" id="{6061C305-FAE1-EB41-ABE0-F2374D5D714F}"/>
              </a:ext>
            </a:extLst>
          </p:cNvPr>
          <p:cNvSpPr txBox="1"/>
          <p:nvPr>
            <p:custDataLst>
              <p:tags r:id="rId2"/>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21506" name="Picture 2" descr="C:\Users\Aschnell\Downloads\Slide 93.jpg"/>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494598" y="1188002"/>
            <a:ext cx="7202805" cy="483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7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8FE4CF-745C-BF45-8E93-CA58D286EC1A}"/>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22530"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986282" y="1188003"/>
            <a:ext cx="8219442" cy="538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95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9E0E27-CB5D-0F4A-A485-782F9FFD33DD}"/>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7" name="Picture 3"/>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14027"/>
          <a:stretch/>
        </p:blipFill>
        <p:spPr bwMode="auto">
          <a:xfrm>
            <a:off x="2028827" y="1188000"/>
            <a:ext cx="813435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42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86433D9-147D-4141-9002-91642BB53FE1}"/>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6" name="Picture 2"/>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13558"/>
          <a:stretch/>
        </p:blipFill>
        <p:spPr bwMode="auto">
          <a:xfrm>
            <a:off x="612061" y="1188001"/>
            <a:ext cx="5876311" cy="35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6986" r="6430"/>
          <a:stretch/>
        </p:blipFill>
        <p:spPr bwMode="auto">
          <a:xfrm>
            <a:off x="6870874" y="1188001"/>
            <a:ext cx="4726685" cy="35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7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3F598D-43C3-4742-8608-965A855573E9}"/>
              </a:ext>
            </a:extLst>
          </p:cNvPr>
          <p:cNvSpPr txBox="1"/>
          <p:nvPr>
            <p:custDataLst>
              <p:tags r:id="rId1"/>
            </p:custDataLst>
          </p:nvPr>
        </p:nvSpPr>
        <p:spPr>
          <a:xfrm>
            <a:off x="2380343" y="362859"/>
            <a:ext cx="7431314" cy="623248"/>
          </a:xfrm>
          <a:prstGeom prst="rect">
            <a:avLst/>
          </a:prstGeom>
          <a:noFill/>
        </p:spPr>
        <p:txBody>
          <a:bodyPr wrap="square" lIns="68580" tIns="34290" rIns="68580" bIns="34290" rtlCol="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la source</a:t>
            </a:r>
          </a:p>
        </p:txBody>
      </p:sp>
      <p:pic>
        <p:nvPicPr>
          <p:cNvPr id="5" name="Picture 2">
            <a:extLst>
              <a:ext uri="{FF2B5EF4-FFF2-40B4-BE49-F238E27FC236}">
                <a16:creationId xmlns:a16="http://schemas.microsoft.com/office/drawing/2014/main" id="{3AEEE563-3226-544F-A655-FFB8FC02CAE2}"/>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13558"/>
          <a:stretch/>
        </p:blipFill>
        <p:spPr bwMode="auto">
          <a:xfrm>
            <a:off x="612061" y="1188001"/>
            <a:ext cx="5876311" cy="35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A0E764B3-4CB2-1542-AD92-190B8DC089EB}"/>
              </a:ext>
            </a:extLst>
          </p:cNvPr>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6986" r="6430"/>
          <a:stretch/>
        </p:blipFill>
        <p:spPr bwMode="auto">
          <a:xfrm>
            <a:off x="6870874" y="1188001"/>
            <a:ext cx="4726685" cy="357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0F441-00CE-814C-825D-1236ED350317}"/>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5887" y="3311"/>
            <a:ext cx="12180231" cy="6851380"/>
          </a:xfrm>
          <a:prstGeom prst="rect">
            <a:avLst/>
          </a:prstGeom>
        </p:spPr>
      </p:pic>
      <p:sp>
        <p:nvSpPr>
          <p:cNvPr id="3" name="TextBox 2">
            <a:extLst>
              <a:ext uri="{FF2B5EF4-FFF2-40B4-BE49-F238E27FC236}">
                <a16:creationId xmlns:a16="http://schemas.microsoft.com/office/drawing/2014/main" id="{5233C4D0-18EB-A243-95C5-A609AF997792}"/>
              </a:ext>
            </a:extLst>
          </p:cNvPr>
          <p:cNvSpPr txBox="1"/>
          <p:nvPr>
            <p:custDataLst>
              <p:tags r:id="rId2"/>
            </p:custDataLst>
          </p:nvPr>
        </p:nvSpPr>
        <p:spPr>
          <a:xfrm>
            <a:off x="8610977" y="6524252"/>
            <a:ext cx="3394555" cy="192360"/>
          </a:xfrm>
          <a:prstGeom prst="rect">
            <a:avLst/>
          </a:prstGeom>
          <a:noFill/>
        </p:spPr>
        <p:txBody>
          <a:bodyPr wrap="square" lIns="68580" tIns="34290" rIns="68580" bIns="34290" rtlCol="0">
            <a:spAutoFit/>
          </a:bodyPr>
          <a:lstStyle/>
          <a:p>
            <a:pPr algn="r"/>
            <a:r>
              <a:rPr lang="en-CA" sz="800" dirty="0">
                <a:solidFill>
                  <a:schemeClr val="bg1"/>
                </a:solidFill>
              </a:rPr>
              <a:t>© HabiloMédias 2019</a:t>
            </a:r>
          </a:p>
        </p:txBody>
      </p:sp>
      <p:pic>
        <p:nvPicPr>
          <p:cNvPr id="5" name="Picture 4">
            <a:extLst>
              <a:ext uri="{FF2B5EF4-FFF2-40B4-BE49-F238E27FC236}">
                <a16:creationId xmlns:a16="http://schemas.microsoft.com/office/drawing/2014/main" id="{291DDA11-E922-C445-91E9-B81B8324620C}"/>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p:blipFill>
        <p:spPr>
          <a:xfrm>
            <a:off x="277561" y="5923726"/>
            <a:ext cx="840767" cy="742869"/>
          </a:xfrm>
          <a:prstGeom prst="rect">
            <a:avLst/>
          </a:prstGeom>
        </p:spPr>
      </p:pic>
    </p:spTree>
    <p:extLst>
      <p:ext uri="{BB962C8B-B14F-4D97-AF65-F5344CB8AC3E}">
        <p14:creationId xmlns:p14="http://schemas.microsoft.com/office/powerpoint/2010/main" val="96987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213" y="1188005"/>
            <a:ext cx="3870377" cy="499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50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56" r="54000" b="36889"/>
          <a:stretch/>
        </p:blipFill>
        <p:spPr bwMode="auto">
          <a:xfrm>
            <a:off x="2590800" y="1244859"/>
            <a:ext cx="7010400" cy="527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842CF13F-434F-784B-B407-E75CAE2043EB}"/>
              </a:ext>
            </a:extLst>
          </p:cNvPr>
          <p:cNvSpPr/>
          <p:nvPr/>
        </p:nvSpPr>
        <p:spPr>
          <a:xfrm>
            <a:off x="4724400" y="1643845"/>
            <a:ext cx="1238251" cy="501593"/>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a:p>
        </p:txBody>
      </p:sp>
      <p:sp>
        <p:nvSpPr>
          <p:cNvPr id="5" name="Rectangle 4">
            <a:extLst>
              <a:ext uri="{FF2B5EF4-FFF2-40B4-BE49-F238E27FC236}">
                <a16:creationId xmlns:a16="http://schemas.microsoft.com/office/drawing/2014/main" id="{FE1B2BE0-AD3F-5C4F-9FBC-350CA486D69F}"/>
              </a:ext>
            </a:extLst>
          </p:cNvPr>
          <p:cNvSpPr/>
          <p:nvPr>
            <p:custDataLst>
              <p:tags r:id="rId1"/>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29227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schnell\Downloads\Slide 100_101.jp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612060" y="1188001"/>
            <a:ext cx="10967884" cy="37087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2DD6033-428B-DB4C-B652-3811C1E67D92}"/>
              </a:ext>
            </a:extLst>
          </p:cNvPr>
          <p:cNvSpPr/>
          <p:nvPr>
            <p:custDataLst>
              <p:tags r:id="rId2"/>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spTree>
    <p:extLst>
      <p:ext uri="{BB962C8B-B14F-4D97-AF65-F5344CB8AC3E}">
        <p14:creationId xmlns:p14="http://schemas.microsoft.com/office/powerpoint/2010/main" val="11991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085B17-6342-674E-BCF8-32C874743A60}"/>
              </a:ext>
            </a:extLst>
          </p:cNvPr>
          <p:cNvSpPr txBox="1"/>
          <p:nvPr>
            <p:custDataLst>
              <p:tags r:id="rId1"/>
            </p:custDataLst>
          </p:nvPr>
        </p:nvSpPr>
        <p:spPr>
          <a:xfrm>
            <a:off x="0" y="1022408"/>
            <a:ext cx="12192000" cy="530915"/>
          </a:xfrm>
          <a:prstGeom prst="rect">
            <a:avLst/>
          </a:prstGeom>
          <a:noFill/>
        </p:spPr>
        <p:txBody>
          <a:bodyPr wrap="square" lIns="68580" tIns="34290" rIns="68580" bIns="34290" rtlCol="0">
            <a:spAutoFit/>
          </a:bodyPr>
          <a:lstStyle/>
          <a:p>
            <a:pPr algn="ctr"/>
            <a:r>
              <a:rPr lang="en-CA" sz="3000" b="1" dirty="0" err="1">
                <a:latin typeface="Gotham Bold" pitchFamily="2" charset="0"/>
                <a:cs typeface="Gotham Bold" pitchFamily="2" charset="0"/>
              </a:rPr>
              <a:t>Contexte</a:t>
            </a:r>
            <a:endParaRPr lang="en-CA" sz="3000" b="1" dirty="0">
              <a:latin typeface="Gotham Bold" pitchFamily="2" charset="0"/>
              <a:cs typeface="Gotham Bold" pitchFamily="2" charset="0"/>
            </a:endParaRPr>
          </a:p>
        </p:txBody>
      </p:sp>
      <p:sp>
        <p:nvSpPr>
          <p:cNvPr id="6" name="Rectangle 5">
            <a:extLst>
              <a:ext uri="{FF2B5EF4-FFF2-40B4-BE49-F238E27FC236}">
                <a16:creationId xmlns:a16="http://schemas.microsoft.com/office/drawing/2014/main" id="{221FA6AA-143A-7645-BBDE-B9296C0859F3}"/>
              </a:ext>
            </a:extLst>
          </p:cNvPr>
          <p:cNvSpPr/>
          <p:nvPr>
            <p:custDataLst>
              <p:tags r:id="rId2"/>
            </p:custDataLst>
          </p:nvPr>
        </p:nvSpPr>
        <p:spPr>
          <a:xfrm>
            <a:off x="0" y="328137"/>
            <a:ext cx="12192000" cy="623248"/>
          </a:xfrm>
          <a:prstGeom prst="rect">
            <a:avLst/>
          </a:prstGeom>
        </p:spPr>
        <p:txBody>
          <a:bodyPr wrap="square" lIns="68580" tIns="34290" rIns="68580" bIns="34290">
            <a:spAutoFit/>
          </a:bodyPr>
          <a:lstStyle/>
          <a:p>
            <a:pPr algn="ctr"/>
            <a:r>
              <a:rPr lang="en-CA" sz="3600" b="1" dirty="0" err="1">
                <a:latin typeface="Gotham Ultra" pitchFamily="2" charset="0"/>
                <a:cs typeface="Gotham Ultra" pitchFamily="2" charset="0"/>
              </a:rPr>
              <a:t>Vérifier</a:t>
            </a:r>
            <a:r>
              <a:rPr lang="en-CA" sz="3600" b="1" dirty="0">
                <a:latin typeface="Gotham Ultra" pitchFamily="2" charset="0"/>
                <a:cs typeface="Gotham Ultra" pitchFamily="2" charset="0"/>
              </a:rPr>
              <a:t> </a:t>
            </a:r>
            <a:r>
              <a:rPr lang="en-CA" sz="3600" b="1" dirty="0" err="1">
                <a:latin typeface="Gotham Ultra" pitchFamily="2" charset="0"/>
                <a:cs typeface="Gotham Ultra" pitchFamily="2" charset="0"/>
              </a:rPr>
              <a:t>d’autres</a:t>
            </a:r>
            <a:r>
              <a:rPr lang="en-CA" sz="3600" b="1" dirty="0">
                <a:latin typeface="Gotham Ultra" pitchFamily="2" charset="0"/>
                <a:cs typeface="Gotham Ultra" pitchFamily="2" charset="0"/>
              </a:rPr>
              <a:t> sources</a:t>
            </a:r>
          </a:p>
        </p:txBody>
      </p:sp>
      <p:pic>
        <p:nvPicPr>
          <p:cNvPr id="8" name="Picture 7" descr="C:\Users\Aschnell\Downloads\Slide 100_101.jpg">
            <a:extLst>
              <a:ext uri="{FF2B5EF4-FFF2-40B4-BE49-F238E27FC236}">
                <a16:creationId xmlns:a16="http://schemas.microsoft.com/office/drawing/2014/main" id="{D9110892-4CAF-9443-91E0-7577E29AA2E3}"/>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612060" y="1854001"/>
            <a:ext cx="10967884" cy="3708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55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3c90eecdb4a56560ac97bd1b595bb5f326f2"/>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4"/>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1"/>
</p:tagLst>
</file>

<file path=ppt/tags/tag207.xml><?xml version="1.0" encoding="utf-8"?>
<p:tagLst xmlns:a="http://schemas.openxmlformats.org/drawingml/2006/main" xmlns:r="http://schemas.openxmlformats.org/officeDocument/2006/relationships" xmlns:p="http://schemas.openxmlformats.org/presentationml/2006/main">
  <p:tag name="NUM" val="2"/>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4"/>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3"/>
</p:tagLst>
</file>

<file path=ppt/tags/tag222.xml><?xml version="1.0" encoding="utf-8"?>
<p:tagLst xmlns:a="http://schemas.openxmlformats.org/drawingml/2006/main" xmlns:r="http://schemas.openxmlformats.org/officeDocument/2006/relationships" xmlns:p="http://schemas.openxmlformats.org/presentationml/2006/main">
  <p:tag name="NUM" val="1"/>
</p:tagLst>
</file>

<file path=ppt/tags/tag223.xml><?xml version="1.0" encoding="utf-8"?>
<p:tagLst xmlns:a="http://schemas.openxmlformats.org/drawingml/2006/main" xmlns:r="http://schemas.openxmlformats.org/officeDocument/2006/relationships" xmlns:p="http://schemas.openxmlformats.org/presentationml/2006/main">
  <p:tag name="NUM" val="2"/>
</p:tagLst>
</file>

<file path=ppt/tags/tag224.xml><?xml version="1.0" encoding="utf-8"?>
<p:tagLst xmlns:a="http://schemas.openxmlformats.org/drawingml/2006/main" xmlns:r="http://schemas.openxmlformats.org/officeDocument/2006/relationships" xmlns:p="http://schemas.openxmlformats.org/presentationml/2006/main">
  <p:tag name="NUM" val="3"/>
</p:tagLst>
</file>

<file path=ppt/tags/tag225.xml><?xml version="1.0" encoding="utf-8"?>
<p:tagLst xmlns:a="http://schemas.openxmlformats.org/drawingml/2006/main" xmlns:r="http://schemas.openxmlformats.org/officeDocument/2006/relationships" xmlns:p="http://schemas.openxmlformats.org/presentationml/2006/main">
  <p:tag name="NUM" val="1"/>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3"/>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3"/>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3"/>
</p:tagLst>
</file>

<file path=ppt/tags/tag234.xml><?xml version="1.0" encoding="utf-8"?>
<p:tagLst xmlns:a="http://schemas.openxmlformats.org/drawingml/2006/main" xmlns:r="http://schemas.openxmlformats.org/officeDocument/2006/relationships" xmlns:p="http://schemas.openxmlformats.org/presentationml/2006/main">
  <p:tag name="NUM" val="3"/>
</p:tagLst>
</file>

<file path=ppt/tags/tag235.xml><?xml version="1.0" encoding="utf-8"?>
<p:tagLst xmlns:a="http://schemas.openxmlformats.org/drawingml/2006/main" xmlns:r="http://schemas.openxmlformats.org/officeDocument/2006/relationships" xmlns:p="http://schemas.openxmlformats.org/presentationml/2006/main">
  <p:tag name="NUM" val="4"/>
</p:tagLst>
</file>

<file path=ppt/tags/tag236.xml><?xml version="1.0" encoding="utf-8"?>
<p:tagLst xmlns:a="http://schemas.openxmlformats.org/drawingml/2006/main" xmlns:r="http://schemas.openxmlformats.org/officeDocument/2006/relationships" xmlns:p="http://schemas.openxmlformats.org/presentationml/2006/main">
  <p:tag name="NUM" val="5"/>
</p:tagLst>
</file>

<file path=ppt/tags/tag237.xml><?xml version="1.0" encoding="utf-8"?>
<p:tagLst xmlns:a="http://schemas.openxmlformats.org/drawingml/2006/main" xmlns:r="http://schemas.openxmlformats.org/officeDocument/2006/relationships" xmlns:p="http://schemas.openxmlformats.org/presentationml/2006/main">
  <p:tag name="NUM" val="6"/>
</p:tagLst>
</file>

<file path=ppt/tags/tag238.xml><?xml version="1.0" encoding="utf-8"?>
<p:tagLst xmlns:a="http://schemas.openxmlformats.org/drawingml/2006/main" xmlns:r="http://schemas.openxmlformats.org/officeDocument/2006/relationships" xmlns:p="http://schemas.openxmlformats.org/presentationml/2006/main">
  <p:tag name="NUM" val="2"/>
</p:tagLst>
</file>

<file path=ppt/tags/tag239.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3"/>
</p:tagLst>
</file>

<file path=ppt/tags/tag243.xml><?xml version="1.0" encoding="utf-8"?>
<p:tagLst xmlns:a="http://schemas.openxmlformats.org/drawingml/2006/main" xmlns:r="http://schemas.openxmlformats.org/officeDocument/2006/relationships" xmlns:p="http://schemas.openxmlformats.org/presentationml/2006/main">
  <p:tag name="NUM" val="4"/>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1"/>
</p:tagLst>
</file>

<file path=ppt/tags/tag246.xml><?xml version="1.0" encoding="utf-8"?>
<p:tagLst xmlns:a="http://schemas.openxmlformats.org/drawingml/2006/main" xmlns:r="http://schemas.openxmlformats.org/officeDocument/2006/relationships" xmlns:p="http://schemas.openxmlformats.org/presentationml/2006/main">
  <p:tag name="NUM" val="2"/>
</p:tagLst>
</file>

<file path=ppt/tags/tag247.xml><?xml version="1.0" encoding="utf-8"?>
<p:tagLst xmlns:a="http://schemas.openxmlformats.org/drawingml/2006/main" xmlns:r="http://schemas.openxmlformats.org/officeDocument/2006/relationships" xmlns:p="http://schemas.openxmlformats.org/presentationml/2006/main">
  <p:tag name="NUM" val="1"/>
</p:tagLst>
</file>

<file path=ppt/tags/tag248.xml><?xml version="1.0" encoding="utf-8"?>
<p:tagLst xmlns:a="http://schemas.openxmlformats.org/drawingml/2006/main" xmlns:r="http://schemas.openxmlformats.org/officeDocument/2006/relationships" xmlns:p="http://schemas.openxmlformats.org/presentationml/2006/main">
  <p:tag name="NUM" val="2"/>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1"/>
</p:tagLst>
</file>

<file path=ppt/tags/tag251.xml><?xml version="1.0" encoding="utf-8"?>
<p:tagLst xmlns:a="http://schemas.openxmlformats.org/drawingml/2006/main" xmlns:r="http://schemas.openxmlformats.org/officeDocument/2006/relationships" xmlns:p="http://schemas.openxmlformats.org/presentationml/2006/main">
  <p:tag name="NUM" val="2"/>
</p:tagLst>
</file>

<file path=ppt/tags/tag252.xml><?xml version="1.0" encoding="utf-8"?>
<p:tagLst xmlns:a="http://schemas.openxmlformats.org/drawingml/2006/main" xmlns:r="http://schemas.openxmlformats.org/officeDocument/2006/relationships" xmlns:p="http://schemas.openxmlformats.org/presentationml/2006/main">
  <p:tag name="NUM" val="3"/>
</p:tagLst>
</file>

<file path=ppt/tags/tag253.xml><?xml version="1.0" encoding="utf-8"?>
<p:tagLst xmlns:a="http://schemas.openxmlformats.org/drawingml/2006/main" xmlns:r="http://schemas.openxmlformats.org/officeDocument/2006/relationships" xmlns:p="http://schemas.openxmlformats.org/presentationml/2006/main">
  <p:tag name="NUM" val="1"/>
</p:tagLst>
</file>

<file path=ppt/tags/tag254.xml><?xml version="1.0" encoding="utf-8"?>
<p:tagLst xmlns:a="http://schemas.openxmlformats.org/drawingml/2006/main" xmlns:r="http://schemas.openxmlformats.org/officeDocument/2006/relationships" xmlns:p="http://schemas.openxmlformats.org/presentationml/2006/main">
  <p:tag name="NUM" val="2"/>
</p:tagLst>
</file>

<file path=ppt/tags/tag255.xml><?xml version="1.0" encoding="utf-8"?>
<p:tagLst xmlns:a="http://schemas.openxmlformats.org/drawingml/2006/main" xmlns:r="http://schemas.openxmlformats.org/officeDocument/2006/relationships" xmlns:p="http://schemas.openxmlformats.org/presentationml/2006/main">
  <p:tag name="NUM" val="3"/>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3"/>
</p:tagLst>
</file>

<file path=ppt/tags/tag258.xml><?xml version="1.0" encoding="utf-8"?>
<p:tagLst xmlns:a="http://schemas.openxmlformats.org/drawingml/2006/main" xmlns:r="http://schemas.openxmlformats.org/officeDocument/2006/relationships" xmlns:p="http://schemas.openxmlformats.org/presentationml/2006/main">
  <p:tag name="NUM" val="2"/>
</p:tagLst>
</file>

<file path=ppt/tags/tag259.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2"/>
</p:tagLst>
</file>

<file path=ppt/tags/tag261.xml><?xml version="1.0" encoding="utf-8"?>
<p:tagLst xmlns:a="http://schemas.openxmlformats.org/drawingml/2006/main" xmlns:r="http://schemas.openxmlformats.org/officeDocument/2006/relationships" xmlns:p="http://schemas.openxmlformats.org/presentationml/2006/main">
  <p:tag name="NUM" val="3"/>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NUM" val="1"/>
</p:tagLst>
</file>

<file path=ppt/tags/tag268.xml><?xml version="1.0" encoding="utf-8"?>
<p:tagLst xmlns:a="http://schemas.openxmlformats.org/drawingml/2006/main" xmlns:r="http://schemas.openxmlformats.org/officeDocument/2006/relationships" xmlns:p="http://schemas.openxmlformats.org/presentationml/2006/main">
  <p:tag name="NUM" val="2"/>
</p:tagLst>
</file>

<file path=ppt/tags/tag269.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70.xml><?xml version="1.0" encoding="utf-8"?>
<p:tagLst xmlns:a="http://schemas.openxmlformats.org/drawingml/2006/main" xmlns:r="http://schemas.openxmlformats.org/officeDocument/2006/relationships" xmlns:p="http://schemas.openxmlformats.org/presentationml/2006/main">
  <p:tag name="NUM" val="1"/>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1"/>
</p:tagLst>
</file>

<file path=ppt/tags/tag275.xml><?xml version="1.0" encoding="utf-8"?>
<p:tagLst xmlns:a="http://schemas.openxmlformats.org/drawingml/2006/main" xmlns:r="http://schemas.openxmlformats.org/officeDocument/2006/relationships" xmlns:p="http://schemas.openxmlformats.org/presentationml/2006/main">
  <p:tag name="NUM" val="2"/>
</p:tagLst>
</file>

<file path=ppt/tags/tag276.xml><?xml version="1.0" encoding="utf-8"?>
<p:tagLst xmlns:a="http://schemas.openxmlformats.org/drawingml/2006/main" xmlns:r="http://schemas.openxmlformats.org/officeDocument/2006/relationships" xmlns:p="http://schemas.openxmlformats.org/presentationml/2006/main">
  <p:tag name="NUM" val="3"/>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80.xml><?xml version="1.0" encoding="utf-8"?>
<p:tagLst xmlns:a="http://schemas.openxmlformats.org/drawingml/2006/main" xmlns:r="http://schemas.openxmlformats.org/officeDocument/2006/relationships" xmlns:p="http://schemas.openxmlformats.org/presentationml/2006/main">
  <p:tag name="NUM" val="1"/>
</p:tagLst>
</file>

<file path=ppt/tags/tag281.xml><?xml version="1.0" encoding="utf-8"?>
<p:tagLst xmlns:a="http://schemas.openxmlformats.org/drawingml/2006/main" xmlns:r="http://schemas.openxmlformats.org/officeDocument/2006/relationships" xmlns:p="http://schemas.openxmlformats.org/presentationml/2006/main">
  <p:tag name="NUM" val="2"/>
</p:tagLst>
</file>

<file path=ppt/tags/tag282.xml><?xml version="1.0" encoding="utf-8"?>
<p:tagLst xmlns:a="http://schemas.openxmlformats.org/drawingml/2006/main" xmlns:r="http://schemas.openxmlformats.org/officeDocument/2006/relationships" xmlns:p="http://schemas.openxmlformats.org/presentationml/2006/main">
  <p:tag name="NUM" val="3"/>
</p:tagLst>
</file>

<file path=ppt/tags/tag283.xml><?xml version="1.0" encoding="utf-8"?>
<p:tagLst xmlns:a="http://schemas.openxmlformats.org/drawingml/2006/main" xmlns:r="http://schemas.openxmlformats.org/officeDocument/2006/relationships" xmlns:p="http://schemas.openxmlformats.org/presentationml/2006/main">
  <p:tag name="NUM" val="2"/>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2"/>
</p:tagLst>
</file>

<file path=ppt/tags/tag286.xml><?xml version="1.0" encoding="utf-8"?>
<p:tagLst xmlns:a="http://schemas.openxmlformats.org/drawingml/2006/main" xmlns:r="http://schemas.openxmlformats.org/officeDocument/2006/relationships" xmlns:p="http://schemas.openxmlformats.org/presentationml/2006/main">
  <p:tag name="NUM" val="2"/>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2"/>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2"/>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2"/>
</p:tagLst>
</file>

<file path=ppt/tags/tag294.xml><?xml version="1.0" encoding="utf-8"?>
<p:tagLst xmlns:a="http://schemas.openxmlformats.org/drawingml/2006/main" xmlns:r="http://schemas.openxmlformats.org/officeDocument/2006/relationships" xmlns:p="http://schemas.openxmlformats.org/presentationml/2006/main">
  <p:tag name="NUM" val="2"/>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296.xml><?xml version="1.0" encoding="utf-8"?>
<p:tagLst xmlns:a="http://schemas.openxmlformats.org/drawingml/2006/main" xmlns:r="http://schemas.openxmlformats.org/officeDocument/2006/relationships" xmlns:p="http://schemas.openxmlformats.org/presentationml/2006/main">
  <p:tag name="NUM" val="2"/>
</p:tagLst>
</file>

<file path=ppt/tags/tag297.xml><?xml version="1.0" encoding="utf-8"?>
<p:tagLst xmlns:a="http://schemas.openxmlformats.org/drawingml/2006/main" xmlns:r="http://schemas.openxmlformats.org/officeDocument/2006/relationships" xmlns:p="http://schemas.openxmlformats.org/presentationml/2006/main">
  <p:tag name="NUM" val="3"/>
</p:tagLst>
</file>

<file path=ppt/tags/tag298.xml><?xml version="1.0" encoding="utf-8"?>
<p:tagLst xmlns:a="http://schemas.openxmlformats.org/drawingml/2006/main" xmlns:r="http://schemas.openxmlformats.org/officeDocument/2006/relationships" xmlns:p="http://schemas.openxmlformats.org/presentationml/2006/main">
  <p:tag name="NUM" val="2"/>
</p:tagLst>
</file>

<file path=ppt/tags/tag29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00.xml><?xml version="1.0" encoding="utf-8"?>
<p:tagLst xmlns:a="http://schemas.openxmlformats.org/drawingml/2006/main" xmlns:r="http://schemas.openxmlformats.org/officeDocument/2006/relationships" xmlns:p="http://schemas.openxmlformats.org/presentationml/2006/main">
  <p:tag name="NUM" val="2"/>
</p:tagLst>
</file>

<file path=ppt/tags/tag301.xml><?xml version="1.0" encoding="utf-8"?>
<p:tagLst xmlns:a="http://schemas.openxmlformats.org/drawingml/2006/main" xmlns:r="http://schemas.openxmlformats.org/officeDocument/2006/relationships" xmlns:p="http://schemas.openxmlformats.org/presentationml/2006/main">
  <p:tag name="NUM" val="2"/>
</p:tagLst>
</file>

<file path=ppt/tags/tag302.xml><?xml version="1.0" encoding="utf-8"?>
<p:tagLst xmlns:a="http://schemas.openxmlformats.org/drawingml/2006/main" xmlns:r="http://schemas.openxmlformats.org/officeDocument/2006/relationships" xmlns:p="http://schemas.openxmlformats.org/presentationml/2006/main">
  <p:tag name="NUM" val="3"/>
</p:tagLst>
</file>

<file path=ppt/tags/tag303.xml><?xml version="1.0" encoding="utf-8"?>
<p:tagLst xmlns:a="http://schemas.openxmlformats.org/drawingml/2006/main" xmlns:r="http://schemas.openxmlformats.org/officeDocument/2006/relationships" xmlns:p="http://schemas.openxmlformats.org/presentationml/2006/main">
  <p:tag name="NUM" val="2"/>
</p:tagLst>
</file>

<file path=ppt/tags/tag304.xml><?xml version="1.0" encoding="utf-8"?>
<p:tagLst xmlns:a="http://schemas.openxmlformats.org/drawingml/2006/main" xmlns:r="http://schemas.openxmlformats.org/officeDocument/2006/relationships" xmlns:p="http://schemas.openxmlformats.org/presentationml/2006/main">
  <p:tag name="NUM" val="2"/>
</p:tagLst>
</file>

<file path=ppt/tags/tag305.xml><?xml version="1.0" encoding="utf-8"?>
<p:tagLst xmlns:a="http://schemas.openxmlformats.org/drawingml/2006/main" xmlns:r="http://schemas.openxmlformats.org/officeDocument/2006/relationships" xmlns:p="http://schemas.openxmlformats.org/presentationml/2006/main">
  <p:tag name="NUM" val="1"/>
</p:tagLst>
</file>

<file path=ppt/tags/tag306.xml><?xml version="1.0" encoding="utf-8"?>
<p:tagLst xmlns:a="http://schemas.openxmlformats.org/drawingml/2006/main" xmlns:r="http://schemas.openxmlformats.org/officeDocument/2006/relationships" xmlns:p="http://schemas.openxmlformats.org/presentationml/2006/main">
  <p:tag name="NUM" val="2"/>
</p:tagLst>
</file>

<file path=ppt/tags/tag307.xml><?xml version="1.0" encoding="utf-8"?>
<p:tagLst xmlns:a="http://schemas.openxmlformats.org/drawingml/2006/main" xmlns:r="http://schemas.openxmlformats.org/officeDocument/2006/relationships" xmlns:p="http://schemas.openxmlformats.org/presentationml/2006/main">
  <p:tag name="NUM" val="2"/>
</p:tagLst>
</file>

<file path=ppt/tags/tag308.xml><?xml version="1.0" encoding="utf-8"?>
<p:tagLst xmlns:a="http://schemas.openxmlformats.org/drawingml/2006/main" xmlns:r="http://schemas.openxmlformats.org/officeDocument/2006/relationships" xmlns:p="http://schemas.openxmlformats.org/presentationml/2006/main">
  <p:tag name="NUM" val="2"/>
</p:tagLst>
</file>

<file path=ppt/tags/tag309.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10.xml><?xml version="1.0" encoding="utf-8"?>
<p:tagLst xmlns:a="http://schemas.openxmlformats.org/drawingml/2006/main" xmlns:r="http://schemas.openxmlformats.org/officeDocument/2006/relationships" xmlns:p="http://schemas.openxmlformats.org/presentationml/2006/main">
  <p:tag name="NUM" val="2"/>
</p:tagLst>
</file>

<file path=ppt/tags/tag311.xml><?xml version="1.0" encoding="utf-8"?>
<p:tagLst xmlns:a="http://schemas.openxmlformats.org/drawingml/2006/main" xmlns:r="http://schemas.openxmlformats.org/officeDocument/2006/relationships" xmlns:p="http://schemas.openxmlformats.org/presentationml/2006/main">
  <p:tag name="NUM" val="2"/>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2"/>
</p:tagLst>
</file>

<file path=ppt/tags/tag315.xml><?xml version="1.0" encoding="utf-8"?>
<p:tagLst xmlns:a="http://schemas.openxmlformats.org/drawingml/2006/main" xmlns:r="http://schemas.openxmlformats.org/officeDocument/2006/relationships" xmlns:p="http://schemas.openxmlformats.org/presentationml/2006/main">
  <p:tag name="NUM" val="2"/>
</p:tagLst>
</file>

<file path=ppt/tags/tag316.xml><?xml version="1.0" encoding="utf-8"?>
<p:tagLst xmlns:a="http://schemas.openxmlformats.org/drawingml/2006/main" xmlns:r="http://schemas.openxmlformats.org/officeDocument/2006/relationships" xmlns:p="http://schemas.openxmlformats.org/presentationml/2006/main">
  <p:tag name="NUM" val="2"/>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2"/>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20.xml><?xml version="1.0" encoding="utf-8"?>
<p:tagLst xmlns:a="http://schemas.openxmlformats.org/drawingml/2006/main" xmlns:r="http://schemas.openxmlformats.org/officeDocument/2006/relationships" xmlns:p="http://schemas.openxmlformats.org/presentationml/2006/main">
  <p:tag name="NUM" val="2"/>
</p:tagLst>
</file>

<file path=ppt/tags/tag321.xml><?xml version="1.0" encoding="utf-8"?>
<p:tagLst xmlns:a="http://schemas.openxmlformats.org/drawingml/2006/main" xmlns:r="http://schemas.openxmlformats.org/officeDocument/2006/relationships" xmlns:p="http://schemas.openxmlformats.org/presentationml/2006/main">
  <p:tag name="NUM" val="2"/>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2"/>
</p:tagLst>
</file>

<file path=ppt/tags/tag324.xml><?xml version="1.0" encoding="utf-8"?>
<p:tagLst xmlns:a="http://schemas.openxmlformats.org/drawingml/2006/main" xmlns:r="http://schemas.openxmlformats.org/officeDocument/2006/relationships" xmlns:p="http://schemas.openxmlformats.org/presentationml/2006/main">
  <p:tag name="NUM" val="1"/>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2"/>
</p:tagLst>
</file>

<file path=ppt/tags/tag329.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30.xml><?xml version="1.0" encoding="utf-8"?>
<p:tagLst xmlns:a="http://schemas.openxmlformats.org/drawingml/2006/main" xmlns:r="http://schemas.openxmlformats.org/officeDocument/2006/relationships" xmlns:p="http://schemas.openxmlformats.org/presentationml/2006/main">
  <p:tag name="NUM" val="2"/>
</p:tagLst>
</file>

<file path=ppt/tags/tag331.xml><?xml version="1.0" encoding="utf-8"?>
<p:tagLst xmlns:a="http://schemas.openxmlformats.org/drawingml/2006/main" xmlns:r="http://schemas.openxmlformats.org/officeDocument/2006/relationships" xmlns:p="http://schemas.openxmlformats.org/presentationml/2006/main">
  <p:tag name="NUM" val="1"/>
</p:tagLst>
</file>

<file path=ppt/tags/tag332.xml><?xml version="1.0" encoding="utf-8"?>
<p:tagLst xmlns:a="http://schemas.openxmlformats.org/drawingml/2006/main" xmlns:r="http://schemas.openxmlformats.org/officeDocument/2006/relationships" xmlns:p="http://schemas.openxmlformats.org/presentationml/2006/main">
  <p:tag name="NUM" val="1"/>
</p:tagLst>
</file>

<file path=ppt/tags/tag333.xml><?xml version="1.0" encoding="utf-8"?>
<p:tagLst xmlns:a="http://schemas.openxmlformats.org/drawingml/2006/main" xmlns:r="http://schemas.openxmlformats.org/officeDocument/2006/relationships" xmlns:p="http://schemas.openxmlformats.org/presentationml/2006/main">
  <p:tag name="NUM" val="2"/>
</p:tagLst>
</file>

<file path=ppt/tags/tag334.xml><?xml version="1.0" encoding="utf-8"?>
<p:tagLst xmlns:a="http://schemas.openxmlformats.org/drawingml/2006/main" xmlns:r="http://schemas.openxmlformats.org/officeDocument/2006/relationships" xmlns:p="http://schemas.openxmlformats.org/presentationml/2006/main">
  <p:tag name="NUM" val="1"/>
</p:tagLst>
</file>

<file path=ppt/tags/tag335.xml><?xml version="1.0" encoding="utf-8"?>
<p:tagLst xmlns:a="http://schemas.openxmlformats.org/drawingml/2006/main" xmlns:r="http://schemas.openxmlformats.org/officeDocument/2006/relationships" xmlns:p="http://schemas.openxmlformats.org/presentationml/2006/main">
  <p:tag name="NUM" val="2"/>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1"/>
</p:tagLst>
</file>

<file path=ppt/tags/tag339.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40.xml><?xml version="1.0" encoding="utf-8"?>
<p:tagLst xmlns:a="http://schemas.openxmlformats.org/drawingml/2006/main" xmlns:r="http://schemas.openxmlformats.org/officeDocument/2006/relationships" xmlns:p="http://schemas.openxmlformats.org/presentationml/2006/main">
  <p:tag name="NUM" val="2"/>
</p:tagLst>
</file>

<file path=ppt/tags/tag341.xml><?xml version="1.0" encoding="utf-8"?>
<p:tagLst xmlns:a="http://schemas.openxmlformats.org/drawingml/2006/main" xmlns:r="http://schemas.openxmlformats.org/officeDocument/2006/relationships" xmlns:p="http://schemas.openxmlformats.org/presentationml/2006/main">
  <p:tag name="NUM" val="1"/>
</p:tagLst>
</file>

<file path=ppt/tags/tag342.xml><?xml version="1.0" encoding="utf-8"?>
<p:tagLst xmlns:a="http://schemas.openxmlformats.org/drawingml/2006/main" xmlns:r="http://schemas.openxmlformats.org/officeDocument/2006/relationships" xmlns:p="http://schemas.openxmlformats.org/presentationml/2006/main">
  <p:tag name="NUM" val="2"/>
</p:tagLst>
</file>

<file path=ppt/tags/tag343.xml><?xml version="1.0" encoding="utf-8"?>
<p:tagLst xmlns:a="http://schemas.openxmlformats.org/drawingml/2006/main" xmlns:r="http://schemas.openxmlformats.org/officeDocument/2006/relationships" xmlns:p="http://schemas.openxmlformats.org/presentationml/2006/main">
  <p:tag name="NUM" val="3"/>
</p:tagLst>
</file>

<file path=ppt/tags/tag344.xml><?xml version="1.0" encoding="utf-8"?>
<p:tagLst xmlns:a="http://schemas.openxmlformats.org/drawingml/2006/main" xmlns:r="http://schemas.openxmlformats.org/officeDocument/2006/relationships" xmlns:p="http://schemas.openxmlformats.org/presentationml/2006/main">
  <p:tag name="NUM" val="1"/>
</p:tagLst>
</file>

<file path=ppt/tags/tag345.xml><?xml version="1.0" encoding="utf-8"?>
<p:tagLst xmlns:a="http://schemas.openxmlformats.org/drawingml/2006/main" xmlns:r="http://schemas.openxmlformats.org/officeDocument/2006/relationships" xmlns:p="http://schemas.openxmlformats.org/presentationml/2006/main">
  <p:tag name="NUM" val="2"/>
</p:tagLst>
</file>

<file path=ppt/tags/tag346.xml><?xml version="1.0" encoding="utf-8"?>
<p:tagLst xmlns:a="http://schemas.openxmlformats.org/drawingml/2006/main" xmlns:r="http://schemas.openxmlformats.org/officeDocument/2006/relationships" xmlns:p="http://schemas.openxmlformats.org/presentationml/2006/main">
  <p:tag name="NUM" val="3"/>
</p:tagLst>
</file>

<file path=ppt/tags/tag347.xml><?xml version="1.0" encoding="utf-8"?>
<p:tagLst xmlns:a="http://schemas.openxmlformats.org/drawingml/2006/main" xmlns:r="http://schemas.openxmlformats.org/officeDocument/2006/relationships" xmlns:p="http://schemas.openxmlformats.org/presentationml/2006/main">
  <p:tag name="NUM" val="4"/>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50.xml><?xml version="1.0" encoding="utf-8"?>
<p:tagLst xmlns:a="http://schemas.openxmlformats.org/drawingml/2006/main" xmlns:r="http://schemas.openxmlformats.org/officeDocument/2006/relationships" xmlns:p="http://schemas.openxmlformats.org/presentationml/2006/main">
  <p:tag name="NUM" val="3"/>
</p:tagLst>
</file>

<file path=ppt/tags/tag351.xml><?xml version="1.0" encoding="utf-8"?>
<p:tagLst xmlns:a="http://schemas.openxmlformats.org/drawingml/2006/main" xmlns:r="http://schemas.openxmlformats.org/officeDocument/2006/relationships" xmlns:p="http://schemas.openxmlformats.org/presentationml/2006/main">
  <p:tag name="NUM" val="4"/>
</p:tagLst>
</file>

<file path=ppt/tags/tag352.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7613</TotalTime>
  <Words>5855</Words>
  <Application>Microsoft Office PowerPoint</Application>
  <PresentationFormat>Widescreen</PresentationFormat>
  <Paragraphs>466</Paragraphs>
  <Slides>121</Slides>
  <Notes>121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121</vt:i4>
      </vt:variant>
    </vt:vector>
  </HeadingPairs>
  <TitlesOfParts>
    <vt:vector size="131" baseType="lpstr">
      <vt:lpstr>Gotham Ultra</vt:lpstr>
      <vt:lpstr>Arial</vt:lpstr>
      <vt:lpstr>Calibri</vt:lpstr>
      <vt:lpstr>Gotham Medium</vt:lpstr>
      <vt:lpstr>Calibri Light</vt:lpstr>
      <vt:lpstr>Gotham Black</vt:lpstr>
      <vt:lpstr>Gotham Bold</vt:lpstr>
      <vt:lpstr>Gotham</vt:lpstr>
      <vt:lpstr>Gill Sans MT</vt:lpstr>
      <vt:lpstr>Office Theme</vt:lpstr>
      <vt:lpstr>PowerPoint Presentation</vt:lpstr>
      <vt:lpstr>PowerPoint Presentation</vt:lpstr>
      <vt:lpstr>PowerPoint Presentation</vt:lpstr>
      <vt:lpstr>Lequel de ces sites d’actualités est réel?</vt:lpstr>
      <vt:lpstr>PowerPoint Presentation</vt:lpstr>
      <vt:lpstr>Lequel de ces sites web est réel?</vt:lpstr>
      <vt:lpstr>Ce site web est réel!</vt:lpstr>
      <vt:lpstr>Combien d’entre vous ont eu les trois bonnes réponses?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Johnson</dc:creator>
  <cp:lastModifiedBy>Byrne, Michelle (EECD/EDPE)</cp:lastModifiedBy>
  <cp:revision>147</cp:revision>
  <dcterms:created xsi:type="dcterms:W3CDTF">2019-07-25T02:14:45Z</dcterms:created>
  <dcterms:modified xsi:type="dcterms:W3CDTF">2024-06-08T13:32:18Z</dcterms:modified>
</cp:coreProperties>
</file>