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10058400" cx="7772400"/>
  <p:notesSz cx="6858000" cy="9144000"/>
  <p:embeddedFontLst>
    <p:embeddedFont>
      <p:font typeface="Andika"/>
      <p:regular r:id="rId36"/>
      <p:bold r:id="rId37"/>
      <p:italic r:id="rId38"/>
      <p:boldItalic r:id="rId39"/>
    </p:embeddedFont>
    <p:embeddedFont>
      <p:font typeface="Garamond"/>
      <p:regular r:id="rId40"/>
      <p:bold r:id="rId41"/>
      <p:italic r:id="rId42"/>
      <p:boldItalic r:id="rId43"/>
    </p:embeddedFont>
    <p:embeddedFont>
      <p:font typeface="Corbel"/>
      <p:regular r:id="rId44"/>
      <p:bold r:id="rId45"/>
      <p:italic r:id="rId46"/>
      <p:boldItalic r:id="rId47"/>
    </p:embeddedFont>
    <p:embeddedFont>
      <p:font typeface="Abel"/>
      <p:regular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68">
          <p15:clr>
            <a:srgbClr val="747775"/>
          </p15:clr>
        </p15:guide>
        <p15:guide id="2" pos="244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68" orient="horz"/>
        <p:guide pos="24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Garamond-regular.fntdata"/><Relationship Id="rId20" Type="http://schemas.openxmlformats.org/officeDocument/2006/relationships/slide" Target="slides/slide15.xml"/><Relationship Id="rId42" Type="http://schemas.openxmlformats.org/officeDocument/2006/relationships/font" Target="fonts/Garamond-italic.fntdata"/><Relationship Id="rId41" Type="http://schemas.openxmlformats.org/officeDocument/2006/relationships/font" Target="fonts/Garamond-bold.fntdata"/><Relationship Id="rId22" Type="http://schemas.openxmlformats.org/officeDocument/2006/relationships/slide" Target="slides/slide17.xml"/><Relationship Id="rId44" Type="http://schemas.openxmlformats.org/officeDocument/2006/relationships/font" Target="fonts/Corbel-regular.fntdata"/><Relationship Id="rId21" Type="http://schemas.openxmlformats.org/officeDocument/2006/relationships/slide" Target="slides/slide16.xml"/><Relationship Id="rId43" Type="http://schemas.openxmlformats.org/officeDocument/2006/relationships/font" Target="fonts/Garamond-boldItalic.fntdata"/><Relationship Id="rId24" Type="http://schemas.openxmlformats.org/officeDocument/2006/relationships/slide" Target="slides/slide19.xml"/><Relationship Id="rId46" Type="http://schemas.openxmlformats.org/officeDocument/2006/relationships/font" Target="fonts/Corbel-italic.fntdata"/><Relationship Id="rId23" Type="http://schemas.openxmlformats.org/officeDocument/2006/relationships/slide" Target="slides/slide18.xml"/><Relationship Id="rId45" Type="http://schemas.openxmlformats.org/officeDocument/2006/relationships/font" Target="fonts/Corbel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Abel-regular.fntdata"/><Relationship Id="rId25" Type="http://schemas.openxmlformats.org/officeDocument/2006/relationships/slide" Target="slides/slide20.xml"/><Relationship Id="rId47" Type="http://schemas.openxmlformats.org/officeDocument/2006/relationships/font" Target="fonts/Corbel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Andika-bold.fntdata"/><Relationship Id="rId14" Type="http://schemas.openxmlformats.org/officeDocument/2006/relationships/slide" Target="slides/slide9.xml"/><Relationship Id="rId36" Type="http://schemas.openxmlformats.org/officeDocument/2006/relationships/font" Target="fonts/Andika-regular.fntdata"/><Relationship Id="rId17" Type="http://schemas.openxmlformats.org/officeDocument/2006/relationships/slide" Target="slides/slide12.xml"/><Relationship Id="rId39" Type="http://schemas.openxmlformats.org/officeDocument/2006/relationships/font" Target="fonts/Andika-boldItalic.fntdata"/><Relationship Id="rId16" Type="http://schemas.openxmlformats.org/officeDocument/2006/relationships/slide" Target="slides/slide11.xml"/><Relationship Id="rId38" Type="http://schemas.openxmlformats.org/officeDocument/2006/relationships/font" Target="fonts/Andika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f41b5f761_0_14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f41b5f761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1f41b5f761_0_10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1f41b5f76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1f41b5f761_0_12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1f41b5f761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1f41b5f761_0_13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1f41b5f761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1f41b5f761_0_54:notes"/>
          <p:cNvSpPr/>
          <p:nvPr>
            <p:ph idx="2" type="sldImg"/>
          </p:nvPr>
        </p:nvSpPr>
        <p:spPr>
          <a:xfrm>
            <a:off x="2104482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1f41b5f76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1f41b5f761_0_14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1f41b5f761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7b60c0a34_0_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7b60c0a3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37b60c0a34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37b60c0a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7b60c0a34_0_1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7b60c0a3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37b60c0a34_0_2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37b60c0a3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7b60c0a34_0_2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37b60c0a3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1f41b5f761_0_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1f41b5f76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7b60c0a34_0_3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37b60c0a3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3a5098a80d_0_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3a5098a80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a5098a80d_0_1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3a5098a80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a5098a80d_1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a5098a80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a5098a80d_1_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3a5098a80d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a5098a80d_1_1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3a5098a80d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3a5098a80d_1_2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3a5098a80d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3a5098a80d_1_3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3a5098a80d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3a5098a80d_1_4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3a5098a80d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3a5098a80d_1_5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3a5098a80d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1f41b5f761_0_2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1f41b5f76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3a5098a80d_1_6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3a5098a80d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1f41b5f761_0_1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1f41b5f76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1f41b5f761_0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1f41b5f7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f41b5f761_0_1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1f41b5f76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f41b5f761_0_4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1f41b5f76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1f41b5f761_0_11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1f41b5f761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64952" y="1456058"/>
            <a:ext cx="7242600" cy="401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64945" y="5542289"/>
            <a:ext cx="7242600" cy="15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64945" y="2163089"/>
            <a:ext cx="7242600" cy="3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64945" y="6164351"/>
            <a:ext cx="7242600" cy="25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64945" y="4206107"/>
            <a:ext cx="72426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64945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107540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64945" y="1086507"/>
            <a:ext cx="2386800" cy="14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64945" y="2717440"/>
            <a:ext cx="2386800" cy="62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16713" y="880293"/>
            <a:ext cx="5412600" cy="79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886200" y="-244"/>
            <a:ext cx="3886200" cy="100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25675" y="2411542"/>
            <a:ext cx="3438300" cy="28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25675" y="5481569"/>
            <a:ext cx="3438300" cy="24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198575" y="1415969"/>
            <a:ext cx="3261600" cy="72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64945" y="8273124"/>
            <a:ext cx="5099100" cy="11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genius.com/Ninho-and-niska-ghetto-star-lyrics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genius.com/31389770/Tali-golergant-fighter/Cette-petite-voix-chant-de-sirene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ocs.google.com/document/d/1vuoYmdaAW9uOxZI8m1DrAtDMVsU25Xaz/edit?usp=sharing&amp;ouid=118155887916829647889&amp;rtpof=true&amp;sd=true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12700" y="1098550"/>
            <a:ext cx="7347000" cy="7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9900FF"/>
                </a:solidFill>
              </a:rPr>
              <a:t>Blackout Poem Project </a:t>
            </a:r>
            <a:endParaRPr b="1" i="1" sz="1600">
              <a:solidFill>
                <a:srgbClr val="E6913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800">
                <a:solidFill>
                  <a:srgbClr val="E69138"/>
                </a:solidFill>
              </a:rPr>
              <a:t>Manie Musicale 2025</a:t>
            </a:r>
            <a:endParaRPr b="1" i="1" sz="3800">
              <a:solidFill>
                <a:srgbClr val="E6913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900FF"/>
                </a:solidFill>
              </a:rPr>
              <a:t>By, Alicia Dunbar</a:t>
            </a:r>
            <a:endParaRPr b="1" sz="3000">
              <a:solidFill>
                <a:srgbClr val="99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5000">
              <a:solidFill>
                <a:srgbClr val="E6913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5000">
              <a:solidFill>
                <a:srgbClr val="E6913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5000">
              <a:solidFill>
                <a:srgbClr val="E6913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5000">
              <a:solidFill>
                <a:srgbClr val="E6913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rgbClr val="E6913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5000">
              <a:solidFill>
                <a:srgbClr val="E6913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0">
              <a:solidFill>
                <a:srgbClr val="E6913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rgbClr val="FF9900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593861" y="3457563"/>
            <a:ext cx="4584699" cy="358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/>
        </p:nvSpPr>
        <p:spPr>
          <a:xfrm>
            <a:off x="108000" y="342900"/>
            <a:ext cx="75564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 u="sng">
                <a:solidFill>
                  <a:srgbClr val="E69138"/>
                </a:solidFill>
              </a:rPr>
              <a:t>Day 2 of Planned Activity:</a:t>
            </a:r>
            <a:endParaRPr b="1" sz="3100" u="sng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 u="sng">
              <a:solidFill>
                <a:srgbClr val="E69138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○"/>
            </a:pPr>
            <a:r>
              <a:rPr b="1" i="1" lang="en" sz="2100">
                <a:solidFill>
                  <a:srgbClr val="9900FF"/>
                </a:solidFill>
              </a:rPr>
              <a:t>Box out or circle or highlight the words on your final lyrics sheet</a:t>
            </a:r>
            <a:r>
              <a:rPr b="1" i="1" lang="en" sz="2100">
                <a:solidFill>
                  <a:srgbClr val="9900FF"/>
                </a:solidFill>
              </a:rPr>
              <a:t>.</a:t>
            </a:r>
            <a:endParaRPr b="1" i="1" sz="2100">
              <a:solidFill>
                <a:srgbClr val="9900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100">
              <a:solidFill>
                <a:srgbClr val="E69138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rgbClr val="E69138"/>
                </a:solidFill>
              </a:rPr>
              <a:t>Examples:</a:t>
            </a:r>
            <a:endParaRPr b="1" i="1" sz="2100">
              <a:solidFill>
                <a:srgbClr val="E69138"/>
              </a:solidFill>
            </a:endParaRPr>
          </a:p>
        </p:txBody>
      </p:sp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5850" y="3219039"/>
            <a:ext cx="3638551" cy="460838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" name="Google Shape;10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650" y="3174999"/>
            <a:ext cx="3638550" cy="469033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3022600"/>
            <a:ext cx="4312799" cy="5759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3"/>
          <p:cNvSpPr txBox="1"/>
          <p:nvPr/>
        </p:nvSpPr>
        <p:spPr>
          <a:xfrm>
            <a:off x="114900" y="666750"/>
            <a:ext cx="72834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●"/>
            </a:pPr>
            <a:r>
              <a:rPr b="1" i="1" lang="en" sz="2100">
                <a:solidFill>
                  <a:srgbClr val="9900FF"/>
                </a:solidFill>
              </a:rPr>
              <a:t>Now start adding images that reinforce your message.</a:t>
            </a:r>
            <a:endParaRPr b="1" i="1" sz="2100">
              <a:solidFill>
                <a:srgbClr val="9900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rgbClr val="E69138"/>
                </a:solidFill>
              </a:rPr>
              <a:t>Example: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/>
        </p:nvSpPr>
        <p:spPr>
          <a:xfrm>
            <a:off x="0" y="0"/>
            <a:ext cx="76263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●"/>
            </a:pPr>
            <a:r>
              <a:rPr b="1" i="1" lang="en" sz="2100">
                <a:solidFill>
                  <a:srgbClr val="9900FF"/>
                </a:solidFill>
              </a:rPr>
              <a:t>Hide the rest of the words of the song behind your images and a background. </a:t>
            </a:r>
            <a:endParaRPr b="1" i="1" sz="2100">
              <a:solidFill>
                <a:srgbClr val="99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100"/>
              <a:buChar char="●"/>
            </a:pPr>
            <a:r>
              <a:rPr b="1" lang="en" sz="2100">
                <a:solidFill>
                  <a:srgbClr val="E69138"/>
                </a:solidFill>
              </a:rPr>
              <a:t>Your background does NOT need to be black, even though it is called a “Blackout Poem”!</a:t>
            </a:r>
            <a:endParaRPr b="1" sz="2100">
              <a:solidFill>
                <a:srgbClr val="E69138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●"/>
            </a:pPr>
            <a:r>
              <a:rPr b="1" i="1" lang="en" sz="2100">
                <a:solidFill>
                  <a:srgbClr val="9900FF"/>
                </a:solidFill>
              </a:rPr>
              <a:t>Your background can completely hid the other words OR it can just make them harder to see.</a:t>
            </a:r>
            <a:endParaRPr b="1" i="1" sz="2100">
              <a:solidFill>
                <a:srgbClr val="9900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E69138"/>
                </a:solidFill>
              </a:rPr>
              <a:t>Examples: These are 4 different background ideas</a:t>
            </a:r>
            <a:endParaRPr b="1"/>
          </a:p>
        </p:txBody>
      </p:sp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427" y="2634900"/>
            <a:ext cx="5369549" cy="703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idx="1" type="subTitle"/>
          </p:nvPr>
        </p:nvSpPr>
        <p:spPr>
          <a:xfrm>
            <a:off x="570100" y="455250"/>
            <a:ext cx="6421500" cy="91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0" marL="274320" rtl="0" algn="ctr">
              <a:spcBef>
                <a:spcPts val="0"/>
              </a:spcBef>
              <a:spcAft>
                <a:spcPts val="0"/>
              </a:spcAft>
              <a:buSzPts val="3360"/>
              <a:buNone/>
            </a:pPr>
            <a:r>
              <a:rPr b="1" lang="en" sz="1900" u="sng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FIVE POINT SCORING RUBRIC</a:t>
            </a:r>
            <a:endParaRPr b="1" sz="1900" u="sng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74320" lvl="0" marL="274320" rtl="0" algn="l"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b="1" sz="1500" u="sng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74320" lvl="0" marL="274320" rtl="0" algn="l"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" sz="1500" u="sng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5 Points – (a WOW product)						90 - 100		</a:t>
            </a:r>
            <a:endParaRPr b="1" sz="1500" u="sng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All requirements are</a:t>
            </a: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 evident and EXCELLENT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VERY neatly done and EXTREMELY well organized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LOTS of creativity and visual reinforces message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Poem words POP!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Completed on time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74320" lvl="0" marL="274320" rtl="0" algn="l"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" sz="3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 </a:t>
            </a:r>
            <a:endParaRPr b="1" sz="3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74320" lvl="0" marL="274320" rtl="0" algn="l"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" sz="1500" u="sng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4 Points – (What is EXPECTED)					80 - 89</a:t>
            </a:r>
            <a:endParaRPr b="1" sz="1500" u="sng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All requirements are evident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Neatly done and organized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LOTS of creativity and visual reinforces message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Poem words are evident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Completed on time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74320" lvl="0" marL="274320" rtl="0" algn="l"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" sz="3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 </a:t>
            </a:r>
            <a:endParaRPr b="1" sz="3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74320" lvl="0" marL="274320" rtl="0" algn="l"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" sz="1500" u="sng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3 Points – (Almost what is EXPECTED)				70 - 79</a:t>
            </a:r>
            <a:endParaRPr b="1" sz="1500" u="sng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Missing 1 - 2 requirements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Neatly done and organized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Some creativity and visual compliments message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Completed on time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74320" lvl="0" marL="274320" rtl="0" algn="l"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" sz="3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 </a:t>
            </a:r>
            <a:endParaRPr b="1" sz="3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74320" lvl="0" marL="274320" rtl="0" algn="l"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" sz="1500" u="sng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2 Points – (Sort of what is EXPECTED)				60 - 69</a:t>
            </a:r>
            <a:endParaRPr b="1" sz="1500" u="sng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Missing 3 - 4 requirements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Sloppy or incomplete and somewhat organized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Little creativity and visual doesn’t reinforce message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Completed on time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74320" lvl="0" marL="274320" rtl="0" algn="l"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" sz="3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 </a:t>
            </a:r>
            <a:endParaRPr b="1" sz="3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74320" lvl="0" marL="274320" rtl="0" algn="l"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" sz="1500" u="sng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1 Point – (Below what is EXPECTED)					Up to 59</a:t>
            </a:r>
            <a:endParaRPr b="1" sz="1500" u="sng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Many of the requirements are MISSING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 VERY POORLY done and POORLY organized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Little to no creativity and visual is POORLY DONE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Completed on time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74320" lvl="0" marL="274320" rtl="0" algn="l"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" sz="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 </a:t>
            </a:r>
            <a:endParaRPr b="1" sz="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74320" lvl="0" marL="274320" rtl="0" algn="l"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" sz="1500" u="sng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0 Points – (Does not meet standards)</a:t>
            </a: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				</a:t>
            </a:r>
            <a:r>
              <a:rPr b="1" lang="en" sz="1500" u="sng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NTI / 0</a:t>
            </a:r>
            <a:endParaRPr b="1" sz="1500" u="sng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286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l"/>
              <a:buNone/>
            </a:pPr>
            <a:r>
              <a:rPr b="1"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Un-scorable or no product</a:t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40005" rtl="0" algn="l">
              <a:spcBef>
                <a:spcPts val="600"/>
              </a:spcBef>
              <a:spcAft>
                <a:spcPts val="0"/>
              </a:spcAft>
              <a:buSzPts val="2520"/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/>
        </p:nvSpPr>
        <p:spPr>
          <a:xfrm>
            <a:off x="1098600" y="1308100"/>
            <a:ext cx="5575200" cy="7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900FF"/>
                </a:solidFill>
              </a:rPr>
              <a:t>Follow-up Activity ideas:</a:t>
            </a:r>
            <a:endParaRPr b="1" sz="36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900FF"/>
                </a:solidFill>
              </a:rPr>
              <a:t>  </a:t>
            </a:r>
            <a:endParaRPr b="1" sz="3600">
              <a:solidFill>
                <a:srgbClr val="9900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400"/>
              <a:buChar char="-"/>
            </a:pPr>
            <a:r>
              <a:rPr b="1" lang="en" sz="2400">
                <a:solidFill>
                  <a:srgbClr val="E69138"/>
                </a:solidFill>
              </a:rPr>
              <a:t>Gallery Walk</a:t>
            </a:r>
            <a:endParaRPr b="1" sz="2400">
              <a:solidFill>
                <a:srgbClr val="E69138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400"/>
              <a:buChar char="-"/>
            </a:pPr>
            <a:r>
              <a:rPr b="1" lang="en" sz="2400">
                <a:solidFill>
                  <a:srgbClr val="9900FF"/>
                </a:solidFill>
              </a:rPr>
              <a:t>Compare/Contrast</a:t>
            </a:r>
            <a:endParaRPr b="1" sz="2400">
              <a:solidFill>
                <a:srgbClr val="9900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400"/>
              <a:buChar char="-"/>
            </a:pPr>
            <a:r>
              <a:rPr b="1" lang="en" sz="2400">
                <a:solidFill>
                  <a:srgbClr val="E69138"/>
                </a:solidFill>
              </a:rPr>
              <a:t>Present </a:t>
            </a:r>
            <a:endParaRPr b="1" sz="2400">
              <a:solidFill>
                <a:srgbClr val="E69138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400"/>
              <a:buChar char="-"/>
            </a:pPr>
            <a:r>
              <a:rPr b="1" lang="en" sz="2400">
                <a:solidFill>
                  <a:srgbClr val="9900FF"/>
                </a:solidFill>
              </a:rPr>
              <a:t>Writing Assignment: Explain your poem</a:t>
            </a:r>
            <a:endParaRPr b="1" sz="2400">
              <a:solidFill>
                <a:srgbClr val="9900FF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400"/>
              <a:buChar char="-"/>
            </a:pPr>
            <a:r>
              <a:rPr b="1" lang="en" sz="2400">
                <a:solidFill>
                  <a:srgbClr val="E69138"/>
                </a:solidFill>
              </a:rPr>
              <a:t>Art/Literary Contest</a:t>
            </a:r>
            <a:endParaRPr b="1" sz="240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9900FF"/>
                </a:solidFill>
              </a:rPr>
              <a:t>Questions? Suggestions?</a:t>
            </a:r>
            <a:endParaRPr b="1" sz="31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9900FF"/>
                </a:solidFill>
              </a:rPr>
              <a:t>Email me!</a:t>
            </a:r>
            <a:endParaRPr b="1" sz="31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9900FF"/>
                </a:solidFill>
              </a:rPr>
              <a:t>Alicia Dunbar</a:t>
            </a:r>
            <a:endParaRPr b="1" sz="31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9900FF"/>
                </a:solidFill>
              </a:rPr>
              <a:t>alicia.dunbar@gcpsk12.org</a:t>
            </a:r>
            <a:endParaRPr b="1" sz="31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/>
          <p:nvPr/>
        </p:nvSpPr>
        <p:spPr>
          <a:xfrm>
            <a:off x="365650" y="1042825"/>
            <a:ext cx="7256400" cy="54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9900FF"/>
                </a:solidFill>
              </a:rPr>
              <a:t>The Blackout Poem Lyrics </a:t>
            </a:r>
            <a:endParaRPr b="1" sz="37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9900FF"/>
                </a:solidFill>
              </a:rPr>
              <a:t>for each </a:t>
            </a:r>
            <a:r>
              <a:rPr b="1" lang="en" sz="3700">
                <a:solidFill>
                  <a:srgbClr val="9900FF"/>
                </a:solidFill>
              </a:rPr>
              <a:t>song are on slides 16 - 30.</a:t>
            </a:r>
            <a:endParaRPr b="1" sz="37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99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●"/>
            </a:pPr>
            <a:r>
              <a:rPr b="1" lang="en" sz="2100">
                <a:solidFill>
                  <a:srgbClr val="9900FF"/>
                </a:solidFill>
              </a:rPr>
              <a:t>Lyrics are only in French for this activity.</a:t>
            </a:r>
            <a:endParaRPr b="1" sz="2100">
              <a:solidFill>
                <a:srgbClr val="9900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99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●"/>
            </a:pPr>
            <a:r>
              <a:rPr b="1" lang="en" sz="2100">
                <a:solidFill>
                  <a:srgbClr val="9900FF"/>
                </a:solidFill>
              </a:rPr>
              <a:t>Lyrics have been formatted to fill one page as completely as possible.</a:t>
            </a:r>
            <a:endParaRPr b="1" sz="2100">
              <a:solidFill>
                <a:srgbClr val="9900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99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●"/>
            </a:pPr>
            <a:r>
              <a:rPr b="1" lang="en" sz="2100">
                <a:solidFill>
                  <a:srgbClr val="9900FF"/>
                </a:solidFill>
              </a:rPr>
              <a:t>The only songs I did not include are:</a:t>
            </a:r>
            <a:endParaRPr b="1" sz="2100">
              <a:solidFill>
                <a:srgbClr val="9900FF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○"/>
            </a:pPr>
            <a:r>
              <a:rPr b="1" lang="en" sz="2100">
                <a:solidFill>
                  <a:srgbClr val="9900FF"/>
                </a:solidFill>
              </a:rPr>
              <a:t>Mizik</a:t>
            </a:r>
            <a:endParaRPr b="1" sz="2100">
              <a:solidFill>
                <a:srgbClr val="9900FF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○"/>
            </a:pPr>
            <a:r>
              <a:rPr b="1" lang="en" sz="2100">
                <a:solidFill>
                  <a:srgbClr val="9900FF"/>
                </a:solidFill>
              </a:rPr>
              <a:t>Comment te dire adieu (Chanson Tribute)</a:t>
            </a:r>
            <a:endParaRPr b="1" sz="2100">
              <a:solidFill>
                <a:srgbClr val="9900FF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9900FF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9900FF"/>
                </a:solidFill>
              </a:rPr>
              <a:t>They were too hard for me to fit well on a page.</a:t>
            </a:r>
            <a:endParaRPr b="1" sz="2100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/>
          <p:nvPr/>
        </p:nvSpPr>
        <p:spPr>
          <a:xfrm>
            <a:off x="0" y="108825"/>
            <a:ext cx="3886200" cy="94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Attention, j'arrive, tema le charisme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Mets pas dans ta story, j'suis blacklisté sur Bérize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Sur le côté VIP, que des dix sur dix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J'suis dans la zone à risque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Han, han, han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J't'ai vue sur le périph', tu faisais la timide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Tu m'as vu sortir d'un bolide à six chiffres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J'ai vu ton sourire donc tu n'es pas timide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J'ai beaucoup d'ennemis, j'vais remonter la vitre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Dans le fond tu le sais, j'fais ça pour te garder près de moi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Mon bébé, tu m'connais, j'fais ça pour te garder près de moi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Dans le fond tu le sais, j'fais ça pour te garder près de moi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Mon bébé, tu m'connais, j'fais ça pour te garder près de moi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Je vais te le dire d'une façon plus poétique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T'es mon oasis dans cette capitale aride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Capitale aride, alors on s'éclipse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Dans la zone à risque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Han, han, han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J't'ai vue sur le périph', tu faisais la timide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Tu m'as vu sortir d'un bolide à six chiffres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J'ai vu ton sourire donc tu n'es pas timide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J'ai beaucoup d'ennemis, j'vais remonter la vitre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2" name="Google Shape;142;p28"/>
          <p:cNvSpPr txBox="1"/>
          <p:nvPr/>
        </p:nvSpPr>
        <p:spPr>
          <a:xfrm>
            <a:off x="3886200" y="108825"/>
            <a:ext cx="3783900" cy="97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Dans le fond tu le sais, j'fais ça pour te garder près de moi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Mon bébé, tu m'connais, j'fais ça pour te garder près de moi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Dans le fond tu le sais, j'fais ça pour te garder près de moi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Mon bébé, tu m'connais, j'fais ça pour te garder près de moi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À mes côtés, à tes côtés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À mes côtés, à tes côtés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À mes côtés, à tes côtés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À mes côtés pour l'éternité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À tes côtés, à mes côtés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À tes côtés pour l'éternité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À tes côtés, à mes côtés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À mes côtés pour l'éternité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J't'ai vue sur le périph', tu faisais la timide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Tu m'as vu sortir d'un bolide à six chiffres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J'ai vu ton sourire donc tu n'es pas timide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J'ai beaucoup d'ennemis, j'vais remonter la vitre</a:t>
            </a:r>
            <a:endParaRPr b="1"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Dans le fond tu le sais, j'fais ça pour te garder près de moi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Mon bébé, tu m'connais, j'fais ça pour te garder près de moi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Dans le fond tu le sais, j'fais ça pour te garder près de moi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Mon bébé, tu m'connais, j'fais ça pour te garder près de moi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Tu faisais la timide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Bolide à six chiffres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Sois pas timide</a:t>
            </a:r>
            <a:endParaRPr sz="1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Remonter la vitre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/>
        </p:nvSpPr>
        <p:spPr>
          <a:xfrm>
            <a:off x="0" y="261225"/>
            <a:ext cx="3886200" cy="9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suis la Blanche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 ils m'appellent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Parfois la Noire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 ils aiment me le faire savoir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Mais si ma peau, brille au soleil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n'a pas la couleur de l'ébène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suis la Blanche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À l'Afro miel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Parfois la Noire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Aux yeux bleus comme le ciel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Mais si je danse sur Dibango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chante Vesoul et Bruxelles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Pareil, pareil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suis la Blanche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À l'africaine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J'ai beau le savoir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Ce mot me fait de la peine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Car si pour mes frères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suis étrangère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Quelle est ma place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 place sur cette Terre?</a:t>
            </a:r>
            <a:endParaRPr sz="250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8" name="Google Shape;148;p29"/>
          <p:cNvSpPr txBox="1"/>
          <p:nvPr/>
        </p:nvSpPr>
        <p:spPr>
          <a:xfrm>
            <a:off x="3886200" y="108825"/>
            <a:ext cx="378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49" name="Google Shape;149;p29"/>
          <p:cNvSpPr txBox="1"/>
          <p:nvPr/>
        </p:nvSpPr>
        <p:spPr>
          <a:xfrm>
            <a:off x="3886200" y="0"/>
            <a:ext cx="3783900" cy="9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Oh elles sont immenses, mes racines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Un mélange, multiple et sublime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Qui tisse les liens comme un drapeau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Métisse les liens comme un flambeau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Moi je vivrai en nomade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Jusqu'au bout du monde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Du monde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Moi je vivrai sans bagages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Pour mieux comprendre le monde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 monde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suis la Blanche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 ils m'appellent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Parfois la Noire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 ils aiment me faire savoir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si ma peau, brille au soleil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C'est qu'il y a toutes les couleurs qui se mêlent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Les couleurs qui se mêlent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La Blanche, La Blanche</a:t>
            </a:r>
            <a:endParaRPr sz="25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/>
          <p:nvPr/>
        </p:nvSpPr>
        <p:spPr>
          <a:xfrm>
            <a:off x="0" y="108825"/>
            <a:ext cx="3886200" cy="9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Minimum </a:t>
            </a: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Chérie, moi, j'ai-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Mérité le repos,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VHR Vito, minimum six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Millions sur le té-cô, minimum trois (trois, trois)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Ah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Mérité le repos,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VHR Vito, minimum six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Millions sur le té-cô, minimum trois (trois, trois)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Ah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[Post-refrain]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Bina kotazo, dix sur dix, c'est la notation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Allez bina kotazo, j'suis numéro uno sans prétention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[Couplet 1]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Chérie, en vrai, j'ai reçu les contrats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Donc, je négocie, t'inquiète, j'ai les contacts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Pour changer, je n'ai pas de comptes à rendre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J'agis comme si j'avais deux, trois comptes en Suisse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uFill>
                <a:noFill/>
              </a:uFill>
              <a:latin typeface="Garamond"/>
              <a:ea typeface="Garamond"/>
              <a:cs typeface="Garamond"/>
              <a:sym typeface="Garamond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[Pré-refrain]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J'suis pas mauvais (j'suis pas mauvais)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Nan, j'suis pas mauvais (j'suis pas mauvais)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J'suis pas mauvais (j'suis pas mauvais, non j'suis pas, ah ah)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[Refrain]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Chérie, moi, j'ai-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Mérité le repos,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VHR Vito, minimum six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Millions sur le té-cô, minimum trois (trois, trois)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Ah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Mérité le repos,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VHR Vito, minimum six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Millions sur le té-cô, minimum trois (trois, trois)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Ah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Encore</a:t>
            </a:r>
            <a:endParaRPr sz="29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55" name="Google Shape;155;p30"/>
          <p:cNvSpPr txBox="1"/>
          <p:nvPr/>
        </p:nvSpPr>
        <p:spPr>
          <a:xfrm>
            <a:off x="3886200" y="108825"/>
            <a:ext cx="378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56" name="Google Shape;156;p30"/>
          <p:cNvSpPr txBox="1"/>
          <p:nvPr/>
        </p:nvSpPr>
        <p:spPr>
          <a:xfrm>
            <a:off x="3886200" y="0"/>
            <a:ext cx="3783900" cy="9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Post-refrain]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Bina kotazo (kotazo), dix sur dix, c'est la notation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Allez bina kotazo, j'suis numéro uno sans prétention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[Couplet 2]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Justicе de Dieu y en 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pеux laisser tomber bout-mara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J'ai dit : "justice de Dieu y en a"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Repos bien mérité pour moi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[Pré-refrain]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J'suis pas mauvais, (j'suis pas mauvais)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Non, j'suis pas mauvais, (j'suis pas mauvais)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J'suis pas mauvais (j'suis pas mauvais, nan j'suis pas, ah ah)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[Refrain]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Chérie, moi, j'ai-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Mérité le repos,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VHR Vito, minimum six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Millions sur le té-cô, minimum trois (trois, trois)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Ah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Mérité le repos,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VHR Vito, minimum six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Millions sur le té-cô, minimum trois (trois, trois)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Ah,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[Outro]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Encore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Mais oui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y va, c'est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Encore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Repos,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Vito, minimum six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Té-cô, minimum trois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Ah,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Repos, minimum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Vito, minimum six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Té-cô, minimum trois</a:t>
            </a:r>
            <a:endParaRPr sz="2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/>
          <p:nvPr/>
        </p:nvSpPr>
        <p:spPr>
          <a:xfrm>
            <a:off x="0" y="108825"/>
            <a:ext cx="3886200" cy="9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Tous les chemins mènent à toi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Des années que j'suis parti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Le temps va si vite j'ai du mal à y croire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t'ai pas trop écrit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Aujourd'hui des milliers de kilomètres nous séparent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sais que tu m'en veux,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j'ai mis le feu à nos adieux, nos au revoir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J'ai voyagé en laissant tout derrière moi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Sur mon trajet j'ai vu toutes sortes d'endroits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Mais les paysages défilent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Et partout dans les villes je te vois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Tous nos souvenirs tu sais je m'en rappelle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On rêvait d'aventures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On chantait jusqu'au lever du soleil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Cabrel dans ta voiture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Mais le bonheur je l'ai cherché là-bas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pendant des heures alors qu'il était juste là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J'ai fait le tour du monde entier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me sens nul part chez moi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me suis perdu tard dans les rues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Car tous les chemins mènent à toi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J'fais demi tour vite pour rentrer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et te serrer dans mes bras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À chaque virage je vois ton visage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car tous les chemins mènent à toi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Mon cœur bat si vite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J'aperçois ton appart'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à l'autre bout du trottoir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Mais tout paraît si vide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62" name="Google Shape;162;p31"/>
          <p:cNvSpPr txBox="1"/>
          <p:nvPr/>
        </p:nvSpPr>
        <p:spPr>
          <a:xfrm>
            <a:off x="3886200" y="108825"/>
            <a:ext cx="378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63" name="Google Shape;163;p31"/>
          <p:cNvSpPr txBox="1"/>
          <p:nvPr/>
        </p:nvSpPr>
        <p:spPr>
          <a:xfrm>
            <a:off x="3886200" y="0"/>
            <a:ext cx="3783900" cy="9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T'as dû changer de vie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mais comment t'en vouloir?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Pour te retrouver je montre ton portrait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à tous les passants dans la gare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J'ai rencontré des fous,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des sages et des rois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Tous me demandaient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ce que je faisais loin de chez moi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Ils m'ont dit écoute moi petit,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Si c'est tout pour toi cette fille, retrouve là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Tous nos souvenirs tu sais je m'en rappelle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On rêvait d'aventures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on chantait jusqu'au lever du soleil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Cabrel dans ta voiture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Mais le bonheur je l'ai cherché là-bas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Pendant des heures alors qu'il était juste là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J'ai fait le tour du monde entier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me sens nul part chez moi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me suis perdu tard dans les rues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Car tous les chemins mènent à toi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J'fais demi tour vite pour rentrer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et te serrer dans mes bras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À chaque virage je vois ton visage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Car tous les chemins mènent à toi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J'ai fait le tour du monde entier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me sens nul part chez moi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me suis perdu tard dans les rues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Car tous les chemins mènent à toi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J'fais demi tour vite pour rentrer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et te serrer dans mes bras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À chaque virage je vois ton visage </a:t>
            </a:r>
            <a:endParaRPr sz="18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car tous les chemins mènent à toi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58750" y="-25450"/>
            <a:ext cx="7367100" cy="96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rgbClr val="9900FF"/>
                </a:solidFill>
              </a:rPr>
              <a:t>TEACHER NOTES:</a:t>
            </a:r>
            <a:endParaRPr b="1" sz="2400" u="sng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 u="sng">
                <a:solidFill>
                  <a:srgbClr val="E69138"/>
                </a:solidFill>
              </a:rPr>
              <a:t>BEFORE planned activity:</a:t>
            </a:r>
            <a:endParaRPr b="1" sz="2600" u="sng">
              <a:solidFill>
                <a:srgbClr val="E69138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 u="sng">
              <a:solidFill>
                <a:srgbClr val="E69138"/>
              </a:solidFill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200"/>
              <a:buChar char="○"/>
            </a:pPr>
            <a:r>
              <a:rPr b="1" lang="en" sz="2200">
                <a:solidFill>
                  <a:srgbClr val="9900FF"/>
                </a:solidFill>
              </a:rPr>
              <a:t>Show lots of examples of Blackout Poems</a:t>
            </a:r>
            <a:endParaRPr b="1" sz="2200">
              <a:solidFill>
                <a:srgbClr val="9900FF"/>
              </a:solidFill>
            </a:endParaRPr>
          </a:p>
          <a:p>
            <a:pPr indent="-368300" lvl="3" marL="18288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200"/>
              <a:buChar char="●"/>
            </a:pPr>
            <a:r>
              <a:rPr b="1" i="1" lang="en" sz="2200">
                <a:solidFill>
                  <a:srgbClr val="9900FF"/>
                </a:solidFill>
              </a:rPr>
              <a:t>(Slides #3 - 6)</a:t>
            </a:r>
            <a:endParaRPr b="1" i="1" sz="2200">
              <a:solidFill>
                <a:srgbClr val="9900FF"/>
              </a:solidFill>
            </a:endParaRPr>
          </a:p>
          <a:p>
            <a:pPr indent="-368300" lvl="2" marL="13716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200"/>
              <a:buChar char="■"/>
            </a:pPr>
            <a:r>
              <a:rPr b="1" i="1" lang="en" sz="2200">
                <a:solidFill>
                  <a:srgbClr val="E69138"/>
                </a:solidFill>
              </a:rPr>
              <a:t>Discuss what a Blackout Poem is:</a:t>
            </a:r>
            <a:endParaRPr b="1" i="1" sz="2200">
              <a:solidFill>
                <a:srgbClr val="E69138"/>
              </a:solidFill>
            </a:endParaRPr>
          </a:p>
          <a:p>
            <a:pPr indent="-368300" lvl="3" marL="18288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200"/>
              <a:buChar char="●"/>
            </a:pPr>
            <a:r>
              <a:rPr i="1" lang="en" sz="2200">
                <a:solidFill>
                  <a:srgbClr val="9900FF"/>
                </a:solidFill>
              </a:rPr>
              <a:t>Look at all those examples. They are all very different, but they all have some things in common.  Can you tell what makes all of these papers “Blackout Poems”?</a:t>
            </a:r>
            <a:endParaRPr i="1" sz="2200">
              <a:solidFill>
                <a:srgbClr val="9900FF"/>
              </a:solidFill>
            </a:endParaRPr>
          </a:p>
          <a:p>
            <a:pPr indent="-368300" lvl="4" marL="22860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200"/>
              <a:buChar char="○"/>
            </a:pPr>
            <a:r>
              <a:rPr b="1" lang="en" sz="2200">
                <a:solidFill>
                  <a:srgbClr val="E69138"/>
                </a:solidFill>
              </a:rPr>
              <a:t>Individual words and/or short phrases from a page of text that create a message</a:t>
            </a:r>
            <a:endParaRPr b="1" sz="2200">
              <a:solidFill>
                <a:srgbClr val="E69138"/>
              </a:solidFill>
            </a:endParaRPr>
          </a:p>
          <a:p>
            <a:pPr indent="-368300" lvl="4" marL="22860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200"/>
              <a:buChar char="○"/>
            </a:pPr>
            <a:r>
              <a:rPr b="1" i="1" lang="en" sz="2200">
                <a:solidFill>
                  <a:srgbClr val="9900FF"/>
                </a:solidFill>
              </a:rPr>
              <a:t>Something visual that hides the rest of the words of the text and reinforces the meaning of the poem</a:t>
            </a:r>
            <a:endParaRPr b="1" i="1" sz="2200">
              <a:solidFill>
                <a:srgbClr val="9900FF"/>
              </a:solidFill>
            </a:endParaRPr>
          </a:p>
          <a:p>
            <a:pPr indent="-368300" lvl="4" marL="22860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200"/>
              <a:buChar char="○"/>
            </a:pPr>
            <a:r>
              <a:rPr b="1" lang="en" sz="2200">
                <a:solidFill>
                  <a:srgbClr val="E69138"/>
                </a:solidFill>
              </a:rPr>
              <a:t>Images that relate to the meaning of the poem</a:t>
            </a:r>
            <a:endParaRPr b="1" sz="2200">
              <a:solidFill>
                <a:srgbClr val="E69138"/>
              </a:solidFill>
            </a:endParaRPr>
          </a:p>
          <a:p>
            <a:pPr indent="-368300" lvl="4" marL="22860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200"/>
              <a:buChar char="○"/>
            </a:pPr>
            <a:r>
              <a:rPr b="1" i="1" lang="en" sz="2200">
                <a:solidFill>
                  <a:srgbClr val="9900FF"/>
                </a:solidFill>
              </a:rPr>
              <a:t>Colors that relate to the meaning of your poem - you do not need to use black!</a:t>
            </a:r>
            <a:endParaRPr b="1" i="1" sz="2200">
              <a:solidFill>
                <a:srgbClr val="9900FF"/>
              </a:solidFill>
            </a:endParaRPr>
          </a:p>
          <a:p>
            <a:pPr indent="-368300" lvl="3" marL="18288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200"/>
              <a:buChar char="●"/>
            </a:pPr>
            <a:r>
              <a:rPr b="1" lang="en" sz="2200">
                <a:solidFill>
                  <a:srgbClr val="E69138"/>
                </a:solidFill>
              </a:rPr>
              <a:t>You are NOT trying to write sentences!</a:t>
            </a:r>
            <a:endParaRPr b="1" sz="2200">
              <a:solidFill>
                <a:srgbClr val="E69138"/>
              </a:solidFill>
            </a:endParaRPr>
          </a:p>
          <a:p>
            <a:pPr indent="-368300" lvl="3" marL="18288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200"/>
              <a:buChar char="●"/>
            </a:pPr>
            <a:r>
              <a:rPr b="1" i="1" lang="en" sz="2200">
                <a:solidFill>
                  <a:srgbClr val="9900FF"/>
                </a:solidFill>
              </a:rPr>
              <a:t>You do NOT need to be a super talented artist! (Look at the examples!)</a:t>
            </a:r>
            <a:endParaRPr b="1" i="1" sz="220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/>
          <p:nvPr/>
        </p:nvSpPr>
        <p:spPr>
          <a:xfrm>
            <a:off x="3886200" y="108825"/>
            <a:ext cx="3783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69" name="Google Shape;169;p32"/>
          <p:cNvSpPr txBox="1"/>
          <p:nvPr/>
        </p:nvSpPr>
        <p:spPr>
          <a:xfrm>
            <a:off x="3886200" y="0"/>
            <a:ext cx="378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70" name="Google Shape;170;p32"/>
          <p:cNvSpPr txBox="1"/>
          <p:nvPr/>
        </p:nvSpPr>
        <p:spPr>
          <a:xfrm>
            <a:off x="0" y="0"/>
            <a:ext cx="3526800" cy="93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Comment tu vas?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Ha, ho, ha, ho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Combien d'jours sont passés sans s'voir?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J'ai recompté mes doigts 100 fois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J'ai pas oublié l'son d'ta voix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J'y pensais chaque soir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Regarde un peu autour de toi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Est-ce qu'il te manque pas un bout de moi?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Il y a ton nom gravé quelque part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Tout au fond de moi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traverse les jours, les nuits sans fin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Cherchant ton sourire dans le matin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À chaque souffle, je me demande bien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Comment tu vas, loin de mon chemin?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 toi, comment tu vas?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a des choses à s'raconter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 toi, compte pas sur moi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 tu veux t'faire oublier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 toi, comment tu vas?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a du temps à rattraper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 toi, maintenant que t'es là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peut tout recommencer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Eh, oh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Eh, oh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 on s'retrouve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 temps a trop d'chose à nous dire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Parle-moi un peu de tes souvenirs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m'en fous de savoir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À qui la faute?</a:t>
            </a:r>
            <a:endParaRPr sz="1800">
              <a:solidFill>
                <a:srgbClr val="202124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71" name="Google Shape;171;p32"/>
          <p:cNvSpPr txBox="1"/>
          <p:nvPr/>
        </p:nvSpPr>
        <p:spPr>
          <a:xfrm>
            <a:off x="3845250" y="66675"/>
            <a:ext cx="3783900" cy="93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 temps a trop d'choses à offrir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C'est pas sans toi que j'vois l'avenir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traverse les jours, les nuits sans fin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Cherchant ton sourire dans le matin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À chaque souffle, je me demande bien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Comment tu vas, loin de mon chemin?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 toi, comment tu vas?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a des choses à s'raconter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 toi, compte pas sur moi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 tu veux t'faire oublier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 toi, comment tu vas?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a du temps à rattraper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 toi, maintenant que t'es là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peut tout recommencer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Eh, oh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Eh, oh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Comment j'ai fait sans toi?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Toutes ces années sans s'voir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pensais qu'il était trop tard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J'veux plus jamais d'au revoir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Comment j'ai fait sans toi?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J'me demandais chaque fois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Comment tu vas toi loin de moi?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 toi, comment tu vas?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a des choses à s'raconter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 toi, compte pas sur moi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 tu veux t'faire oublier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 toi, comment tu vas?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a du temps à rattraper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 toi, maintenant que t'es là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peut tout recommencer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Eh, oh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Eh, oh</a:t>
            </a:r>
            <a:endParaRPr sz="1800">
              <a:solidFill>
                <a:srgbClr val="202124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/>
          <p:nvPr/>
        </p:nvSpPr>
        <p:spPr>
          <a:xfrm>
            <a:off x="174000" y="142875"/>
            <a:ext cx="3638700" cy="101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Casser la table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Wôôôôô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Moi j'étais pu (plus) capable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J'avais perdu la swing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m'as appris back à danser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m'as appris back à danser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Des fois ça tourne en rond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C'est pas un set carré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Des fois la ligne est brisée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Les lignes su l'bord du ch'min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 les lignes dans ma main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Sont après* de s'effacer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Ça fait qu'emmène-moi ouère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 où s'que les lumières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Sont jamais fermées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Wôôôôô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Moi j'étais pu capable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J'avais perdu la swing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Quasiment mort et enterré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202124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77" name="Google Shape;177;p33"/>
          <p:cNvSpPr txBox="1"/>
          <p:nvPr/>
        </p:nvSpPr>
        <p:spPr>
          <a:xfrm>
            <a:off x="3886200" y="180975"/>
            <a:ext cx="3765000" cy="9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Mais toi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Toi t'as cassé la table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T'as shaké l'building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m'as appris back à danser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m'as appris back à danser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Oh ça y allait par là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J'ai hâlé l'brake à bras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Les responsabilités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Payer ma maison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Penser à ma pension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Comment s'qui vont m'embaumer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Well mais pour à soir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J'veux rien savoir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J'veux pas aller m’coucher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Wôôôôô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Moi j'étais pu capable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J'avais perdu la swing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Quasiment mort et enterré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Mais toi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Toi t'as cassé la table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T'as shaké l'building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m'as appris back à danser</a:t>
            </a:r>
            <a:endParaRPr sz="2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m'as appris back à danser</a:t>
            </a:r>
            <a:endParaRPr sz="2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/>
        </p:nvSpPr>
        <p:spPr>
          <a:xfrm>
            <a:off x="381000" y="0"/>
            <a:ext cx="3669600" cy="101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se moque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dit que ceux qui se ressemblent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Souvent s'assemblent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 a les gens d'en haut et les gens d'en bas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S'ils ne veulent pas qu'on soit ensemble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Que leurs mains tremblent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n'arrête pas un cœur qui bat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se moque, on se moque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 ce qu'ils pensent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les provoque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Pour eux, c'est perdu d'avance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se moque, oui, on se moque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 ce qu'ils pensent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Ha ! Quelle époque !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Célébrons nos différences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 mon amour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es ma chance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 je renonce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Plus rien n'a de sens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 mon amour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 robe blanche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Est la réponse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À leurs offenses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Tous les hommes ne sont pas des anges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Qu'est-ce que ça change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Qu'on goûte au fruit de notre passion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Pourquoi faut-il que ça dérange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Quand on se mélange ?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Au diable toutes les conventions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se moque, on se moque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 ce qu'ils pensent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les provoque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Pour eux, c'est perdu d'avance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se moque, oui, on se moque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 ce qu'ils pensent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Ha quelle époque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Célébrons nos différences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83" name="Google Shape;183;p34"/>
          <p:cNvSpPr txBox="1"/>
          <p:nvPr/>
        </p:nvSpPr>
        <p:spPr>
          <a:xfrm>
            <a:off x="4431600" y="571500"/>
            <a:ext cx="2994600" cy="90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 mon amour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es ma chance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 je renonce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Plus rien n'a de sens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 mon amour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La robe blanche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Est la réponse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À leurs offenses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vois dans leurs yeux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La haine et le feu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Mais de leur colère, on se joue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Tant que notre amour est fou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Il défiera toutes les lois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criera sur tous les toits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es ma chance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rien n'a d'importance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 mon amour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es ma chance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 je renonce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Plus rien n'a de sens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 mon amour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 robe blanche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Est la réponse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À leurs offenses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 mon amour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es ma chance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 je renonce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Plus rien n'a de sens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 mon amour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La robe blanche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Est la réponse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À leurs offenses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 mon amour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/>
          <p:nvPr/>
        </p:nvSpPr>
        <p:spPr>
          <a:xfrm>
            <a:off x="0" y="304800"/>
            <a:ext cx="3718500" cy="9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Seul au monde (au monde)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 a rien à faire, j'suis seul au monde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dit souvent qu'j'ai l'air d'avoir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Tout pour moi mais c'est sans savoir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Les fantômes qui me hantent et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Les requiems que je me chante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joue au dur chaque jour qui passe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les pierres de chaque mur, un jour se cassent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suis peut-être la roche qu'on croit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Mais je suis plus fragile que je veux qu'on voie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Maman m'a dit avant de partir :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"Montre jamais tes faiblesses et dans le pire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Reste fort, ravale tes larmes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Car ta fierté restera ta plus belle arme"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Donc je sais rire quand il le faut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Mais faut pas croire, je craque dès qu'on me tourne le dos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marche droit pour ne pas plier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D'ailleurs je chante souvent pour ne pas crier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Quand je pense à ma vie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Face à mes nuits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Chaque jour qui se lève me dit que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suis seul au monde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 a rien à faire, j'suis seul au monde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J'peux plus le taire, j'suis seul au monde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m'sens seul au monde</a:t>
            </a:r>
            <a:endParaRPr sz="1700">
              <a:solidFill>
                <a:srgbClr val="444444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89" name="Google Shape;189;p35"/>
          <p:cNvSpPr txBox="1"/>
          <p:nvPr/>
        </p:nvSpPr>
        <p:spPr>
          <a:xfrm>
            <a:off x="3718500" y="76200"/>
            <a:ext cx="3853500" cy="96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J'haïs Noël et toutes ses bêtes fêtes de famille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tout c'qui rappelle ma plus belle vie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J'suis jaloux de vous les chanceux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Qui prenez votre chair et votre sang pour acquis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J'ai horreur de votre pitié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prends très mal votre générosité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Ça fait déjà un bout que je m'suffis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C'est pas vrai mais pour être fort, c'est ça qu'je me dis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Quoi qu'il arrive, faut qu'je reste dans mon rôle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Quoi qu'il arrive, faut pas qu'j'perde le contrôle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pense à moi avant le reste du monde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Car avec les années je me suis rendu compte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Que si c'est pas moi, ce sera personne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Pas lui, pas toi, ni personne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Ici-bas c'est chacun pour soi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Pour les pauvres et fiers solitaires comme moi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Quand je pense à ma vie (oh non)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Seul face à mes nuits (oh non)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Chaque jour qui se lève me dit que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suis seul au monde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 a rien à faire, j'suis seul au monde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J'peux plus le taire, j'suis seul au monde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m'sens seul au monde 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suis seul au monde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Y'a rien à faire, j'suis seul au monde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J'peux plus le taire, j'suis seul au monde </a:t>
            </a:r>
            <a:endParaRPr sz="17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m'sens seul au monde</a:t>
            </a:r>
            <a:endParaRPr sz="17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 txBox="1"/>
          <p:nvPr/>
        </p:nvSpPr>
        <p:spPr>
          <a:xfrm>
            <a:off x="0" y="0"/>
            <a:ext cx="3766500" cy="101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Fighter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T'as plus vingt ans, t'as plus le temps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 faire l'enfant, de faire que la fête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T'as plus d'argent, pas d'élan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vas vraiment droit vers la défaite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j'entends au loin, au loin, au loin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uFill>
                  <a:noFill/>
                </a:uFill>
                <a:latin typeface="Garamond"/>
                <a:ea typeface="Garamond"/>
                <a:cs typeface="Garamond"/>
                <a:sym typeface="Garamo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Cette petite voix, chant de sirène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Qui me dit : "Mais viens, vas-y, prends ma main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Allez, je t'emmène"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Ah, a-ah, ah, a-ah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Qui me dit tout ba-a-as, ah, a-ah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Come, I will never let you down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 know you're a fighter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Hold in your heart the love around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You know you're a fighter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j'entends au loin, au loin, au loin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Cette petite voix qui me répète :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"Non, mais tu vas où ?"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J'avoue, j'avoue, je sais pas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veux tout et rien à la fois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J'finirai complètement folle, et voilà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T'as pas le droit d'rester comme ça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Faut faire des choix, t'as quoi dans la tête ?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Mène des combats, crois en toi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 monde est là, pars à sa conquête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j'entends au loin, au loin, au loin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Cette petite voix, chant de sirène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Qui me dit : "Mais viens, va vers ton destin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Faut pas que tu freines"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Ah, a-ah, ah, a-ah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Qui me dit tout ba-a-as, ah, a-ah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Come, I will never let you down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 know you're a fighter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Hold in your heart the love around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95" name="Google Shape;195;p36"/>
          <p:cNvSpPr txBox="1"/>
          <p:nvPr/>
        </p:nvSpPr>
        <p:spPr>
          <a:xfrm>
            <a:off x="3766350" y="152400"/>
            <a:ext cx="4006200" cy="96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You know you're a fighter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j'entends au loin, au loin, au loin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Cette petite voix qui me répète :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"Non, mais tu vas où ?"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J'avoue, j'avoue, je sais pas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veux tout et rien à la fois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J'finirai complètement folle, et voilà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J'avoue, j'avoue, je sais pas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J'veux tout et rien à la fois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J'finirai complètement folle, et voilà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Hear the sound of your dreams, you are so near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They are so near, look around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Hear the sound of your dreams, not of your fears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And just open up your heart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Come, I will never let you down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 know you're a fighter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Hold in your heart the love around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You know you're a fighter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j'entends au loin, au loin, au loin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Cette petite voix qui me répète :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"Non, mais tu vas où ?"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(Ah) Come, I will never let you down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 know you're a fighter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(Ah) Hold in your heart the love around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You know you're a fighter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cette voix, elle s'en va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revient, dans ma tête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"Non, mais tu vas où ?"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J'avoue, j'avoue, je sais pas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J'veux tout et rien à la fois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J'finirai complètement folle, et voilà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J'avoue, j'avoue, je sais pas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J'veux tout et rien à la fois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J'finirai complètement folle, et voilà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voilà</a:t>
            </a:r>
            <a:endParaRPr sz="1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/>
          <p:nvPr/>
        </p:nvSpPr>
        <p:spPr>
          <a:xfrm>
            <a:off x="0" y="0"/>
            <a:ext cx="3790200" cy="9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J'suis un enfant du pays, ils veulent me le faire payer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Mais savent pas que j'suis béni et j'ai rien sous l'oreiller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J'ai commis quelques délits mais c'était des flagrants délits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Renoi dans un gros bolide, trop suspect pour la police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suis rentré au pays, j'ai vu ils ont tout pillé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J'ai vu des hommes en treillis, j'avais pas de bouclier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Problèmes comme à Kigali ou mes frères sénégalais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Afrique, mon Afrique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ira jusqu'au bout, quoi qu'il en coûte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J'connais mon histoire, je veux ma part de 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Merci pour les travaux, merci beaucoup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Afrique et moi, nous deux, on forme un si beau couple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ira jusqu'au bout, quoi qu'il en coûte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J'connais mon histoire, je veux ma part de 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Merci pour les travaux, merci beaucoup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Afrique et moi, nous deux, on forme un si beau couple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paradis ma Guinée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paradis ma Guinée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paradis ma Guinée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Afrique et moi, nous deux, on forme un si beau couple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Pour éviter l'œil, j'cache mes projets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 tu veux pas finir seul, mon gars, faut t'accrocher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Deux, trois rageux qui m'en veulent, j'dois mettre des crochets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Garde rapprochée, faut pas m'approcher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Ils m'ont dit "c'est la crise"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Ah, j'ai analysé, j'ai pas écouté c'qu'ils disaient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Y'a avait trop d'bêtises, trop de frères à canaliser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Trop de rêves brisés, oh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Afrique, mon Afrique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01" name="Google Shape;201;p37"/>
          <p:cNvSpPr txBox="1"/>
          <p:nvPr/>
        </p:nvSpPr>
        <p:spPr>
          <a:xfrm>
            <a:off x="3886200" y="0"/>
            <a:ext cx="3886200" cy="9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ira jusqu'au bout, quoi qu'il en coûte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J'connais mon histoire, je veux ma part de 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Merci pour les travaux, merci beaucoup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Afrique et moi, nous deux, on forme un si beau couple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ira jusqu'au bout, quoi qu'il en coûte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J'connais mon histoire, je veux ma part de 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Merci pour les travaux, merci beaucoup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Afrique et moi, nous deux, on forme un si beau couple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paradis ma Guinée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paradis ma Guinée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paradis ma Guinée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Afrique et moi, nous deux, on forme un si beau couple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ira jusqu'au bout, quoi qu'il en coûte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J'connais mon histoire, je veux ma part de 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Merci pour les travaux, merci beaucoup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Afrique et moi, nous deux, on forme un si beau couple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ira jusqu'au bout, quoi qu'il en coûte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J'connais mon histoire, je veux ma part de 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Merci pour les travaux, merci beaucoup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Afrique et moi, nous deux, on forme un si beau couple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ira jusqu'au bout, quoi qu'il en coûte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J'connais mon histoire, je veux ma part de 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Merci pour les travaux, merci beaucoup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Afrique et moi, nous deux, on forme un si beau couple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paradis ma Guinée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paradis ma Guinée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paradis ma Guinée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Simandou</a:t>
            </a:r>
            <a:endParaRPr sz="13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Mon Afrique et moi, nous deux, on forme un si beau couple</a:t>
            </a:r>
            <a:endParaRPr sz="1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8"/>
          <p:cNvSpPr txBox="1"/>
          <p:nvPr/>
        </p:nvSpPr>
        <p:spPr>
          <a:xfrm>
            <a:off x="0" y="172500"/>
            <a:ext cx="3886200" cy="100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Okay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On s'est rencontrés sur le quai, sur le quai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De la station de métro, nommée Guy Môquet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Puis-je vous parler? La fille a dit "ok"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Que fais-tu dans la vie sans vouloir te choquer?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suis la capitaine d'une équipe de hockey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Et puis le soir venu, je deviens disque-jockey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Tu connais DJ Bill, elle me dit "Bilboquet"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Puis, elle s'est mise à rire, j'ai cru qu'elle se moquait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Tout comme Orel et Gringe*, j'ai tendance à bloquer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Douleur dans le ventre avec crise de hoquet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Allez, je peux le dire, j'étais interloqué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Mais le changement de ton ne m'avait pas choqué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Harrassed in the street, she plays it locked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Elle se transforme en porte avec un loquet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Un chat anarchiste sur t-shirt floqué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Elle peut te faire suffoquer, te pare-choquer, te disloquer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Elle a dit "ce soir, je joue dans un troquet"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Près du polo club, beat-up et plein de jockeys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passerai du punk ou le groupe "Okay"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Parce que (je suis pas venue ici pour souffrir, ok)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Okay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sais pas (je sais pas)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Si ça va (si ça va)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Ce que je sais (ce que je sais)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C'est qu'demain ça ira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sais pas (je sais pas)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Si ça va (si ça va)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Ce que je sais (ce que je sais)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C'est qu'demain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'ai rencontré sur le quai, sur le quai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De la station si bien nommée Guy Môquet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Il voulait me parler, j'ai juste dit "ok"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Au milieu des passants qui s'entrechoquaient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Sa vie en résumé rapidement évoquée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07" name="Google Shape;207;p38"/>
          <p:cNvSpPr txBox="1"/>
          <p:nvPr/>
        </p:nvSpPr>
        <p:spPr>
          <a:xfrm>
            <a:off x="3999300" y="457200"/>
            <a:ext cx="3712200" cy="90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Comme un dessin qu'il aurait vite fait croquer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Il avait l'air plus passionnant que passionné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Il m'a fait rire quand il a cru que j'me moquais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Il mélange tous ses mots façon bowl poké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C'est qu'l'émotion doit lui refiler le hoquet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Allez, je peux le dire, il était bien looké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Et l'entendre faire ne m'avait pas choqué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Any talks, any talks, is it ok?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Me dit qu'il veut tout sauf m'escroquer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Pas comme la contrefaçon d'un sac à main floqué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Il veut juste discuter, il a des mots à déstocker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J'lui ai dit que ce soir, je jouais dans un troquet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Il répète tout ce que j'dis comme un perroquet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On dansera sur du punk ou sur le groupe "Okay"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(Eh, j'suis pas venue ici pour souffrir, ok?)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Okay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sais pas (je sais pas)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Si ça va (si ça va)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C'que je sais (c'que je sais)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C'est qu'demain, ça ira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sais pas (je sais pas)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Si ça va (si ça va)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C'que je sais (c'que je sais)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C'est que demain, ça ira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sais pas (je sais pas)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Si ça va (si ça va)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C'que je sais (c'que je sais)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C'est que demain, ça ira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Je sais pas (je sais pas)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Si ça va (si ça va)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C'que je sais (c'que je sais)</a:t>
            </a:r>
            <a:endParaRPr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en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C'est que demain, ça ira</a:t>
            </a:r>
            <a:endParaRPr sz="17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"/>
          <p:cNvSpPr txBox="1"/>
          <p:nvPr/>
        </p:nvSpPr>
        <p:spPr>
          <a:xfrm>
            <a:off x="0" y="0"/>
            <a:ext cx="3886200" cy="100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One Love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on en parle de vous 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Les yeux dans les étoiles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Qui quittent ce monde les p’tits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Effrayés par le bruit des balles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on en parle de vous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Pour nous, non, ce n’est pas qu’un détail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Tout le monde au garde-à-vous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Ce n’est pas qu’un enjeu sociétal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j’dis One love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Pour les p’tites sœurs et les p’tits frères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À qui la vie n’a pas donné la chance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 rencontrer leur mère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J’aimerais donner d’la force à tous ceux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Qui ont dû traverser la mer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J’aimerais donner d’la force à tous ceux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Qui ont dû délaisser leur terre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Éclairé par le phare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C’est ma vie qui dicte mes mots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Société plongée dans le noir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ferme les yeux sur nos défauts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Tu peux en avoir des milliards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En vrai, ça reste que des euros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avance tous dans le brouillard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joue tous les super-héros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Ça me fait mal à la tête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Quand j’entends tous ces politiques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Bah oui, ça me fait trop mal au cœur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J’suis obligé de poser mes sentiments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Sur instru acoustique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j’veux qu’on reconstruise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Tout ce qui était magnifique !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Refrain :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Tant de causes à défendre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a du mal à comprendre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Pourquoi pas s’entendre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Fonctionner ensemble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j’dis One love et j’lève le poing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J’peux rien y faire mais j’voudrais tout changer</a:t>
            </a:r>
            <a:endParaRPr sz="1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3" name="Google Shape;213;p39"/>
          <p:cNvSpPr txBox="1"/>
          <p:nvPr/>
        </p:nvSpPr>
        <p:spPr>
          <a:xfrm>
            <a:off x="3711925" y="167625"/>
            <a:ext cx="3886200" cy="9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Tant de causes à défendre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a du mal à comprendre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Pourquoi pas s’entendre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Fonctionner ensemble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j’dis One Love et j’lève le poing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s’fait la guerre mais pourquoi pas s’aimer 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en parle de vous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ne vous oubliera pas, nan nan nan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Moi, j’ferai pas comme ceux qui tuent comme des rapaces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Tous ensemble derrière les mêmes causes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Refusent les mêmes choses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Ne croyez même pas qu’j’vais m’cacher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Derrière, j’fais partie d’ceux qui osent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j’pense aux Good Vibes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j’pense au Good Time passé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j’pense au temps d’avant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Les conneries qu’j’peux plus effacer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Des fois j’voudrais me tailler loin de là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Même si des fois c’est dur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La vie est courte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se reverra dans l’au-delà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Refrain x2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La température explose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Et les glaciers qui fondent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retourne tous nos vestes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En vrai, les humains sont immondes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casse tout sur le chemin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 si on avait rien à perdre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ferme les yeux, s’occupe de rien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Comme si on allait jamais la perdre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Mais on la perd déjà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pourra pas s’rattraper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 paiera le prix que 50 ans après, 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Bredda Wey Bredda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Refrain x3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Défendre, Comprendre, S’entendre, Ensemble 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Refrain x2 </a:t>
            </a:r>
            <a:endParaRPr sz="15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One love </a:t>
            </a:r>
            <a:endParaRPr sz="15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0"/>
          <p:cNvSpPr txBox="1"/>
          <p:nvPr/>
        </p:nvSpPr>
        <p:spPr>
          <a:xfrm>
            <a:off x="0" y="0"/>
            <a:ext cx="3694500" cy="9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Anita</a:t>
            </a:r>
            <a:endParaRPr sz="2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parlait pas le français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avait pas les codes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arrivait de loin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D'un autre endroit du globe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Là entre quatre murs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avait peu, je crois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La vie parfois est dure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avait peu de choix</a:t>
            </a:r>
            <a:endParaRPr sz="2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Mais elle savait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 dans ses bras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m'faisait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danser sur ses pas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J'ai appris à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 dans les yeux d'Anita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m'disait de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surtout quand ça ne va pas</a:t>
            </a:r>
            <a:endParaRPr sz="2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Je l'ai vu grandir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Apprendre mot après mot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Pour pouvoir tout me dire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Du passé, de ses fardeaux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Balayer tout d'un rire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S'accrocher au soleil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aimait peu la pluie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oubliait ses rêves</a:t>
            </a:r>
            <a:endParaRPr sz="2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Mais elle savait danser</a:t>
            </a:r>
            <a:endParaRPr sz="2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 dans ses bras</a:t>
            </a:r>
            <a:endParaRPr sz="2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19" name="Google Shape;219;p40"/>
          <p:cNvSpPr txBox="1"/>
          <p:nvPr/>
        </p:nvSpPr>
        <p:spPr>
          <a:xfrm>
            <a:off x="3694500" y="143675"/>
            <a:ext cx="3879600" cy="9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m'faisait danser</a:t>
            </a:r>
            <a:endParaRPr sz="2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danser sur ses pas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J'ai appris à danser</a:t>
            </a:r>
            <a:endParaRPr sz="2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 dans les yeux d'Anita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m'disait de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surtout quand ça ne va pas</a:t>
            </a:r>
            <a:endParaRPr sz="2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 dans ses bras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danser dans ses pas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 dans ses bras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danser dans ses pas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 dans ses bras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danser dans ses pas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 dans ses bras</a:t>
            </a:r>
            <a:endParaRPr sz="2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Mais elle savait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 dans ses bras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m'faisait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danser sur ses pas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J'ai appris à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danser dans ses bras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m'faisait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danser sur ses pas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J'ai appris à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dans les yeux d'Anita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Elle m'disait de danser</a:t>
            </a:r>
            <a:b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" sz="21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Danser, surtout quand ça ne va pas</a:t>
            </a:r>
            <a:endParaRPr sz="2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1"/>
          <p:cNvSpPr txBox="1"/>
          <p:nvPr/>
        </p:nvSpPr>
        <p:spPr>
          <a:xfrm>
            <a:off x="0" y="0"/>
            <a:ext cx="3886200" cy="10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Mon regard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Vous, un sourire vous dérange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Un sentiment heureux vous abîme, vous offense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Que reste-t-il pour ceux qui saignent, les âmes en peine?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Que reste-t-il pour eux?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Et ceux qui rêvent d'une trêve, de lueur et de mieux?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Mon regard n'est pas fait pour ce monde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les autres, oh non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ce monde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Mon regard n'est pas fait pour ce monde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les autres, oh non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ce monde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Nous, un sourire nous arrange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Quand on n'sent plus le feu 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on l'allume et on change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Les pleurs des cœurs de ceux qui s'éteignent dans l'arène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Qu'avons-nous fait de mieux?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Que ceux qui s'aiment ensemble se lèvent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Paraît qu'c'est contagieux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Mon regard n'est pas fait pour ce monde</a:t>
            </a:r>
            <a:endParaRPr sz="2000">
              <a:solidFill>
                <a:srgbClr val="202124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25" name="Google Shape;225;p41"/>
          <p:cNvSpPr txBox="1"/>
          <p:nvPr/>
        </p:nvSpPr>
        <p:spPr>
          <a:xfrm>
            <a:off x="3886350" y="383175"/>
            <a:ext cx="3886200" cy="9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les autres, oh non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ce monde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Mon regard n'est pas fait pour ce monde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les autres, oh non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ce monde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Ba-la-ba-la-pa-pa, ba-la-pa-pa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ce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La-pa-pa, ba-la-pa-pa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ce monde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Pour ceux qui saignent, les âmes en peines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Que reste-t-il pour eux?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Et ceux qui rêvent d'une trêve, 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de lueur et de mieux?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Mon regard n'est pas fait pour ce monde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les autres, oh non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ce monde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Mon regard n'est pas fait pour ce monde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les autres, oh non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ce monde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Ba-la-ba-la-pa-pa, ba-la-pa-pa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ce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La-pa-pa, ba-la-pa-pa</a:t>
            </a:r>
            <a:endParaRPr sz="2000">
              <a:solidFill>
                <a:srgbClr val="1F1F1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1F1F"/>
                </a:solidFill>
                <a:latin typeface="Garamond"/>
                <a:ea typeface="Garamond"/>
                <a:cs typeface="Garamond"/>
                <a:sym typeface="Garamond"/>
              </a:rPr>
              <a:t>N'est pas fait pour ce monde</a:t>
            </a:r>
            <a:endParaRPr sz="1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550" y="114300"/>
            <a:ext cx="4907850" cy="40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6638" y="4344850"/>
            <a:ext cx="4145811" cy="552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350" y="4344849"/>
            <a:ext cx="3108325" cy="552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2"/>
          <p:cNvSpPr txBox="1"/>
          <p:nvPr/>
        </p:nvSpPr>
        <p:spPr>
          <a:xfrm>
            <a:off x="304800" y="0"/>
            <a:ext cx="3892500" cy="9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Quitte</a:t>
            </a:r>
            <a:endParaRPr sz="13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Ta-li-la-la-da, ta-li-la-la-da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Ta-ti-la-la-la-da, ta-la-la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Ta-li-la-la-la, ta-li-la-la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On se parle un peu fort, on se regarde de travers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Si je pleure, c'est peut-être à cause de la poussière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Dis-moi si tu le vois aussi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L'incendie dans notre paradis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À trop s'aimer si bien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On ressent plus rien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J'ai le cœur au bord des larmes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Je sais même plus ce qui lui fait mal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Nos rêves n'iront pas plus loin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On ressent plus rien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J'préfère que tu t'en ailles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Avant que tout ça nous entaille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L'envie reviendra demain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J'aurais pas cru donner ton nom à mes rancœurs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Avant que tu ne prennes la fuite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On dit qu'on s'aime quand on hésite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Pourquoi mes jours sont sans couleurs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Je sens que mon cœur bat trop vite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Quitte-moi et on est quittes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Ta-da-da-da-da, ta-da-da-da-da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Ta-da-da-da-ta, ta-da-da-da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Et on est quittes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Ta-da-da-da-la, ta-da-da-da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Ta-da-da-da-t-ta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Quitte-moi et on est quittes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Y a même plus de remords, y a même plus de colère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(Y a même plus de colère)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Y a plus de mi amor, tout ça est mis à terre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(Tout ça c'est mis à terre)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Dis-moi si tu l'entends aussi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Ce silence qui nous assourdit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Je t'ai vu couper nos liens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Quand t'as lâché mes mains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Quitte-moi et on est quittes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231" name="Google Shape;231;p42"/>
          <p:cNvSpPr txBox="1"/>
          <p:nvPr/>
        </p:nvSpPr>
        <p:spPr>
          <a:xfrm>
            <a:off x="4434750" y="0"/>
            <a:ext cx="3257100" cy="101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J'ai le cœur au bord des larmes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Je sais même plus ce qui lui fait mal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Nos rêves n'iront pas plus loin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On ressent plus rien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J'préfère que tu t'en ailles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Avant que tout ça nous entaille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L'envie reviendra demain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(Reviendra demain)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J'aurais pas cru donner ton nom à mes rancœurs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Avant que tu ne prennes la fuite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On dit qu'on s'aime quand on hésite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Pourquoi mes jours sont sans couleurs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Je sens que mon cœur bat trop vite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Quitte-moi et on est quittes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Ta-da-da-da-da, ta-da-da-da-da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Ta-da-da-da-ta, ta-da-da-da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Et on est quittes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Ta-da-da-da-la, ta-da-da-da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Ta-da-da-da-t-ta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Quitte-moi et on est quittes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J'ai le cœur au bord des larmes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Je sais même plus ce qui lui fait mal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Nos rêves n'iront pas plus loin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On ressent plus rien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J'préfère que tu t'en ailles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Avant que tout ça nous entaille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L'envie reviendra demain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J'aurais pas cru donner ton nom à mes rancœurs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Avant que tu ne prennes la fuite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On dit qu'on s'aime quand on hésite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Pourquoi mes jours sont sans couleurs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Je sens que mon cœur bat trop vite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Quitte-moi et on est quittes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Ta-da-da-da-da, ta-da-da-da-da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Ta-da-da-da-ta, ta-da-da-da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Et on est quittes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Ta-da-da-da-la, ta-da-da-da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Ta-da-da-da-t-ta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Andika"/>
                <a:ea typeface="Andika"/>
                <a:cs typeface="Andika"/>
                <a:sym typeface="Andika"/>
              </a:rPr>
              <a:t>Quitte-moi et on est quittes</a:t>
            </a:r>
            <a:endParaRPr sz="1200">
              <a:solidFill>
                <a:srgbClr val="202124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825" y="247650"/>
            <a:ext cx="6000750" cy="44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" y="4781550"/>
            <a:ext cx="2882503" cy="51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4028" y="4781550"/>
            <a:ext cx="3507045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5450"/>
            <a:ext cx="7772401" cy="777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00" y="990600"/>
            <a:ext cx="7772401" cy="7772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/>
        </p:nvSpPr>
        <p:spPr>
          <a:xfrm>
            <a:off x="0" y="235575"/>
            <a:ext cx="7772400" cy="9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 u="sng">
                <a:solidFill>
                  <a:srgbClr val="E69138"/>
                </a:solidFill>
              </a:rPr>
              <a:t>Day 1 of Planned Activity:</a:t>
            </a:r>
            <a:endParaRPr b="1" sz="3100" u="sng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300" u="sng">
              <a:solidFill>
                <a:srgbClr val="E69138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●"/>
            </a:pPr>
            <a:r>
              <a:rPr b="1" lang="en" sz="2100">
                <a:solidFill>
                  <a:srgbClr val="9900FF"/>
                </a:solidFill>
              </a:rPr>
              <a:t>Have students select 1 song from Manie.</a:t>
            </a:r>
            <a:endParaRPr b="1" sz="2100">
              <a:solidFill>
                <a:srgbClr val="99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●"/>
            </a:pPr>
            <a:r>
              <a:rPr b="1" lang="en" sz="2100">
                <a:solidFill>
                  <a:srgbClr val="9900FF"/>
                </a:solidFill>
              </a:rPr>
              <a:t>Give every student the lyrics for that song for planning. </a:t>
            </a:r>
            <a:r>
              <a:rPr b="1" i="1" lang="en" sz="2100">
                <a:solidFill>
                  <a:srgbClr val="9900FF"/>
                </a:solidFill>
              </a:rPr>
              <a:t>You decide if they need both French &amp; English. It’s just important that the students really understand the message of the song they choose.</a:t>
            </a:r>
            <a:endParaRPr b="1" i="1" sz="2100">
              <a:solidFill>
                <a:srgbClr val="9900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100">
              <a:solidFill>
                <a:srgbClr val="9900FF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 u="sng">
                <a:solidFill>
                  <a:schemeClr val="hlink"/>
                </a:solidFill>
                <a:hlinkClick r:id="rId3"/>
              </a:rPr>
              <a:t>English &amp; French lyrics Doc</a:t>
            </a:r>
            <a:endParaRPr sz="2100"/>
          </a:p>
          <a:p>
            <a:pPr indent="-361950" lvl="2" marL="1371600" rtl="0" algn="l">
              <a:spcBef>
                <a:spcPts val="0"/>
              </a:spcBef>
              <a:spcAft>
                <a:spcPts val="0"/>
              </a:spcAft>
              <a:buSzPts val="2100"/>
              <a:buChar char="■"/>
            </a:pPr>
            <a:r>
              <a:rPr i="1" lang="en" sz="2100"/>
              <a:t>This is for student reference &amp; to plan poem by reading, highlighting, etc.</a:t>
            </a:r>
            <a:endParaRPr i="1"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b="1" lang="en" sz="2100"/>
              <a:t>French only lyrics enlarged for poem (Slides 16-30)</a:t>
            </a:r>
            <a:endParaRPr b="1" sz="2100">
              <a:solidFill>
                <a:schemeClr val="dk1"/>
              </a:solidFill>
            </a:endParaRPr>
          </a:p>
          <a:p>
            <a:pPr indent="-3619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■"/>
            </a:pPr>
            <a:r>
              <a:rPr lang="en" sz="2100">
                <a:solidFill>
                  <a:schemeClr val="dk1"/>
                </a:solidFill>
              </a:rPr>
              <a:t>I</a:t>
            </a:r>
            <a:r>
              <a:rPr i="1" lang="en" sz="2100">
                <a:solidFill>
                  <a:schemeClr val="dk1"/>
                </a:solidFill>
              </a:rPr>
              <a:t> enlarged Linda Rowland’s original document as much as possible for each song.</a:t>
            </a:r>
            <a:endParaRPr i="1" sz="2100">
              <a:solidFill>
                <a:schemeClr val="dk1"/>
              </a:solidFill>
            </a:endParaRPr>
          </a:p>
          <a:p>
            <a:pPr indent="-36195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■"/>
            </a:pPr>
            <a:r>
              <a:rPr i="1" lang="en" sz="2100">
                <a:solidFill>
                  <a:schemeClr val="dk1"/>
                </a:solidFill>
              </a:rPr>
              <a:t>Students use this for the final draft of their poem.</a:t>
            </a:r>
            <a:endParaRPr i="1" sz="21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100">
              <a:solidFill>
                <a:schemeClr val="dk1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100"/>
              <a:buChar char="●"/>
            </a:pPr>
            <a:r>
              <a:rPr b="1" lang="en" sz="2100">
                <a:solidFill>
                  <a:srgbClr val="E69138"/>
                </a:solidFill>
              </a:rPr>
              <a:t>Explain the required elements for the poem:</a:t>
            </a:r>
            <a:endParaRPr b="1" sz="2100">
              <a:solidFill>
                <a:srgbClr val="E69138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100"/>
              <a:buChar char="○"/>
            </a:pPr>
            <a:r>
              <a:rPr b="1" lang="en" sz="2100">
                <a:solidFill>
                  <a:srgbClr val="E69138"/>
                </a:solidFill>
              </a:rPr>
              <a:t>Minimum of 8 words/phrases (can be more, but not less)</a:t>
            </a:r>
            <a:endParaRPr b="1" sz="2100">
              <a:solidFill>
                <a:srgbClr val="E69138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100"/>
              <a:buChar char="○"/>
            </a:pPr>
            <a:r>
              <a:rPr b="1" lang="en" sz="2100">
                <a:solidFill>
                  <a:srgbClr val="E69138"/>
                </a:solidFill>
              </a:rPr>
              <a:t>Poem words/phrases must POP!!</a:t>
            </a:r>
            <a:endParaRPr b="1" sz="2100">
              <a:solidFill>
                <a:srgbClr val="E69138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100"/>
              <a:buChar char="○"/>
            </a:pPr>
            <a:r>
              <a:rPr b="1" lang="en" sz="2100">
                <a:solidFill>
                  <a:srgbClr val="E69138"/>
                </a:solidFill>
              </a:rPr>
              <a:t>The remaining words are obscured: blacked out (but don’t have to use black)</a:t>
            </a:r>
            <a:endParaRPr b="1" sz="2100">
              <a:solidFill>
                <a:srgbClr val="E69138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100"/>
              <a:buChar char="○"/>
            </a:pPr>
            <a:r>
              <a:rPr b="1" lang="en" sz="2100">
                <a:solidFill>
                  <a:srgbClr val="E69138"/>
                </a:solidFill>
              </a:rPr>
              <a:t>The COLORS you choose and the IMAGES you create should reinforce the message of the words</a:t>
            </a:r>
            <a:endParaRPr b="1" sz="210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900"/>
              <a:buChar char="●"/>
            </a:pPr>
            <a:r>
              <a:rPr b="1" lang="en" sz="1900">
                <a:solidFill>
                  <a:srgbClr val="9900FF"/>
                </a:solidFill>
              </a:rPr>
              <a:t>NOTE: Some wanted to express the main message of the song while others found a different meaning in the words they pulled. Either is awesome!</a:t>
            </a:r>
            <a:endParaRPr sz="19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/>
        </p:nvSpPr>
        <p:spPr>
          <a:xfrm>
            <a:off x="117475" y="142875"/>
            <a:ext cx="7419900" cy="4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300">
                <a:solidFill>
                  <a:srgbClr val="9900FF"/>
                </a:solidFill>
              </a:rPr>
              <a:t>Tell students:</a:t>
            </a:r>
            <a:endParaRPr b="1" i="1" sz="2300">
              <a:solidFill>
                <a:srgbClr val="9900FF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○"/>
            </a:pPr>
            <a:r>
              <a:rPr b="1" i="1" lang="en" sz="2100">
                <a:solidFill>
                  <a:srgbClr val="9900FF"/>
                </a:solidFill>
              </a:rPr>
              <a:t>Skim the French lyrics. In your notebook or on your planning paper write  at least 20 words/phrases that pop out to you. Don’t worry if they are connected - just whatever you feel pulled to write down. </a:t>
            </a:r>
            <a:endParaRPr b="1" i="1" sz="2100">
              <a:solidFill>
                <a:srgbClr val="9900FF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100"/>
              <a:buChar char="○"/>
            </a:pPr>
            <a:r>
              <a:rPr b="1" lang="en" sz="2100">
                <a:solidFill>
                  <a:srgbClr val="E69138"/>
                </a:solidFill>
              </a:rPr>
              <a:t>Read through your list &amp; see if you can find a message in them. Sometimes the message goes along with the main theme of the song. Sometimes you will find you can create a different message by the words you select.</a:t>
            </a:r>
            <a:endParaRPr b="1" sz="2100">
              <a:solidFill>
                <a:srgbClr val="E69138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9900FF"/>
                </a:solidFill>
              </a:rPr>
              <a:t>Example: I chose Près des </a:t>
            </a:r>
            <a:r>
              <a:rPr b="1" lang="en" sz="2100">
                <a:solidFill>
                  <a:srgbClr val="9900FF"/>
                </a:solidFill>
              </a:rPr>
              <a:t>Étoiles</a:t>
            </a:r>
            <a:r>
              <a:rPr b="1" lang="en" sz="2100">
                <a:solidFill>
                  <a:srgbClr val="9900FF"/>
                </a:solidFill>
              </a:rPr>
              <a:t> by Mickaël Pouvain (MM 2023)</a:t>
            </a:r>
            <a:endParaRPr b="1" sz="2100">
              <a:solidFill>
                <a:srgbClr val="9900FF"/>
              </a:solidFill>
            </a:endParaRPr>
          </a:p>
        </p:txBody>
      </p:sp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8750" y="4620950"/>
            <a:ext cx="3330575" cy="42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4546138"/>
            <a:ext cx="3187700" cy="53857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/>
        </p:nvSpPr>
        <p:spPr>
          <a:xfrm>
            <a:off x="108000" y="628650"/>
            <a:ext cx="75564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○"/>
            </a:pPr>
            <a:r>
              <a:rPr b="1" i="1" lang="en" sz="2100">
                <a:solidFill>
                  <a:srgbClr val="9900FF"/>
                </a:solidFill>
              </a:rPr>
              <a:t>What words and phrases make sense together?</a:t>
            </a:r>
            <a:endParaRPr b="1" i="1" sz="2100">
              <a:solidFill>
                <a:srgbClr val="9900FF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○"/>
            </a:pPr>
            <a:r>
              <a:rPr b="1" i="1" lang="en" sz="2100">
                <a:solidFill>
                  <a:srgbClr val="9900FF"/>
                </a:solidFill>
              </a:rPr>
              <a:t>Cross out any words that don’t really fit.</a:t>
            </a:r>
            <a:endParaRPr b="1" i="1" sz="2100">
              <a:solidFill>
                <a:srgbClr val="9900FF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100"/>
              <a:buChar char="○"/>
            </a:pPr>
            <a:r>
              <a:rPr b="1" lang="en" sz="2100">
                <a:solidFill>
                  <a:srgbClr val="E69138"/>
                </a:solidFill>
              </a:rPr>
              <a:t>If a word is repeated &amp; you want to include it multiple times, you can.</a:t>
            </a:r>
            <a:endParaRPr b="1" sz="2100">
              <a:solidFill>
                <a:srgbClr val="E69138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2100"/>
              <a:buChar char="○"/>
            </a:pPr>
            <a:r>
              <a:rPr b="1" i="1" lang="en" sz="2100">
                <a:solidFill>
                  <a:srgbClr val="9900FF"/>
                </a:solidFill>
              </a:rPr>
              <a:t>Remember: You are NOT trying to write sentences! The words will stay on the page where they appear in the song. You are finding a collection of words &amp; phrases that work together to create a message.</a:t>
            </a:r>
            <a:endParaRPr b="1" i="1" sz="2100">
              <a:solidFill>
                <a:srgbClr val="9900FF"/>
              </a:solidFill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2100"/>
              <a:buChar char="○"/>
            </a:pPr>
            <a:r>
              <a:rPr b="1" i="1" lang="en" sz="2100">
                <a:solidFill>
                  <a:srgbClr val="E69138"/>
                </a:solidFill>
              </a:rPr>
              <a:t>Your final should include </a:t>
            </a:r>
            <a:r>
              <a:rPr b="1" lang="en" sz="2100">
                <a:solidFill>
                  <a:srgbClr val="E69138"/>
                </a:solidFill>
              </a:rPr>
              <a:t>AT LEAST 8 words and/or phrases</a:t>
            </a:r>
            <a:r>
              <a:rPr b="1" i="1" lang="en" sz="2100">
                <a:solidFill>
                  <a:srgbClr val="E69138"/>
                </a:solidFill>
              </a:rPr>
              <a:t>. You can have more, but not less.</a:t>
            </a:r>
            <a:endParaRPr b="1" i="1" sz="2100">
              <a:solidFill>
                <a:srgbClr val="E69138"/>
              </a:solidFill>
            </a:endParaRPr>
          </a:p>
        </p:txBody>
      </p:sp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0125" y="4275000"/>
            <a:ext cx="3652150" cy="465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