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rchitype Van Doesburg" panose="020B0604020202020204" charset="0"/>
      <p:regular r:id="rId26"/>
    </p:embeddedFont>
    <p:embeddedFont>
      <p:font typeface="Bernoru SemiCondensed" panose="020B0604020202020204" charset="0"/>
      <p:regular r:id="rId27"/>
    </p:embeddedFont>
    <p:embeddedFont>
      <p:font typeface="Open Sans" pitchFamily="2" charset="0"/>
      <p:regular r:id="rId28"/>
      <p:bold r:id="rId29"/>
      <p:italic r:id="rId30"/>
      <p:boldItalic r:id="rId31"/>
    </p:embeddedFont>
    <p:embeddedFont>
      <p:font typeface="Open Sans Bold" pitchFamily="2" charset="0"/>
      <p:regular r:id="rId32"/>
      <p:bold r:id="rId33"/>
    </p:embeddedFont>
    <p:embeddedFont>
      <p:font typeface="Open Sans Italics" panose="020B0604020202020204" charset="0"/>
      <p:regular r:id="rId34"/>
    </p:embeddedFont>
    <p:embeddedFont>
      <p:font typeface="Phatt" panose="020B0604020202020204" charset="0"/>
      <p:regular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Condensed" panose="02000000000000000000" pitchFamily="2" charset="0"/>
      <p:regular r:id="rId40"/>
      <p:bold r:id="rId41"/>
      <p:italic r:id="rId42"/>
      <p:boldItalic r:id="rId43"/>
    </p:embeddedFont>
    <p:embeddedFont>
      <p:font typeface="Roboto Condensed Bold" panose="020B0604020202020204" charset="0"/>
      <p:regular r:id="rId44"/>
      <p:bold r:id="rId45"/>
    </p:embeddedFont>
    <p:embeddedFont>
      <p:font typeface="Sprite Graffiti Shadow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51D2C-3926-40AD-BCD6-660F4C498413}" v="109" dt="2025-11-25T18:28:42.916"/>
    <p1510:client id="{F0CB56B0-EFF1-442D-8E10-7129ACF9B2EF}" v="40" dt="2025-11-25T18:19:46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1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svg"/><Relationship Id="rId7" Type="http://schemas.openxmlformats.org/officeDocument/2006/relationships/image" Target="../media/image3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5396312"/>
            <a:ext cx="7337936" cy="5503452"/>
          </a:xfrm>
          <a:custGeom>
            <a:avLst/>
            <a:gdLst/>
            <a:ahLst/>
            <a:cxnLst/>
            <a:rect l="l" t="t" r="r" b="b"/>
            <a:pathLst>
              <a:path w="7337936" h="5503452">
                <a:moveTo>
                  <a:pt x="7337936" y="0"/>
                </a:moveTo>
                <a:lnTo>
                  <a:pt x="0" y="0"/>
                </a:lnTo>
                <a:lnTo>
                  <a:pt x="0" y="5503452"/>
                </a:lnTo>
                <a:lnTo>
                  <a:pt x="7337936" y="5503452"/>
                </a:lnTo>
                <a:lnTo>
                  <a:pt x="733793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1384343" y="4223985"/>
            <a:ext cx="5555644" cy="5555644"/>
          </a:xfrm>
          <a:custGeom>
            <a:avLst/>
            <a:gdLst/>
            <a:ahLst/>
            <a:cxnLst/>
            <a:rect l="l" t="t" r="r" b="b"/>
            <a:pathLst>
              <a:path w="5555644" h="5555644">
                <a:moveTo>
                  <a:pt x="0" y="0"/>
                </a:moveTo>
                <a:lnTo>
                  <a:pt x="5555643" y="0"/>
                </a:lnTo>
                <a:lnTo>
                  <a:pt x="5555643" y="5555643"/>
                </a:lnTo>
                <a:lnTo>
                  <a:pt x="0" y="5555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2069315" y="339444"/>
            <a:ext cx="4185699" cy="3625862"/>
          </a:xfrm>
          <a:custGeom>
            <a:avLst/>
            <a:gdLst/>
            <a:ahLst/>
            <a:cxnLst/>
            <a:rect l="l" t="t" r="r" b="b"/>
            <a:pathLst>
              <a:path w="4185699" h="3625862">
                <a:moveTo>
                  <a:pt x="0" y="0"/>
                </a:moveTo>
                <a:lnTo>
                  <a:pt x="4185699" y="0"/>
                </a:lnTo>
                <a:lnTo>
                  <a:pt x="4185699" y="3625862"/>
                </a:lnTo>
                <a:lnTo>
                  <a:pt x="0" y="3625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2960841" y="4737586"/>
            <a:ext cx="2402646" cy="1317451"/>
          </a:xfrm>
          <a:custGeom>
            <a:avLst/>
            <a:gdLst/>
            <a:ahLst/>
            <a:cxnLst/>
            <a:rect l="l" t="t" r="r" b="b"/>
            <a:pathLst>
              <a:path w="2402646" h="1317451">
                <a:moveTo>
                  <a:pt x="0" y="0"/>
                </a:moveTo>
                <a:lnTo>
                  <a:pt x="2402646" y="0"/>
                </a:lnTo>
                <a:lnTo>
                  <a:pt x="2402646" y="1317451"/>
                </a:lnTo>
                <a:lnTo>
                  <a:pt x="0" y="1317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 rot="-714985">
            <a:off x="1271842" y="525754"/>
            <a:ext cx="2461154" cy="1387475"/>
          </a:xfrm>
          <a:custGeom>
            <a:avLst/>
            <a:gdLst/>
            <a:ahLst/>
            <a:cxnLst/>
            <a:rect l="l" t="t" r="r" b="b"/>
            <a:pathLst>
              <a:path w="2461154" h="1387475">
                <a:moveTo>
                  <a:pt x="0" y="0"/>
                </a:moveTo>
                <a:lnTo>
                  <a:pt x="2461154" y="0"/>
                </a:lnTo>
                <a:lnTo>
                  <a:pt x="2461154" y="1387476"/>
                </a:lnTo>
                <a:lnTo>
                  <a:pt x="0" y="1387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5282893" y="6468280"/>
            <a:ext cx="12797475" cy="2607486"/>
          </a:xfrm>
          <a:custGeom>
            <a:avLst/>
            <a:gdLst/>
            <a:ahLst/>
            <a:cxnLst/>
            <a:rect l="l" t="t" r="r" b="b"/>
            <a:pathLst>
              <a:path w="12797475" h="2607486">
                <a:moveTo>
                  <a:pt x="0" y="0"/>
                </a:moveTo>
                <a:lnTo>
                  <a:pt x="12797475" y="0"/>
                </a:lnTo>
                <a:lnTo>
                  <a:pt x="12797475" y="2607485"/>
                </a:lnTo>
                <a:lnTo>
                  <a:pt x="0" y="2607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3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8" name="Group 8"/>
          <p:cNvGrpSpPr/>
          <p:nvPr/>
        </p:nvGrpSpPr>
        <p:grpSpPr>
          <a:xfrm>
            <a:off x="5801532" y="5396312"/>
            <a:ext cx="12014238" cy="3095376"/>
            <a:chOff x="0" y="0"/>
            <a:chExt cx="16018984" cy="4127168"/>
          </a:xfrm>
        </p:grpSpPr>
        <p:sp>
          <p:nvSpPr>
            <p:cNvPr id="9" name="TextBox 9"/>
            <p:cNvSpPr txBox="1"/>
            <p:nvPr/>
          </p:nvSpPr>
          <p:spPr>
            <a:xfrm>
              <a:off x="0" y="1389084"/>
              <a:ext cx="16018984" cy="1754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08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5996864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506096"/>
              <a:ext cx="15996851" cy="621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57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55115" y="263244"/>
            <a:ext cx="15784871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5547985" y="6512542"/>
            <a:ext cx="12521331" cy="1770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44"/>
              </a:lnSpc>
            </a:pPr>
            <a:r>
              <a:rPr lang="en-US" sz="10174">
                <a:solidFill>
                  <a:srgbClr val="0E0E11"/>
                </a:solidFill>
                <a:latin typeface="Phatt"/>
                <a:ea typeface="Phatt"/>
                <a:cs typeface="Phatt"/>
                <a:sym typeface="Phatt"/>
              </a:rPr>
              <a:t>génIaux!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1730735" y="1442656"/>
            <a:ext cx="14430912" cy="416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59"/>
              </a:lnSpc>
            </a:pPr>
            <a:r>
              <a:rPr lang="en-US" sz="11899">
                <a:solidFill>
                  <a:srgbClr val="000000"/>
                </a:solidFill>
                <a:latin typeface="Sprite Graffiti Shadow"/>
                <a:ea typeface="Sprite Graffiti Shadow"/>
                <a:cs typeface="Sprite Graffiti Shadow"/>
                <a:sym typeface="Sprite Graffiti Shadow"/>
              </a:rPr>
              <a:t>Plans de Construction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748783">
            <a:off x="-3086100" y="73595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0882011" y="875360"/>
            <a:ext cx="6674021" cy="8381815"/>
          </a:xfrm>
          <a:custGeom>
            <a:avLst/>
            <a:gdLst/>
            <a:ahLst/>
            <a:cxnLst/>
            <a:rect l="l" t="t" r="r" b="b"/>
            <a:pathLst>
              <a:path w="6674021" h="8381815">
                <a:moveTo>
                  <a:pt x="0" y="0"/>
                </a:moveTo>
                <a:lnTo>
                  <a:pt x="6674021" y="0"/>
                </a:lnTo>
                <a:lnTo>
                  <a:pt x="6674021" y="8381815"/>
                </a:lnTo>
                <a:lnTo>
                  <a:pt x="0" y="8381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7575"/>
            <a:ext cx="6804685" cy="1750764"/>
            <a:chOff x="0" y="0"/>
            <a:chExt cx="9072913" cy="2334352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9072913" cy="122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847"/>
                </a:lnSpc>
              </a:pPr>
              <a:r>
                <a:rPr lang="en-US" sz="6399" spc="319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Qu'est-ce qu'un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92579"/>
              <a:ext cx="8985411" cy="64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954539"/>
            <a:ext cx="8695041" cy="146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31"/>
              </a:lnSpc>
            </a:pPr>
            <a:r>
              <a:rPr lang="en-US" sz="8593">
                <a:solidFill>
                  <a:srgbClr val="0E0E11"/>
                </a:solidFill>
                <a:latin typeface="Architype Van Doesburg"/>
                <a:ea typeface="Architype Van Doesburg"/>
                <a:cs typeface="Architype Van Doesburg"/>
                <a:sym typeface="Architype Van Doesburg"/>
              </a:rPr>
              <a:t>Plan?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517202"/>
            <a:ext cx="9548174" cy="451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6"/>
              </a:lnSpc>
              <a:spcBef>
                <a:spcPct val="0"/>
              </a:spcBef>
            </a:pPr>
            <a:r>
              <a:rPr lang="en-US" sz="4341" spc="43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Les plans sont des dessins qui montrent comment construire des choses, comme des maisons ou des machines. </a:t>
            </a:r>
          </a:p>
          <a:p>
            <a:pPr marL="0" lvl="0" indent="0" algn="l">
              <a:lnSpc>
                <a:spcPts val="2339"/>
              </a:lnSpc>
              <a:spcBef>
                <a:spcPct val="0"/>
              </a:spcBef>
            </a:pPr>
            <a:endParaRPr lang="en-US" sz="4341" spc="434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>
              <a:lnSpc>
                <a:spcPts val="4776"/>
              </a:lnSpc>
              <a:spcBef>
                <a:spcPct val="0"/>
              </a:spcBef>
            </a:pPr>
            <a:r>
              <a:rPr lang="en-US" sz="4341" spc="43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Ils aident les constructeurs à savoir exactement ce qu'ils doivent faire.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662601" y="6132753"/>
            <a:ext cx="5532090" cy="204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4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Combien de formes pouvez-vous trouver ici ?</a:t>
            </a:r>
          </a:p>
          <a:p>
            <a:pPr marL="0" lvl="0" indent="0" algn="l">
              <a:lnSpc>
                <a:spcPts val="5549"/>
              </a:lnSpc>
              <a:spcBef>
                <a:spcPct val="0"/>
              </a:spcBef>
            </a:pPr>
            <a:endParaRPr lang="en-US" sz="3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62601" y="2556854"/>
            <a:ext cx="6053553" cy="419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Trouver des formes dans les bâtiments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6500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826947" y="7149360"/>
            <a:ext cx="1490107" cy="1332087"/>
            <a:chOff x="0" y="0"/>
            <a:chExt cx="392456" cy="3508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2456" cy="350838"/>
            </a:xfrm>
            <a:custGeom>
              <a:avLst/>
              <a:gdLst/>
              <a:ahLst/>
              <a:cxnLst/>
              <a:rect l="l" t="t" r="r" b="b"/>
              <a:pathLst>
                <a:path w="392456" h="350838">
                  <a:moveTo>
                    <a:pt x="0" y="0"/>
                  </a:moveTo>
                  <a:lnTo>
                    <a:pt x="392456" y="0"/>
                  </a:lnTo>
                  <a:lnTo>
                    <a:pt x="392456" y="350838"/>
                  </a:lnTo>
                  <a:lnTo>
                    <a:pt x="0" y="350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92456" cy="407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345590" y="1028700"/>
            <a:ext cx="4452820" cy="8229600"/>
            <a:chOff x="0" y="0"/>
            <a:chExt cx="1172759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2759" cy="2167467"/>
            </a:xfrm>
            <a:custGeom>
              <a:avLst/>
              <a:gdLst/>
              <a:ahLst/>
              <a:cxnLst/>
              <a:rect l="l" t="t" r="r" b="b"/>
              <a:pathLst>
                <a:path w="1172759" h="2167467">
                  <a:moveTo>
                    <a:pt x="0" y="0"/>
                  </a:moveTo>
                  <a:lnTo>
                    <a:pt x="1172759" y="0"/>
                  </a:lnTo>
                  <a:lnTo>
                    <a:pt x="1172759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72759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662601" y="6104178"/>
            <a:ext cx="6741543" cy="7112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49"/>
              </a:lnSpc>
            </a:pPr>
            <a:r>
              <a:rPr lang="en-US" sz="46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Carrés</a:t>
            </a:r>
            <a:r>
              <a:rPr lang="en-US" sz="465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et rectangles!</a:t>
            </a: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7049"/>
              </a:lnSpc>
              <a:spcBef>
                <a:spcPct val="0"/>
              </a:spcBef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662601" y="2509448"/>
            <a:ext cx="6053553" cy="419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Trouver des formes dans les bâtiments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6500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-10800000">
            <a:off x="2280868" y="1388407"/>
            <a:ext cx="4566462" cy="1104344"/>
            <a:chOff x="0" y="0"/>
            <a:chExt cx="1202690" cy="2908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690" cy="290856"/>
            </a:xfrm>
            <a:custGeom>
              <a:avLst/>
              <a:gdLst/>
              <a:ahLst/>
              <a:cxnLst/>
              <a:rect l="l" t="t" r="r" b="b"/>
              <a:pathLst>
                <a:path w="1202690" h="290856">
                  <a:moveTo>
                    <a:pt x="601345" y="290856"/>
                  </a:moveTo>
                  <a:lnTo>
                    <a:pt x="1202690" y="0"/>
                  </a:lnTo>
                  <a:lnTo>
                    <a:pt x="0" y="0"/>
                  </a:lnTo>
                  <a:lnTo>
                    <a:pt x="601345" y="2908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87920" y="-36375"/>
              <a:ext cx="826849" cy="192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62601" y="6113703"/>
            <a:ext cx="5532090" cy="845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9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Triangle!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2601" y="2509448"/>
            <a:ext cx="6053553" cy="419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Trouver des formes dans les bâtiments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6500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308905" y="5549531"/>
            <a:ext cx="526190" cy="5261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62601" y="6094653"/>
            <a:ext cx="5532090" cy="89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Circle!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2601" y="2509448"/>
            <a:ext cx="6053553" cy="419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Trouver des formes dans les bâtiments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6500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85425">
            <a:off x="-2475234" y="51435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>
            <a:off x="1639566" y="6911695"/>
            <a:ext cx="4017018" cy="267045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CA"/>
          </a:p>
        </p:txBody>
      </p:sp>
      <p:sp>
        <p:nvSpPr>
          <p:cNvPr id="4" name="AutoShape 4"/>
          <p:cNvSpPr/>
          <p:nvPr/>
        </p:nvSpPr>
        <p:spPr>
          <a:xfrm>
            <a:off x="12526211" y="6911695"/>
            <a:ext cx="4123277" cy="267045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CA"/>
          </a:p>
        </p:txBody>
      </p:sp>
      <p:sp>
        <p:nvSpPr>
          <p:cNvPr id="5" name="AutoShape 5"/>
          <p:cNvSpPr/>
          <p:nvPr/>
        </p:nvSpPr>
        <p:spPr>
          <a:xfrm>
            <a:off x="7134820" y="6911695"/>
            <a:ext cx="4018360" cy="267045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3067240" y="7233341"/>
            <a:ext cx="1161670" cy="1161670"/>
          </a:xfrm>
          <a:custGeom>
            <a:avLst/>
            <a:gdLst/>
            <a:ahLst/>
            <a:cxnLst/>
            <a:rect l="l" t="t" r="r" b="b"/>
            <a:pathLst>
              <a:path w="1161670" h="1161670">
                <a:moveTo>
                  <a:pt x="0" y="0"/>
                </a:moveTo>
                <a:lnTo>
                  <a:pt x="1161670" y="0"/>
                </a:lnTo>
                <a:lnTo>
                  <a:pt x="1161670" y="1161669"/>
                </a:lnTo>
                <a:lnTo>
                  <a:pt x="0" y="11616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8418215" y="7089665"/>
            <a:ext cx="1449948" cy="1449948"/>
          </a:xfrm>
          <a:custGeom>
            <a:avLst/>
            <a:gdLst/>
            <a:ahLst/>
            <a:cxnLst/>
            <a:rect l="l" t="t" r="r" b="b"/>
            <a:pathLst>
              <a:path w="1449948" h="1449948">
                <a:moveTo>
                  <a:pt x="0" y="0"/>
                </a:moveTo>
                <a:lnTo>
                  <a:pt x="1449949" y="0"/>
                </a:lnTo>
                <a:lnTo>
                  <a:pt x="1449949" y="1449948"/>
                </a:lnTo>
                <a:lnTo>
                  <a:pt x="0" y="1449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4059553" y="7234267"/>
            <a:ext cx="1160743" cy="1160743"/>
          </a:xfrm>
          <a:custGeom>
            <a:avLst/>
            <a:gdLst/>
            <a:ahLst/>
            <a:cxnLst/>
            <a:rect l="l" t="t" r="r" b="b"/>
            <a:pathLst>
              <a:path w="1160743" h="1160743">
                <a:moveTo>
                  <a:pt x="0" y="0"/>
                </a:moveTo>
                <a:lnTo>
                  <a:pt x="1160744" y="0"/>
                </a:lnTo>
                <a:lnTo>
                  <a:pt x="1160744" y="1160743"/>
                </a:lnTo>
                <a:lnTo>
                  <a:pt x="0" y="1160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9" name="Group 9"/>
          <p:cNvGrpSpPr/>
          <p:nvPr/>
        </p:nvGrpSpPr>
        <p:grpSpPr>
          <a:xfrm>
            <a:off x="12106050" y="2665096"/>
            <a:ext cx="5342873" cy="3919077"/>
            <a:chOff x="0" y="0"/>
            <a:chExt cx="4198620" cy="3079750"/>
          </a:xfrm>
        </p:grpSpPr>
        <p:sp>
          <p:nvSpPr>
            <p:cNvPr id="10" name="Freeform 10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0"/>
              <a:stretch>
                <a:fillRect b="-243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41427" y="7814639"/>
            <a:ext cx="4017018" cy="1555376"/>
            <a:chOff x="0" y="0"/>
            <a:chExt cx="5356024" cy="207383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535452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5539"/>
              <a:ext cx="5356024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40"/>
                </a:lnSpc>
              </a:pPr>
              <a:r>
                <a:rPr lang="en-US" sz="2600" spc="182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Choisissez une </a:t>
              </a:r>
            </a:p>
            <a:p>
              <a:pPr marL="0" lvl="0" indent="0" algn="ctr">
                <a:lnSpc>
                  <a:spcPts val="3640"/>
                </a:lnSpc>
              </a:pPr>
              <a:r>
                <a:rPr lang="en-US" sz="2600" spc="182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forme !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134820" y="7814639"/>
            <a:ext cx="4018360" cy="1555436"/>
            <a:chOff x="0" y="0"/>
            <a:chExt cx="5357813" cy="2073915"/>
          </a:xfrm>
        </p:grpSpPr>
        <p:sp>
          <p:nvSpPr>
            <p:cNvPr id="15" name="TextBox 15"/>
            <p:cNvSpPr txBox="1"/>
            <p:nvPr/>
          </p:nvSpPr>
          <p:spPr>
            <a:xfrm>
              <a:off x="3284" y="-19050"/>
              <a:ext cx="535452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85539"/>
              <a:ext cx="5356024" cy="118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6"/>
                </a:lnSpc>
              </a:pPr>
              <a:r>
                <a:rPr lang="en-US" sz="2597" spc="181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Mettez la forme </a:t>
              </a:r>
            </a:p>
            <a:p>
              <a:pPr marL="0" lvl="0" indent="0" algn="ctr">
                <a:lnSpc>
                  <a:spcPts val="3636"/>
                </a:lnSpc>
              </a:pPr>
              <a:r>
                <a:rPr lang="en-US" sz="2597" spc="181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dans la peinture !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630362" y="7832923"/>
            <a:ext cx="4019126" cy="1537152"/>
            <a:chOff x="0" y="0"/>
            <a:chExt cx="5358834" cy="2049536"/>
          </a:xfrm>
        </p:grpSpPr>
        <p:sp>
          <p:nvSpPr>
            <p:cNvPr id="18" name="TextBox 18"/>
            <p:cNvSpPr txBox="1"/>
            <p:nvPr/>
          </p:nvSpPr>
          <p:spPr>
            <a:xfrm>
              <a:off x="4305" y="-19050"/>
              <a:ext cx="535452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85539"/>
              <a:ext cx="5356024" cy="1163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4"/>
                </a:lnSpc>
              </a:pPr>
              <a:r>
                <a:rPr lang="en-US" sz="2567" spc="179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Appuyez sur </a:t>
              </a:r>
            </a:p>
            <a:p>
              <a:pPr marL="0" lvl="0" indent="0" algn="ctr">
                <a:lnSpc>
                  <a:spcPts val="3594"/>
                </a:lnSpc>
              </a:pPr>
              <a:r>
                <a:rPr lang="en-US" sz="2567" spc="179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le papier ! 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964226"/>
            <a:ext cx="10811759" cy="9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47"/>
              </a:lnSpc>
            </a:pPr>
            <a:r>
              <a:rPr lang="en-US" sz="6399" spc="31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Jouer avec le dessin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67728" y="2731481"/>
            <a:ext cx="5252370" cy="3852691"/>
            <a:chOff x="0" y="0"/>
            <a:chExt cx="4198620" cy="3079750"/>
          </a:xfrm>
        </p:grpSpPr>
        <p:sp>
          <p:nvSpPr>
            <p:cNvPr id="22" name="Freeform 22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0"/>
              <a:stretch>
                <a:fillRect l="-76608" r="-20077" b="-101466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34580" y="2697638"/>
            <a:ext cx="5252370" cy="3852691"/>
            <a:chOff x="0" y="0"/>
            <a:chExt cx="4198620" cy="3079750"/>
          </a:xfrm>
        </p:grpSpPr>
        <p:sp>
          <p:nvSpPr>
            <p:cNvPr id="24" name="Freeform 24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0"/>
              <a:stretch>
                <a:fillRect t="-84988" r="-159811" b="-8113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00524" y="3868787"/>
            <a:ext cx="3926279" cy="5836361"/>
          </a:xfrm>
          <a:custGeom>
            <a:avLst/>
            <a:gdLst/>
            <a:ahLst/>
            <a:cxnLst/>
            <a:rect l="l" t="t" r="r" b="b"/>
            <a:pathLst>
              <a:path w="3926279" h="5836361">
                <a:moveTo>
                  <a:pt x="0" y="0"/>
                </a:moveTo>
                <a:lnTo>
                  <a:pt x="3926279" y="0"/>
                </a:lnTo>
                <a:lnTo>
                  <a:pt x="3926279" y="5836361"/>
                </a:lnTo>
                <a:lnTo>
                  <a:pt x="0" y="58363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028700" y="4282114"/>
            <a:ext cx="4896116" cy="4473826"/>
          </a:xfrm>
          <a:custGeom>
            <a:avLst/>
            <a:gdLst/>
            <a:ahLst/>
            <a:cxnLst/>
            <a:rect l="l" t="t" r="r" b="b"/>
            <a:pathLst>
              <a:path w="4896116" h="4473826">
                <a:moveTo>
                  <a:pt x="0" y="0"/>
                </a:moveTo>
                <a:lnTo>
                  <a:pt x="4896116" y="0"/>
                </a:lnTo>
                <a:lnTo>
                  <a:pt x="4896116" y="4473827"/>
                </a:lnTo>
                <a:lnTo>
                  <a:pt x="0" y="4473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2198378" y="4282114"/>
            <a:ext cx="5116922" cy="4611626"/>
          </a:xfrm>
          <a:custGeom>
            <a:avLst/>
            <a:gdLst/>
            <a:ahLst/>
            <a:cxnLst/>
            <a:rect l="l" t="t" r="r" b="b"/>
            <a:pathLst>
              <a:path w="5116922" h="4611626">
                <a:moveTo>
                  <a:pt x="0" y="0"/>
                </a:moveTo>
                <a:lnTo>
                  <a:pt x="5116922" y="0"/>
                </a:lnTo>
                <a:lnTo>
                  <a:pt x="5116922" y="4611626"/>
                </a:lnTo>
                <a:lnTo>
                  <a:pt x="0" y="46116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868027" y="837221"/>
            <a:ext cx="16391273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00"/>
              </a:lnSpc>
              <a:spcBef>
                <a:spcPct val="0"/>
              </a:spcBef>
            </a:pPr>
            <a:r>
              <a:rPr lang="en-US" sz="72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Réflexion collective - Types de bâtiments dans notre communauté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8027" y="1200665"/>
            <a:ext cx="16391273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Réflexion collective - Que faut-il inclure dans le plan d'une maison 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30969" y="6371108"/>
            <a:ext cx="6271460" cy="3163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14"/>
              </a:lnSpc>
            </a:pPr>
            <a:r>
              <a:rPr lang="en-US" sz="4558" b="1" spc="-9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Quels sont les éléments que tous les bâtiments devraient posséder (murs, porte) 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01366" y="4403875"/>
            <a:ext cx="1239263" cy="12392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01366" y="4311862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b="1" u="none" spc="-15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8027" y="1200665"/>
            <a:ext cx="16391273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Réflexion collective - Que faut-il inclure dans le plan d'une maison 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30969" y="6371108"/>
            <a:ext cx="6271460" cy="3163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14"/>
              </a:lnSpc>
            </a:pPr>
            <a:r>
              <a:rPr lang="en-US" sz="4558" b="1" spc="-9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Quels sont les éléments que tous les bâtiments devraient posséder (murs, porte) 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01366" y="4403875"/>
            <a:ext cx="1239263" cy="12392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01366" y="4311862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b="1" u="none" spc="-15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84772" y="6337935"/>
            <a:ext cx="4580058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620"/>
              </a:lnSpc>
            </a:pPr>
            <a:r>
              <a:rPr lang="en-US" sz="4200" spc="-84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murs</a:t>
            </a:r>
            <a:endParaRPr lang="en-US" sz="4200" spc="-84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lvl="1" indent="0" algn="ctr">
              <a:lnSpc>
                <a:spcPts val="4620"/>
              </a:lnSpc>
            </a:pPr>
            <a:r>
              <a:rPr lang="en-US" sz="4200" spc="-8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planches</a:t>
            </a:r>
            <a:endParaRPr lang="en-US" sz="4200" spc="-84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lvl="1" indent="0" algn="ctr">
              <a:lnSpc>
                <a:spcPts val="4620"/>
              </a:lnSpc>
            </a:pPr>
            <a:r>
              <a:rPr lang="en-US" sz="4200" spc="-84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fenêtres</a:t>
            </a:r>
            <a:endParaRPr lang="en-US" sz="4200" spc="-84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lvl="1" indent="0" algn="ctr">
              <a:lnSpc>
                <a:spcPts val="4620"/>
              </a:lnSpc>
            </a:pPr>
            <a:r>
              <a:rPr lang="en-US" sz="4200" spc="-8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porte</a:t>
            </a:r>
            <a:endParaRPr lang="en-US" sz="4200" spc="-84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lvl="1" indent="0" algn="ctr">
              <a:lnSpc>
                <a:spcPts val="4620"/>
              </a:lnSpc>
            </a:pPr>
            <a:r>
              <a:rPr lang="en-US" sz="4200" spc="-8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toit</a:t>
            </a:r>
          </a:p>
        </p:txBody>
      </p:sp>
      <p:sp>
        <p:nvSpPr>
          <p:cNvPr id="8" name="Freeform 8"/>
          <p:cNvSpPr/>
          <p:nvPr/>
        </p:nvSpPr>
        <p:spPr>
          <a:xfrm>
            <a:off x="9316494" y="5143500"/>
            <a:ext cx="4614030" cy="4482346"/>
          </a:xfrm>
          <a:custGeom>
            <a:avLst/>
            <a:gdLst/>
            <a:ahLst/>
            <a:cxnLst/>
            <a:rect l="l" t="t" r="r" b="b"/>
            <a:pathLst>
              <a:path w="4614030" h="4482346">
                <a:moveTo>
                  <a:pt x="0" y="0"/>
                </a:moveTo>
                <a:lnTo>
                  <a:pt x="4614030" y="0"/>
                </a:lnTo>
                <a:lnTo>
                  <a:pt x="4614030" y="4482346"/>
                </a:lnTo>
                <a:lnTo>
                  <a:pt x="0" y="44823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8027" y="1200665"/>
            <a:ext cx="16391273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Réflexion collective - </a:t>
            </a:r>
          </a:p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Quels détails pouvons-nous inclure 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55228" y="6056783"/>
            <a:ext cx="10216871" cy="260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56"/>
              </a:lnSpc>
              <a:spcBef>
                <a:spcPct val="0"/>
              </a:spcBef>
            </a:pPr>
            <a:r>
              <a:rPr lang="en-US" sz="4687" b="1" spc="-9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Quels détails pouvons-nous ajouter pour montrer le type de bâtiment que vous créez? (maison, caserne de pompiers, magasin, galerie d’art)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444032" y="4335627"/>
            <a:ext cx="1239263" cy="12392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444032" y="4243614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b="1" u="none" spc="-15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2490153" y="-183318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9197054" y="2859632"/>
            <a:ext cx="8666942" cy="6357331"/>
            <a:chOff x="0" y="0"/>
            <a:chExt cx="4198620" cy="3079750"/>
          </a:xfrm>
        </p:grpSpPr>
        <p:sp>
          <p:nvSpPr>
            <p:cNvPr id="4" name="Freeform 4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-4846" r="-4846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562742"/>
            <a:ext cx="8180393" cy="403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879" spc="86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1.Les carrières </a:t>
            </a:r>
          </a:p>
          <a:p>
            <a:pPr marL="0" lvl="0" indent="0" algn="l">
              <a:lnSpc>
                <a:spcPts val="4031"/>
              </a:lnSpc>
            </a:pPr>
            <a:endParaRPr lang="en-US" sz="2879" spc="86">
              <a:solidFill>
                <a:srgbClr val="0B1E3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>
              <a:lnSpc>
                <a:spcPts val="4031"/>
              </a:lnSpc>
            </a:pPr>
            <a:r>
              <a:rPr lang="en-US" sz="2879" spc="86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2. Formes et motifs dans les bâtiments</a:t>
            </a:r>
          </a:p>
          <a:p>
            <a:pPr marL="0" lvl="0" indent="0" algn="l">
              <a:lnSpc>
                <a:spcPts val="4031"/>
              </a:lnSpc>
            </a:pPr>
            <a:endParaRPr lang="en-US" sz="2879" spc="86">
              <a:solidFill>
                <a:srgbClr val="0B1E3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>
              <a:lnSpc>
                <a:spcPts val="4031"/>
              </a:lnSpc>
            </a:pPr>
            <a:r>
              <a:rPr lang="en-US" sz="2879" spc="86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3. Création de formes avec des matériaux recyclés </a:t>
            </a:r>
          </a:p>
          <a:p>
            <a:pPr marL="0" lvl="0" indent="0" algn="l">
              <a:lnSpc>
                <a:spcPts val="4031"/>
              </a:lnSpc>
            </a:pPr>
            <a:endParaRPr lang="en-US" sz="2879" spc="86">
              <a:solidFill>
                <a:srgbClr val="0B1E3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>
              <a:lnSpc>
                <a:spcPts val="4031"/>
              </a:lnSpc>
            </a:pPr>
            <a:r>
              <a:rPr lang="en-US" sz="2879" spc="86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4. Réflexion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383257"/>
            <a:ext cx="15118461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5"/>
              </a:lnSpc>
            </a:pPr>
            <a:r>
              <a:rPr lang="en-US" sz="7500" b="1" spc="150">
                <a:solidFill>
                  <a:srgbClr val="0B1E3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PLANS DE CONSTRUCTION GÉNIAUX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545630"/>
            <a:ext cx="8168354" cy="58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4"/>
              </a:lnSpc>
            </a:pPr>
            <a:r>
              <a:rPr lang="en-US" sz="4200" b="1" spc="294">
                <a:solidFill>
                  <a:srgbClr val="1468A2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PLAN DE LEÇON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588637"/>
            <a:ext cx="9388412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</a:pPr>
            <a:r>
              <a:rPr lang="en-US" sz="1800" spc="270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Centre d'excellence pour les métiers spécialisés et la fabrication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37477" y="4269781"/>
            <a:ext cx="3049351" cy="4227869"/>
          </a:xfrm>
          <a:custGeom>
            <a:avLst/>
            <a:gdLst/>
            <a:ahLst/>
            <a:cxnLst/>
            <a:rect l="l" t="t" r="r" b="b"/>
            <a:pathLst>
              <a:path w="3049351" h="4227869">
                <a:moveTo>
                  <a:pt x="0" y="0"/>
                </a:moveTo>
                <a:lnTo>
                  <a:pt x="3049351" y="0"/>
                </a:lnTo>
                <a:lnTo>
                  <a:pt x="3049351" y="4227869"/>
                </a:lnTo>
                <a:lnTo>
                  <a:pt x="0" y="4227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6599657" y="4470715"/>
            <a:ext cx="4016868" cy="4026936"/>
          </a:xfrm>
          <a:custGeom>
            <a:avLst/>
            <a:gdLst/>
            <a:ahLst/>
            <a:cxnLst/>
            <a:rect l="l" t="t" r="r" b="b"/>
            <a:pathLst>
              <a:path w="4016868" h="4026936">
                <a:moveTo>
                  <a:pt x="0" y="0"/>
                </a:moveTo>
                <a:lnTo>
                  <a:pt x="4016868" y="0"/>
                </a:lnTo>
                <a:lnTo>
                  <a:pt x="4016868" y="4026935"/>
                </a:lnTo>
                <a:lnTo>
                  <a:pt x="0" y="402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2329355" y="4232691"/>
            <a:ext cx="3960495" cy="4114800"/>
          </a:xfrm>
          <a:custGeom>
            <a:avLst/>
            <a:gdLst/>
            <a:ahLst/>
            <a:cxnLst/>
            <a:rect l="l" t="t" r="r" b="b"/>
            <a:pathLst>
              <a:path w="3960495" h="4114800">
                <a:moveTo>
                  <a:pt x="0" y="0"/>
                </a:moveTo>
                <a:lnTo>
                  <a:pt x="3960495" y="0"/>
                </a:lnTo>
                <a:lnTo>
                  <a:pt x="3960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2453835" y="8979217"/>
            <a:ext cx="2522041" cy="350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cheminée</a:t>
            </a:r>
          </a:p>
          <a:p>
            <a:pPr algn="ctr">
              <a:lnSpc>
                <a:spcPts val="4620"/>
              </a:lnSpc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620"/>
              </a:lnSpc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620"/>
              </a:lnSpc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620"/>
              </a:lnSpc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620"/>
              </a:lnSpc>
              <a:spcBef>
                <a:spcPct val="0"/>
              </a:spcBef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36907" y="8979218"/>
            <a:ext cx="1740396" cy="59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garage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52799" y="8979218"/>
            <a:ext cx="1713607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balcon</a:t>
            </a:r>
          </a:p>
          <a:p>
            <a:pPr algn="ctr">
              <a:lnSpc>
                <a:spcPts val="4620"/>
              </a:lnSpc>
              <a:spcBef>
                <a:spcPct val="0"/>
              </a:spcBef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68027" y="1200665"/>
            <a:ext cx="16391273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Réflexion collective - </a:t>
            </a:r>
          </a:p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Quels détails pouvons-nous inclure 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85425">
            <a:off x="-2475234" y="51435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>
            <a:off x="1395143" y="8233412"/>
            <a:ext cx="15864157" cy="173692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639566" y="2386790"/>
            <a:ext cx="7364507" cy="5401975"/>
            <a:chOff x="0" y="0"/>
            <a:chExt cx="4198620" cy="3079750"/>
          </a:xfrm>
        </p:grpSpPr>
        <p:sp>
          <p:nvSpPr>
            <p:cNvPr id="5" name="Freeform 5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t="-1108" b="-110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90475" y="2318457"/>
            <a:ext cx="7059013" cy="5177890"/>
            <a:chOff x="0" y="0"/>
            <a:chExt cx="4198620" cy="3079750"/>
          </a:xfrm>
        </p:grpSpPr>
        <p:sp>
          <p:nvSpPr>
            <p:cNvPr id="7" name="Freeform 7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5"/>
              <a:stretch>
                <a:fillRect t="-1215" b="-1215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77423" y="7993873"/>
            <a:ext cx="14672065" cy="1506393"/>
            <a:chOff x="0" y="0"/>
            <a:chExt cx="19562753" cy="2008524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50"/>
              <a:ext cx="1955729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37914"/>
              <a:ext cx="19562753" cy="1170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389"/>
                </a:lnSpc>
              </a:pPr>
              <a:r>
                <a:rPr lang="en-US" sz="5278" spc="369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Transformez vos idées en un plan !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846921" y="7974823"/>
            <a:ext cx="825566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2633591" y="7971475"/>
            <a:ext cx="401589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6447541" y="797858"/>
            <a:ext cx="10811759" cy="9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47"/>
              </a:lnSpc>
            </a:pPr>
            <a:r>
              <a:rPr lang="en-US" sz="6399" spc="31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C'est le temps de créer!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60370"/>
            <a:ext cx="11189052" cy="667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Qu'est-ce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j'ai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fait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aujourd'hui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Quelle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partie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l'activité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ai-je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préférée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</a:t>
            </a:r>
            <a:endParaRPr lang="en-US" sz="4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3000"/>
              </a:lnSpc>
            </a:pPr>
            <a:endParaRPr lang="en-US" sz="4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8400"/>
              </a:lnSpc>
            </a:pP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Tournez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-vous vers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votre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voisin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et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expliquez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l’activité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du jour,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en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faisant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comme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s’il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était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absent et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avait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manqué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l’expérience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.</a:t>
            </a:r>
            <a:endParaRPr lang="en-US" sz="4200" i="1" dirty="0">
              <a:solidFill>
                <a:srgbClr val="000000"/>
              </a:solidFill>
              <a:latin typeface="Open Sans Italics"/>
              <a:ea typeface="Open Sans Italics"/>
              <a:cs typeface="Open Sans Italics"/>
            </a:endParaRPr>
          </a:p>
          <a:p>
            <a:pPr algn="l">
              <a:lnSpc>
                <a:spcPts val="8400"/>
              </a:lnSpc>
            </a:pPr>
            <a:endParaRPr lang="en-US" sz="4200" i="1">
              <a:solidFill>
                <a:srgbClr val="000000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251594" y="3631890"/>
            <a:ext cx="4007706" cy="4347610"/>
          </a:xfrm>
          <a:custGeom>
            <a:avLst/>
            <a:gdLst/>
            <a:ahLst/>
            <a:cxnLst/>
            <a:rect l="l" t="t" r="r" b="b"/>
            <a:pathLst>
              <a:path w="4007706" h="4347610">
                <a:moveTo>
                  <a:pt x="0" y="0"/>
                </a:moveTo>
                <a:lnTo>
                  <a:pt x="4007706" y="0"/>
                </a:lnTo>
                <a:lnTo>
                  <a:pt x="4007706" y="4347610"/>
                </a:lnTo>
                <a:lnTo>
                  <a:pt x="0" y="4347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3357844" y="1250523"/>
            <a:ext cx="13090165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Questions de réflexion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80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47683" y="2889069"/>
            <a:ext cx="4311635" cy="6926322"/>
          </a:xfrm>
          <a:custGeom>
            <a:avLst/>
            <a:gdLst/>
            <a:ahLst/>
            <a:cxnLst/>
            <a:rect l="l" t="t" r="r" b="b"/>
            <a:pathLst>
              <a:path w="4311635" h="6926322">
                <a:moveTo>
                  <a:pt x="0" y="0"/>
                </a:moveTo>
                <a:lnTo>
                  <a:pt x="4311635" y="0"/>
                </a:lnTo>
                <a:lnTo>
                  <a:pt x="4311635" y="6926322"/>
                </a:lnTo>
                <a:lnTo>
                  <a:pt x="0" y="6926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028700" y="3308040"/>
            <a:ext cx="11022685" cy="471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Qu'est-ce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j'ai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trouvé difficile?</a:t>
            </a:r>
          </a:p>
          <a:p>
            <a:pPr algn="l">
              <a:lnSpc>
                <a:spcPts val="4200"/>
              </a:lnSpc>
            </a:pPr>
            <a:endParaRPr lang="en-US" sz="4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8400"/>
              </a:lnSpc>
            </a:pP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Réfléchissez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à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difficulté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rencontrée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lors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l'activité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d'aujourd'hui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Comment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l'avez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-vous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surmontée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 </a:t>
            </a:r>
            <a:endParaRPr lang="en-US" sz="4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57844" y="1250523"/>
            <a:ext cx="13090165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Questions de réflexion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80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1326" y="1416891"/>
            <a:ext cx="3106674" cy="8229600"/>
          </a:xfrm>
          <a:custGeom>
            <a:avLst/>
            <a:gdLst/>
            <a:ahLst/>
            <a:cxnLst/>
            <a:rect l="l" t="t" r="r" b="b"/>
            <a:pathLst>
              <a:path w="3106674" h="8229600">
                <a:moveTo>
                  <a:pt x="0" y="0"/>
                </a:moveTo>
                <a:lnTo>
                  <a:pt x="3106674" y="0"/>
                </a:lnTo>
                <a:lnTo>
                  <a:pt x="31066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028700" y="3230965"/>
            <a:ext cx="14599585" cy="5457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555" lvl="1" indent="-441960">
              <a:lnSpc>
                <a:spcPts val="8199"/>
              </a:lnSpc>
              <a:buFont typeface="Arial"/>
              <a:buChar char="•"/>
            </a:pP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Qu'est-ce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j'ai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appris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sur moi-</a:t>
            </a: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même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aujourd'hui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</a:t>
            </a:r>
            <a:endParaRPr lang="en-US" sz="4050" dirty="0"/>
          </a:p>
          <a:p>
            <a:pPr algn="l">
              <a:lnSpc>
                <a:spcPts val="1799"/>
              </a:lnSpc>
            </a:pPr>
            <a:endParaRPr lang="en-US" sz="40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8399"/>
              </a:lnSpc>
            </a:pPr>
            <a:r>
              <a:rPr lang="en-US" sz="41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Examples:</a:t>
            </a:r>
            <a:endParaRPr lang="en-US" sz="4150" i="1" dirty="0">
              <a:solidFill>
                <a:srgbClr val="000000"/>
              </a:solidFill>
              <a:latin typeface="Open Sans Italics"/>
              <a:ea typeface="Open Sans Italics"/>
              <a:cs typeface="Open Sans Italics"/>
            </a:endParaRPr>
          </a:p>
          <a:p>
            <a:pPr algn="l">
              <a:lnSpc>
                <a:spcPts val="349"/>
              </a:lnSpc>
            </a:pPr>
            <a:endParaRPr lang="en-US" sz="4199" i="1">
              <a:solidFill>
                <a:srgbClr val="000000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marL="1640205" lvl="2" indent="-546735" algn="l">
              <a:lnSpc>
                <a:spcPts val="6117"/>
              </a:lnSpc>
              <a:buFont typeface="Arial"/>
              <a:buChar char="⚬"/>
            </a:pP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J'adore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partager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des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idées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avec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mes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amis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!</a:t>
            </a:r>
            <a:endParaRPr lang="en-US" sz="3750" i="1" dirty="0">
              <a:solidFill>
                <a:srgbClr val="000000"/>
              </a:solidFill>
              <a:latin typeface="Open Sans Italics"/>
              <a:ea typeface="Open Sans Italics"/>
              <a:cs typeface="Open Sans Italics"/>
            </a:endParaRPr>
          </a:p>
          <a:p>
            <a:pPr marL="1640205" lvl="2" indent="-546735" algn="l">
              <a:lnSpc>
                <a:spcPts val="6117"/>
              </a:lnSpc>
              <a:buFont typeface="Arial"/>
              <a:buChar char="⚬"/>
            </a:pP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Je suis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intéressé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(e) à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en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apprendre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davantage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sur les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bâtiments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de ma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communauté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!</a:t>
            </a:r>
            <a:endParaRPr lang="en-US" sz="3750" i="1" dirty="0">
              <a:solidFill>
                <a:srgbClr val="000000"/>
              </a:solidFill>
              <a:latin typeface="Open Sans Italics"/>
              <a:ea typeface="Open Sans Italics"/>
              <a:cs typeface="Open Sans Italics"/>
            </a:endParaRPr>
          </a:p>
          <a:p>
            <a:pPr marL="1640205" lvl="2" indent="-546735" algn="l">
              <a:lnSpc>
                <a:spcPts val="6117"/>
              </a:lnSpc>
              <a:buFont typeface="Arial"/>
              <a:buChar char="⚬"/>
            </a:pPr>
            <a:endParaRPr lang="en-US" sz="3799" i="1">
              <a:solidFill>
                <a:srgbClr val="000000"/>
              </a:solidFill>
              <a:latin typeface="Open Sans Italics"/>
              <a:ea typeface="Open Sans Italics"/>
              <a:cs typeface="Open Sans Itali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57844" y="1250523"/>
            <a:ext cx="13090165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Questions de réflexion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80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4757661" y="3312531"/>
            <a:ext cx="8019469" cy="6134894"/>
          </a:xfrm>
          <a:custGeom>
            <a:avLst/>
            <a:gdLst/>
            <a:ahLst/>
            <a:cxnLst/>
            <a:rect l="l" t="t" r="r" b="b"/>
            <a:pathLst>
              <a:path w="8019469" h="6134894">
                <a:moveTo>
                  <a:pt x="0" y="0"/>
                </a:moveTo>
                <a:lnTo>
                  <a:pt x="8019470" y="0"/>
                </a:lnTo>
                <a:lnTo>
                  <a:pt x="8019470" y="6134894"/>
                </a:lnTo>
                <a:lnTo>
                  <a:pt x="0" y="613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028700" y="947395"/>
            <a:ext cx="14629186" cy="1755005"/>
            <a:chOff x="0" y="171449"/>
            <a:chExt cx="19505581" cy="2340008"/>
          </a:xfrm>
        </p:grpSpPr>
        <p:sp>
          <p:nvSpPr>
            <p:cNvPr id="5" name="TextBox 5"/>
            <p:cNvSpPr txBox="1"/>
            <p:nvPr/>
          </p:nvSpPr>
          <p:spPr>
            <a:xfrm>
              <a:off x="0" y="171449"/>
              <a:ext cx="19493450" cy="1209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64"/>
                </a:lnSpc>
              </a:pPr>
              <a:r>
                <a:rPr lang="en-US" sz="7300" b="1" spc="146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</a:t>
              </a:r>
              <a:endParaRPr lang="en-US" sz="7330" b="1" spc="146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45861"/>
              <a:ext cx="19505581" cy="765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2"/>
                </a:lnSpc>
              </a:pPr>
              <a:r>
                <a:rPr lang="en-US" sz="4105" b="1" spc="287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QUI CONSTRUIT DES MAISONS AU NOUVEAU-BRUNSWICK? 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821647" y="4331348"/>
            <a:ext cx="11072481" cy="4004219"/>
            <a:chOff x="0" y="0"/>
            <a:chExt cx="14763308" cy="5338959"/>
          </a:xfrm>
        </p:grpSpPr>
        <p:sp>
          <p:nvSpPr>
            <p:cNvPr id="4" name="TextBox 4"/>
            <p:cNvSpPr txBox="1"/>
            <p:nvPr/>
          </p:nvSpPr>
          <p:spPr>
            <a:xfrm>
              <a:off x="0" y="190500"/>
              <a:ext cx="14754126" cy="4203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UNE CHARPENTIÈRE</a:t>
              </a:r>
            </a:p>
            <a:p>
              <a:pPr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marL="0" lvl="0" indent="0"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 CHARPENTIER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626495"/>
              <a:ext cx="1476330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410631" y="2533443"/>
            <a:ext cx="5833947" cy="5802125"/>
          </a:xfrm>
          <a:custGeom>
            <a:avLst/>
            <a:gdLst/>
            <a:ahLst/>
            <a:cxnLst/>
            <a:rect l="l" t="t" r="r" b="b"/>
            <a:pathLst>
              <a:path w="5833947" h="5802125">
                <a:moveTo>
                  <a:pt x="0" y="0"/>
                </a:moveTo>
                <a:lnTo>
                  <a:pt x="5833946" y="0"/>
                </a:lnTo>
                <a:lnTo>
                  <a:pt x="5833946" y="5802125"/>
                </a:lnTo>
                <a:lnTo>
                  <a:pt x="0" y="5802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7" name="Group 7"/>
          <p:cNvGrpSpPr/>
          <p:nvPr/>
        </p:nvGrpSpPr>
        <p:grpSpPr>
          <a:xfrm>
            <a:off x="1028700" y="947396"/>
            <a:ext cx="12736155" cy="1688778"/>
            <a:chOff x="0" y="171450"/>
            <a:chExt cx="16981541" cy="2251704"/>
          </a:xfrm>
        </p:grpSpPr>
        <p:sp>
          <p:nvSpPr>
            <p:cNvPr id="8" name="TextBox 8"/>
            <p:cNvSpPr txBox="1"/>
            <p:nvPr/>
          </p:nvSpPr>
          <p:spPr>
            <a:xfrm>
              <a:off x="0" y="171450"/>
              <a:ext cx="16970979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56305"/>
              <a:ext cx="16981541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3650" b="1" spc="256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12023845" y="8762440"/>
            <a:ext cx="4607518" cy="991721"/>
            <a:chOff x="0" y="0"/>
            <a:chExt cx="6143357" cy="132229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90046"/>
              <a:ext cx="6143357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6124947" cy="618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6"/>
                </a:lnSpc>
              </a:pPr>
              <a:r>
                <a:rPr lang="en-US" sz="3160" spc="316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SCIE! SCIE! SCIE!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1148641" y="3612418"/>
            <a:ext cx="5482722" cy="4207989"/>
          </a:xfrm>
          <a:custGeom>
            <a:avLst/>
            <a:gdLst/>
            <a:ahLst/>
            <a:cxnLst/>
            <a:rect l="l" t="t" r="r" b="b"/>
            <a:pathLst>
              <a:path w="5482722" h="4207989">
                <a:moveTo>
                  <a:pt x="0" y="0"/>
                </a:moveTo>
                <a:lnTo>
                  <a:pt x="5482722" y="0"/>
                </a:lnTo>
                <a:lnTo>
                  <a:pt x="5482722" y="4207989"/>
                </a:lnTo>
                <a:lnTo>
                  <a:pt x="0" y="4207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028700" y="4485769"/>
            <a:ext cx="11072481" cy="5013869"/>
            <a:chOff x="0" y="0"/>
            <a:chExt cx="14763308" cy="6685159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500"/>
              <a:ext cx="14754126" cy="5549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UNE MAÇONNE </a:t>
              </a:r>
            </a:p>
            <a:p>
              <a:pPr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 MAÇON</a:t>
              </a:r>
            </a:p>
            <a:p>
              <a:pPr marL="0" lvl="0" indent="0"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72695"/>
              <a:ext cx="1476330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947396"/>
            <a:ext cx="12736155" cy="1688778"/>
            <a:chOff x="0" y="171450"/>
            <a:chExt cx="16981541" cy="2251704"/>
          </a:xfrm>
        </p:grpSpPr>
        <p:sp>
          <p:nvSpPr>
            <p:cNvPr id="8" name="TextBox 8"/>
            <p:cNvSpPr txBox="1"/>
            <p:nvPr/>
          </p:nvSpPr>
          <p:spPr>
            <a:xfrm>
              <a:off x="0" y="171450"/>
              <a:ext cx="16970979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56305"/>
              <a:ext cx="16981541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3650" b="1" spc="256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11586243" y="8266579"/>
            <a:ext cx="4607518" cy="991721"/>
            <a:chOff x="0" y="0"/>
            <a:chExt cx="6143357" cy="132229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90046"/>
              <a:ext cx="6143357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6124947" cy="618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6"/>
                </a:lnSpc>
              </a:pPr>
              <a:r>
                <a:rPr lang="en-US" sz="3160" spc="316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ÉTALE! ÉTALE!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2194364" y="628814"/>
            <a:ext cx="2740464" cy="3136439"/>
          </a:xfrm>
          <a:custGeom>
            <a:avLst/>
            <a:gdLst/>
            <a:ahLst/>
            <a:cxnLst/>
            <a:rect l="l" t="t" r="r" b="b"/>
            <a:pathLst>
              <a:path w="2740464" h="3136439">
                <a:moveTo>
                  <a:pt x="0" y="0"/>
                </a:moveTo>
                <a:lnTo>
                  <a:pt x="2740464" y="0"/>
                </a:lnTo>
                <a:lnTo>
                  <a:pt x="2740464" y="3136439"/>
                </a:lnTo>
                <a:lnTo>
                  <a:pt x="0" y="3136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1261793" y="4374828"/>
            <a:ext cx="5397942" cy="3589632"/>
          </a:xfrm>
          <a:custGeom>
            <a:avLst/>
            <a:gdLst/>
            <a:ahLst/>
            <a:cxnLst/>
            <a:rect l="l" t="t" r="r" b="b"/>
            <a:pathLst>
              <a:path w="5397942" h="3589632">
                <a:moveTo>
                  <a:pt x="0" y="0"/>
                </a:moveTo>
                <a:lnTo>
                  <a:pt x="5397942" y="0"/>
                </a:lnTo>
                <a:lnTo>
                  <a:pt x="5397942" y="3589632"/>
                </a:lnTo>
                <a:lnTo>
                  <a:pt x="0" y="35896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1028700" y="947396"/>
            <a:ext cx="9559971" cy="2593653"/>
            <a:chOff x="0" y="171450"/>
            <a:chExt cx="12746628" cy="3458204"/>
          </a:xfrm>
        </p:grpSpPr>
        <p:sp>
          <p:nvSpPr>
            <p:cNvPr id="6" name="TextBox 6"/>
            <p:cNvSpPr txBox="1"/>
            <p:nvPr/>
          </p:nvSpPr>
          <p:spPr>
            <a:xfrm>
              <a:off x="0" y="171450"/>
              <a:ext cx="12738700" cy="2559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962805"/>
              <a:ext cx="12746628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3650" b="1" spc="256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1028700" y="4659262"/>
            <a:ext cx="11072481" cy="7009344"/>
            <a:chOff x="0" y="0"/>
            <a:chExt cx="14763308" cy="934579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19075"/>
              <a:ext cx="14754126" cy="8181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24"/>
                </a:lnSpc>
              </a:pPr>
              <a:r>
                <a:rPr lang="en-US" sz="9499" b="1" spc="189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 PLOMBIER</a:t>
              </a:r>
            </a:p>
            <a:p>
              <a:pPr algn="l">
                <a:lnSpc>
                  <a:spcPts val="9024"/>
                </a:lnSpc>
              </a:pPr>
              <a:endParaRPr lang="en-US" sz="9499" b="1" spc="189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9024"/>
                </a:lnSpc>
              </a:pPr>
              <a:r>
                <a:rPr lang="en-US" sz="9499" b="1" spc="189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UNE PLOMBIÈRE</a:t>
              </a:r>
            </a:p>
            <a:p>
              <a:pPr algn="l">
                <a:lnSpc>
                  <a:spcPts val="10069"/>
                </a:lnSpc>
              </a:pPr>
              <a:endParaRPr lang="en-US" sz="9499" b="1" spc="189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marL="0" lvl="0" indent="0" algn="l">
                <a:lnSpc>
                  <a:spcPts val="10069"/>
                </a:lnSpc>
              </a:pPr>
              <a:endParaRPr lang="en-US" sz="9499" b="1" spc="189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633328"/>
              <a:ext cx="1476330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137196" y="8606410"/>
            <a:ext cx="5775369" cy="960574"/>
            <a:chOff x="0" y="0"/>
            <a:chExt cx="7700492" cy="128076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638992"/>
              <a:ext cx="7700492" cy="64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7677417" cy="577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53"/>
                </a:lnSpc>
              </a:pPr>
              <a:r>
                <a:rPr lang="en-US" sz="2957" spc="29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TOURNE! TOURNE! TOURNE!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2390848" y="4296912"/>
            <a:ext cx="4360025" cy="4381934"/>
          </a:xfrm>
          <a:custGeom>
            <a:avLst/>
            <a:gdLst/>
            <a:ahLst/>
            <a:cxnLst/>
            <a:rect l="l" t="t" r="r" b="b"/>
            <a:pathLst>
              <a:path w="4360025" h="4381934">
                <a:moveTo>
                  <a:pt x="0" y="0"/>
                </a:moveTo>
                <a:lnTo>
                  <a:pt x="4360024" y="0"/>
                </a:lnTo>
                <a:lnTo>
                  <a:pt x="4360024" y="4381934"/>
                </a:lnTo>
                <a:lnTo>
                  <a:pt x="0" y="438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3119464" y="624517"/>
            <a:ext cx="2902793" cy="2950742"/>
          </a:xfrm>
          <a:custGeom>
            <a:avLst/>
            <a:gdLst/>
            <a:ahLst/>
            <a:cxnLst/>
            <a:rect l="l" t="t" r="r" b="b"/>
            <a:pathLst>
              <a:path w="2902793" h="2950742">
                <a:moveTo>
                  <a:pt x="0" y="0"/>
                </a:moveTo>
                <a:lnTo>
                  <a:pt x="2902792" y="0"/>
                </a:lnTo>
                <a:lnTo>
                  <a:pt x="2902792" y="2950742"/>
                </a:lnTo>
                <a:lnTo>
                  <a:pt x="0" y="2950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1028700" y="947396"/>
            <a:ext cx="11661625" cy="2593653"/>
            <a:chOff x="0" y="171450"/>
            <a:chExt cx="15548834" cy="3458204"/>
          </a:xfrm>
        </p:grpSpPr>
        <p:sp>
          <p:nvSpPr>
            <p:cNvPr id="6" name="TextBox 6"/>
            <p:cNvSpPr txBox="1"/>
            <p:nvPr/>
          </p:nvSpPr>
          <p:spPr>
            <a:xfrm>
              <a:off x="0" y="171450"/>
              <a:ext cx="15539164" cy="2559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962805"/>
              <a:ext cx="15548834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3650" b="1" spc="256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1028700" y="4596735"/>
            <a:ext cx="11072481" cy="6023519"/>
            <a:chOff x="0" y="0"/>
            <a:chExt cx="14763308" cy="803135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90500"/>
              <a:ext cx="14754126" cy="6896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UNE ÉLECTRICIENNE</a:t>
              </a:r>
            </a:p>
            <a:p>
              <a:pPr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 ÉLECTRICIEN</a:t>
              </a:r>
            </a:p>
            <a:p>
              <a:pPr marL="0" lvl="0" indent="0"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318895"/>
              <a:ext cx="1476330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19942" y="9014762"/>
            <a:ext cx="4939358" cy="992229"/>
            <a:chOff x="0" y="0"/>
            <a:chExt cx="6585811" cy="132297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690723"/>
              <a:ext cx="6585811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6566075" cy="628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</a:pPr>
              <a:r>
                <a:rPr lang="en-US" sz="3200" spc="32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CLIC! CLIC! CLIC!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1648494" y="818808"/>
            <a:ext cx="5193596" cy="3616041"/>
          </a:xfrm>
          <a:custGeom>
            <a:avLst/>
            <a:gdLst/>
            <a:ahLst/>
            <a:cxnLst/>
            <a:rect l="l" t="t" r="r" b="b"/>
            <a:pathLst>
              <a:path w="5193596" h="3616041">
                <a:moveTo>
                  <a:pt x="0" y="0"/>
                </a:moveTo>
                <a:lnTo>
                  <a:pt x="5193596" y="0"/>
                </a:lnTo>
                <a:lnTo>
                  <a:pt x="5193596" y="3616041"/>
                </a:lnTo>
                <a:lnTo>
                  <a:pt x="0" y="3616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028700" y="961683"/>
            <a:ext cx="9876009" cy="2956587"/>
            <a:chOff x="0" y="190500"/>
            <a:chExt cx="13168012" cy="3942117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500"/>
              <a:ext cx="13159822" cy="288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074"/>
                </a:lnSpc>
              </a:pPr>
              <a:r>
                <a:rPr lang="en-US" sz="8499" b="1" spc="169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328978"/>
              <a:ext cx="13168012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68"/>
                </a:lnSpc>
              </a:pPr>
              <a:r>
                <a:rPr lang="en-US" sz="4350" b="1" spc="305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 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821647" y="4845834"/>
            <a:ext cx="11072481" cy="7684037"/>
            <a:chOff x="0" y="0"/>
            <a:chExt cx="14763308" cy="10245382"/>
          </a:xfrm>
        </p:grpSpPr>
        <p:sp>
          <p:nvSpPr>
            <p:cNvPr id="9" name="TextBox 9"/>
            <p:cNvSpPr txBox="1"/>
            <p:nvPr/>
          </p:nvSpPr>
          <p:spPr>
            <a:xfrm>
              <a:off x="0" y="209550"/>
              <a:ext cx="14754126" cy="9091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44"/>
                </a:lnSpc>
              </a:pPr>
              <a:r>
                <a:rPr lang="en-US" sz="9099" b="1" spc="181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 COUVREUR</a:t>
              </a:r>
            </a:p>
            <a:p>
              <a:pPr algn="l">
                <a:lnSpc>
                  <a:spcPts val="8929"/>
                </a:lnSpc>
              </a:pPr>
              <a:endParaRPr lang="en-US" sz="9099" b="1" spc="18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8644"/>
                </a:lnSpc>
              </a:pPr>
              <a:r>
                <a:rPr lang="en-US" sz="9099" b="1" spc="181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UNE COUVREUSE</a:t>
              </a:r>
            </a:p>
            <a:p>
              <a:pPr algn="l">
                <a:lnSpc>
                  <a:spcPts val="8169"/>
                </a:lnSpc>
              </a:pPr>
              <a:endParaRPr lang="en-US" sz="9099" b="1" spc="18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9214"/>
                </a:lnSpc>
              </a:pPr>
              <a:endParaRPr lang="en-US" sz="9099" b="1" spc="18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marL="0" lvl="0" indent="0" algn="l">
                <a:lnSpc>
                  <a:spcPts val="9214"/>
                </a:lnSpc>
              </a:pPr>
              <a:endParaRPr lang="en-US" sz="9099" b="1" spc="18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32918"/>
              <a:ext cx="1476330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94133" y="9229134"/>
            <a:ext cx="4607518" cy="971226"/>
            <a:chOff x="0" y="0"/>
            <a:chExt cx="6143357" cy="129496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53194"/>
              <a:ext cx="6143357" cy="64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6124947" cy="591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0"/>
                </a:lnSpc>
              </a:pPr>
              <a:r>
                <a:rPr lang="en-US" sz="3046" spc="304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TOC!, TOC!, TOC!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2362435" y="5143500"/>
            <a:ext cx="3183945" cy="3640685"/>
          </a:xfrm>
          <a:custGeom>
            <a:avLst/>
            <a:gdLst/>
            <a:ahLst/>
            <a:cxnLst/>
            <a:rect l="l" t="t" r="r" b="b"/>
            <a:pathLst>
              <a:path w="3183945" h="3640685">
                <a:moveTo>
                  <a:pt x="0" y="0"/>
                </a:moveTo>
                <a:lnTo>
                  <a:pt x="3183945" y="0"/>
                </a:lnTo>
                <a:lnTo>
                  <a:pt x="3183945" y="3640685"/>
                </a:lnTo>
                <a:lnTo>
                  <a:pt x="0" y="36406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9333623" y="3321336"/>
            <a:ext cx="6904335" cy="4789883"/>
          </a:xfrm>
          <a:custGeom>
            <a:avLst/>
            <a:gdLst/>
            <a:ahLst/>
            <a:cxnLst/>
            <a:rect l="l" t="t" r="r" b="b"/>
            <a:pathLst>
              <a:path w="6904335" h="4789883">
                <a:moveTo>
                  <a:pt x="0" y="0"/>
                </a:moveTo>
                <a:lnTo>
                  <a:pt x="6904335" y="0"/>
                </a:lnTo>
                <a:lnTo>
                  <a:pt x="6904335" y="4789883"/>
                </a:lnTo>
                <a:lnTo>
                  <a:pt x="0" y="47898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028700" y="818808"/>
            <a:ext cx="12736155" cy="1851577"/>
            <a:chOff x="0" y="0"/>
            <a:chExt cx="16981541" cy="2468769"/>
          </a:xfrm>
        </p:grpSpPr>
        <p:sp>
          <p:nvSpPr>
            <p:cNvPr id="5" name="TextBox 5"/>
            <p:cNvSpPr txBox="1"/>
            <p:nvPr/>
          </p:nvSpPr>
          <p:spPr>
            <a:xfrm>
              <a:off x="0" y="171450"/>
              <a:ext cx="16970979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56305"/>
              <a:ext cx="16981541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2897" y="8762440"/>
            <a:ext cx="7372853" cy="991721"/>
            <a:chOff x="0" y="0"/>
            <a:chExt cx="9830470" cy="1322294"/>
          </a:xfrm>
        </p:grpSpPr>
        <p:sp>
          <p:nvSpPr>
            <p:cNvPr id="8" name="TextBox 8"/>
            <p:cNvSpPr txBox="1"/>
            <p:nvPr/>
          </p:nvSpPr>
          <p:spPr>
            <a:xfrm>
              <a:off x="0" y="690046"/>
              <a:ext cx="9830470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9801012" cy="618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6"/>
                </a:lnSpc>
              </a:pPr>
              <a:r>
                <a:rPr lang="en-US" sz="3160" spc="316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HOURRA! HOURRA! HOURRA!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2529133" y="3996419"/>
            <a:ext cx="5200379" cy="4114800"/>
          </a:xfrm>
          <a:custGeom>
            <a:avLst/>
            <a:gdLst/>
            <a:ahLst/>
            <a:cxnLst/>
            <a:rect l="l" t="t" r="r" b="b"/>
            <a:pathLst>
              <a:path w="5200379" h="4114800">
                <a:moveTo>
                  <a:pt x="0" y="0"/>
                </a:moveTo>
                <a:lnTo>
                  <a:pt x="5200380" y="0"/>
                </a:lnTo>
                <a:lnTo>
                  <a:pt x="52003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Custom</PresentationFormat>
  <Paragraphs>115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Open Sans Italics</vt:lpstr>
      <vt:lpstr>Sprite Graffiti Shadow</vt:lpstr>
      <vt:lpstr>Roboto</vt:lpstr>
      <vt:lpstr>Architype Van Doesburg</vt:lpstr>
      <vt:lpstr>Phatt</vt:lpstr>
      <vt:lpstr>Open Sans</vt:lpstr>
      <vt:lpstr>Calibri</vt:lpstr>
      <vt:lpstr>Roboto Condensed</vt:lpstr>
      <vt:lpstr>Open Sans Bold</vt:lpstr>
      <vt:lpstr>Roboto Condensed Bold</vt:lpstr>
      <vt:lpstr>Bernoru SemiCondensed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Plan de Construction Geniaux!</dc:title>
  <dc:creator>Steeves, Ginny (EECD/EDPE)</dc:creator>
  <cp:lastModifiedBy>Steeves, Ginny (EECD/EDPE)</cp:lastModifiedBy>
  <cp:revision>22</cp:revision>
  <dcterms:created xsi:type="dcterms:W3CDTF">2006-08-16T00:00:00Z</dcterms:created>
  <dcterms:modified xsi:type="dcterms:W3CDTF">2026-02-03T18:14:48Z</dcterms:modified>
  <dc:identifier>DAG3va3bl6c</dc:identifier>
</cp:coreProperties>
</file>