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Arial Nova Condensed" panose="020B0604020202020204" charset="0"/>
      <p:regular r:id="rId21"/>
    </p:embeddedFont>
    <p:embeddedFont>
      <p:font typeface="Arial Nova Condensed Bold" panose="020B0604020202020204" charset="0"/>
      <p:regular r:id="rId22"/>
    </p:embeddedFont>
    <p:embeddedFont>
      <p:font typeface="Bobby Jones" panose="020B0604020202020204" charset="0"/>
      <p:regular r:id="rId23"/>
    </p:embeddedFont>
    <p:embeddedFont>
      <p:font typeface="Canva Sans Bold" panose="020B0604020202020204" charset="0"/>
      <p:regular r:id="rId24"/>
    </p:embeddedFont>
    <p:embeddedFont>
      <p:font typeface="FF Providence Sans Bold" panose="020B0604020202020204" charset="0"/>
      <p:regular r:id="rId25"/>
    </p:embeddedFont>
    <p:embeddedFont>
      <p:font typeface="Glacial Indifference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602"/>
            <a:ext cx="18288000" cy="10271398"/>
          </a:xfrm>
          <a:custGeom>
            <a:avLst/>
            <a:gdLst/>
            <a:ahLst/>
            <a:cxnLst/>
            <a:rect l="l" t="t" r="r" b="b"/>
            <a:pathLst>
              <a:path w="18288000" h="10271398">
                <a:moveTo>
                  <a:pt x="0" y="0"/>
                </a:moveTo>
                <a:lnTo>
                  <a:pt x="18288000" y="0"/>
                </a:lnTo>
                <a:lnTo>
                  <a:pt x="18288000" y="10271398"/>
                </a:lnTo>
                <a:lnTo>
                  <a:pt x="0" y="10271398"/>
                </a:lnTo>
                <a:lnTo>
                  <a:pt x="0" y="0"/>
                </a:lnTo>
                <a:close/>
              </a:path>
            </a:pathLst>
          </a:custGeom>
          <a:blipFill>
            <a:blip r:embed="rId4"/>
            <a:stretch>
              <a:fillRect t="-12457" r="-2462" b="-8860"/>
            </a:stretch>
          </a:blipFill>
        </p:spPr>
        <p:txBody>
          <a:bodyPr/>
          <a:lstStyle/>
          <a:p>
            <a:endParaRPr lang="en-CA"/>
          </a:p>
        </p:txBody>
      </p:sp>
      <p:grpSp>
        <p:nvGrpSpPr>
          <p:cNvPr id="3" name="Group 3"/>
          <p:cNvGrpSpPr/>
          <p:nvPr/>
        </p:nvGrpSpPr>
        <p:grpSpPr>
          <a:xfrm>
            <a:off x="1474533" y="7729293"/>
            <a:ext cx="6491101" cy="1856959"/>
            <a:chOff x="0" y="0"/>
            <a:chExt cx="1420593" cy="406400"/>
          </a:xfrm>
        </p:grpSpPr>
        <p:sp>
          <p:nvSpPr>
            <p:cNvPr id="4" name="Freeform 4"/>
            <p:cNvSpPr/>
            <p:nvPr/>
          </p:nvSpPr>
          <p:spPr>
            <a:xfrm>
              <a:off x="0" y="0"/>
              <a:ext cx="1420593" cy="406400"/>
            </a:xfrm>
            <a:custGeom>
              <a:avLst/>
              <a:gdLst/>
              <a:ahLst/>
              <a:cxnLst/>
              <a:rect l="l" t="t" r="r" b="b"/>
              <a:pathLst>
                <a:path w="1420593" h="406400">
                  <a:moveTo>
                    <a:pt x="1420593" y="0"/>
                  </a:moveTo>
                  <a:lnTo>
                    <a:pt x="0" y="0"/>
                  </a:lnTo>
                  <a:lnTo>
                    <a:pt x="101600" y="203200"/>
                  </a:lnTo>
                  <a:lnTo>
                    <a:pt x="0" y="406400"/>
                  </a:lnTo>
                  <a:lnTo>
                    <a:pt x="1420593" y="406400"/>
                  </a:lnTo>
                  <a:lnTo>
                    <a:pt x="1318993" y="203200"/>
                  </a:lnTo>
                  <a:lnTo>
                    <a:pt x="1420593" y="0"/>
                  </a:lnTo>
                  <a:close/>
                </a:path>
              </a:pathLst>
            </a:custGeom>
            <a:solidFill>
              <a:srgbClr val="083888">
                <a:alpha val="54902"/>
              </a:srgbClr>
            </a:solidFill>
          </p:spPr>
          <p:txBody>
            <a:bodyPr/>
            <a:lstStyle/>
            <a:p>
              <a:endParaRPr lang="en-CA"/>
            </a:p>
          </p:txBody>
        </p:sp>
        <p:sp>
          <p:nvSpPr>
            <p:cNvPr id="5" name="TextBox 5"/>
            <p:cNvSpPr txBox="1"/>
            <p:nvPr/>
          </p:nvSpPr>
          <p:spPr>
            <a:xfrm>
              <a:off x="88900" y="-38100"/>
              <a:ext cx="1242793" cy="444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079522" y="2689396"/>
            <a:ext cx="6179778" cy="5674815"/>
          </a:xfrm>
          <a:custGeom>
            <a:avLst/>
            <a:gdLst/>
            <a:ahLst/>
            <a:cxnLst/>
            <a:rect l="l" t="t" r="r" b="b"/>
            <a:pathLst>
              <a:path w="6179778" h="5674815">
                <a:moveTo>
                  <a:pt x="0" y="0"/>
                </a:moveTo>
                <a:lnTo>
                  <a:pt x="6179778" y="0"/>
                </a:lnTo>
                <a:lnTo>
                  <a:pt x="6179778" y="5674815"/>
                </a:lnTo>
                <a:lnTo>
                  <a:pt x="0" y="5674815"/>
                </a:lnTo>
                <a:lnTo>
                  <a:pt x="0" y="0"/>
                </a:lnTo>
                <a:close/>
              </a:path>
            </a:pathLst>
          </a:custGeom>
          <a:blipFill>
            <a:blip r:embed="rId5"/>
            <a:stretch>
              <a:fillRect/>
            </a:stretch>
          </a:blipFill>
          <a:ln w="38100" cap="sq">
            <a:solidFill>
              <a:srgbClr val="083888"/>
            </a:solidFill>
            <a:prstDash val="solid"/>
            <a:miter/>
          </a:ln>
        </p:spPr>
        <p:txBody>
          <a:bodyPr/>
          <a:lstStyle/>
          <a:p>
            <a:endParaRPr lang="en-CA"/>
          </a:p>
        </p:txBody>
      </p:sp>
      <p:sp>
        <p:nvSpPr>
          <p:cNvPr id="7" name="TextBox 7"/>
          <p:cNvSpPr txBox="1"/>
          <p:nvPr/>
        </p:nvSpPr>
        <p:spPr>
          <a:xfrm>
            <a:off x="1945750" y="528352"/>
            <a:ext cx="7611437" cy="5426377"/>
          </a:xfrm>
          <a:prstGeom prst="rect">
            <a:avLst/>
          </a:prstGeom>
        </p:spPr>
        <p:txBody>
          <a:bodyPr lIns="0" tIns="0" rIns="0" bIns="0" rtlCol="0" anchor="t">
            <a:spAutoFit/>
          </a:bodyPr>
          <a:lstStyle/>
          <a:p>
            <a:pPr algn="ctr">
              <a:lnSpc>
                <a:spcPts val="14333"/>
              </a:lnSpc>
            </a:pPr>
            <a:r>
              <a:rPr lang="en-US" sz="10238">
                <a:solidFill>
                  <a:srgbClr val="083888"/>
                </a:solidFill>
                <a:latin typeface="Bobby Jones"/>
                <a:ea typeface="Bobby Jones"/>
                <a:cs typeface="Bobby Jones"/>
                <a:sym typeface="Bobby Jones"/>
              </a:rPr>
              <a:t>Bienvenue à la FÊTE PARFAIT!</a:t>
            </a:r>
          </a:p>
        </p:txBody>
      </p:sp>
      <p:grpSp>
        <p:nvGrpSpPr>
          <p:cNvPr id="8" name="Group 8"/>
          <p:cNvGrpSpPr/>
          <p:nvPr/>
        </p:nvGrpSpPr>
        <p:grpSpPr>
          <a:xfrm>
            <a:off x="10768199" y="320435"/>
            <a:ext cx="6491101" cy="1856959"/>
            <a:chOff x="0" y="0"/>
            <a:chExt cx="1420593" cy="406400"/>
          </a:xfrm>
        </p:grpSpPr>
        <p:sp>
          <p:nvSpPr>
            <p:cNvPr id="9" name="Freeform 9"/>
            <p:cNvSpPr/>
            <p:nvPr/>
          </p:nvSpPr>
          <p:spPr>
            <a:xfrm>
              <a:off x="0" y="0"/>
              <a:ext cx="1420593" cy="406400"/>
            </a:xfrm>
            <a:custGeom>
              <a:avLst/>
              <a:gdLst/>
              <a:ahLst/>
              <a:cxnLst/>
              <a:rect l="l" t="t" r="r" b="b"/>
              <a:pathLst>
                <a:path w="1420593" h="406400">
                  <a:moveTo>
                    <a:pt x="1420593" y="0"/>
                  </a:moveTo>
                  <a:lnTo>
                    <a:pt x="0" y="0"/>
                  </a:lnTo>
                  <a:lnTo>
                    <a:pt x="101600" y="203200"/>
                  </a:lnTo>
                  <a:lnTo>
                    <a:pt x="0" y="406400"/>
                  </a:lnTo>
                  <a:lnTo>
                    <a:pt x="1420593" y="406400"/>
                  </a:lnTo>
                  <a:lnTo>
                    <a:pt x="1318993" y="203200"/>
                  </a:lnTo>
                  <a:lnTo>
                    <a:pt x="1420593" y="0"/>
                  </a:lnTo>
                  <a:close/>
                </a:path>
              </a:pathLst>
            </a:custGeom>
            <a:solidFill>
              <a:srgbClr val="083888">
                <a:alpha val="54902"/>
              </a:srgbClr>
            </a:solidFill>
          </p:spPr>
          <p:txBody>
            <a:bodyPr/>
            <a:lstStyle/>
            <a:p>
              <a:endParaRPr lang="en-CA"/>
            </a:p>
          </p:txBody>
        </p:sp>
        <p:sp>
          <p:nvSpPr>
            <p:cNvPr id="10" name="TextBox 10"/>
            <p:cNvSpPr txBox="1"/>
            <p:nvPr/>
          </p:nvSpPr>
          <p:spPr>
            <a:xfrm>
              <a:off x="88900" y="-38100"/>
              <a:ext cx="1242793" cy="444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1593444" y="523851"/>
            <a:ext cx="5096984" cy="1450128"/>
          </a:xfrm>
          <a:custGeom>
            <a:avLst/>
            <a:gdLst/>
            <a:ahLst/>
            <a:cxnLst/>
            <a:rect l="l" t="t" r="r" b="b"/>
            <a:pathLst>
              <a:path w="5096984" h="1450128">
                <a:moveTo>
                  <a:pt x="0" y="0"/>
                </a:moveTo>
                <a:lnTo>
                  <a:pt x="5096983" y="0"/>
                </a:lnTo>
                <a:lnTo>
                  <a:pt x="5096983" y="1450127"/>
                </a:lnTo>
                <a:lnTo>
                  <a:pt x="0" y="1450127"/>
                </a:lnTo>
                <a:lnTo>
                  <a:pt x="0" y="0"/>
                </a:lnTo>
                <a:close/>
              </a:path>
            </a:pathLst>
          </a:custGeom>
          <a:blipFill>
            <a:blip r:embed="rId6"/>
            <a:stretch>
              <a:fillRect/>
            </a:stretch>
          </a:blipFill>
        </p:spPr>
        <p:txBody>
          <a:bodyPr/>
          <a:lstStyle/>
          <a:p>
            <a:endParaRPr lang="en-CA"/>
          </a:p>
        </p:txBody>
      </p:sp>
      <p:sp>
        <p:nvSpPr>
          <p:cNvPr id="12" name="Freeform 12"/>
          <p:cNvSpPr/>
          <p:nvPr/>
        </p:nvSpPr>
        <p:spPr>
          <a:xfrm>
            <a:off x="2410003" y="7795022"/>
            <a:ext cx="4771963" cy="1654272"/>
          </a:xfrm>
          <a:custGeom>
            <a:avLst/>
            <a:gdLst/>
            <a:ahLst/>
            <a:cxnLst/>
            <a:rect l="l" t="t" r="r" b="b"/>
            <a:pathLst>
              <a:path w="4771963" h="1654272">
                <a:moveTo>
                  <a:pt x="0" y="0"/>
                </a:moveTo>
                <a:lnTo>
                  <a:pt x="4771963" y="0"/>
                </a:lnTo>
                <a:lnTo>
                  <a:pt x="4771963" y="1654272"/>
                </a:lnTo>
                <a:lnTo>
                  <a:pt x="0" y="1654272"/>
                </a:lnTo>
                <a:lnTo>
                  <a:pt x="0" y="0"/>
                </a:lnTo>
                <a:close/>
              </a:path>
            </a:pathLst>
          </a:custGeom>
          <a:blipFill>
            <a:blip r:embed="rId7"/>
            <a:stretch>
              <a:fillRect t="-615" b="-615"/>
            </a:stretch>
          </a:blipFill>
        </p:spPr>
        <p:txBody>
          <a:bodyPr/>
          <a:lstStyle/>
          <a:p>
            <a:endParaRPr lang="en-CA"/>
          </a:p>
        </p:txBody>
      </p:sp>
      <p:pic>
        <p:nvPicPr>
          <p:cNvPr id="13" name="Pictur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9650" y="4629150"/>
            <a:ext cx="1028700" cy="1028700"/>
          </a:xfrm>
          <a:prstGeom prst="rect">
            <a:avLst/>
          </a:prstGeom>
        </p:spPr>
      </p:pic>
    </p:spTree>
  </p:cSld>
  <p:clrMapOvr>
    <a:masterClrMapping/>
  </p:clrMapOvr>
  <p:timing>
    <p:tnLst>
      <p:par>
        <p:cTn id="1" dur="indefinite" restart="never" nodeType="tmRoot">
          <p:childTnLst>
            <p:cmd cmd="playFrom(0.0)">
              <p:cBhvr>
                <p:cTn id="2"/>
                <p:tgtEl>
                  <p:spTgt spid="13"/>
                </p:tgtEl>
              </p:cBhvr>
            </p:cmd>
            <p:audio>
              <p:cMediaNode vol="16000" showWhenStopped="0">
                <p:cTn id="3"/>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940"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Freeform 3"/>
          <p:cNvSpPr/>
          <p:nvPr/>
        </p:nvSpPr>
        <p:spPr>
          <a:xfrm>
            <a:off x="366938" y="591690"/>
            <a:ext cx="17487586" cy="8666610"/>
          </a:xfrm>
          <a:custGeom>
            <a:avLst/>
            <a:gdLst/>
            <a:ahLst/>
            <a:cxnLst/>
            <a:rect l="l" t="t" r="r" b="b"/>
            <a:pathLst>
              <a:path w="17487586" h="8666610">
                <a:moveTo>
                  <a:pt x="0" y="0"/>
                </a:moveTo>
                <a:lnTo>
                  <a:pt x="17487586" y="0"/>
                </a:lnTo>
                <a:lnTo>
                  <a:pt x="17487586" y="8666610"/>
                </a:lnTo>
                <a:lnTo>
                  <a:pt x="0" y="8666610"/>
                </a:lnTo>
                <a:lnTo>
                  <a:pt x="0" y="0"/>
                </a:lnTo>
                <a:close/>
              </a:path>
            </a:pathLst>
          </a:custGeom>
          <a:blipFill>
            <a:blip r:embed="rId3"/>
            <a:stretch>
              <a:fillRect/>
            </a:stretch>
          </a:blipFill>
          <a:ln w="123825" cap="sq">
            <a:solidFill>
              <a:srgbClr val="083888"/>
            </a:solidFill>
            <a:prstDash val="solid"/>
            <a:miter/>
          </a:ln>
        </p:spPr>
        <p:txBody>
          <a:bodyPr/>
          <a:lstStyle/>
          <a:p>
            <a:endParaRPr lang="en-CA"/>
          </a:p>
        </p:txBody>
      </p:sp>
      <p:sp>
        <p:nvSpPr>
          <p:cNvPr id="4" name="Freeform 4"/>
          <p:cNvSpPr/>
          <p:nvPr/>
        </p:nvSpPr>
        <p:spPr>
          <a:xfrm>
            <a:off x="16325045" y="9399276"/>
            <a:ext cx="1868509" cy="647747"/>
          </a:xfrm>
          <a:custGeom>
            <a:avLst/>
            <a:gdLst/>
            <a:ahLst/>
            <a:cxnLst/>
            <a:rect l="l" t="t" r="r" b="b"/>
            <a:pathLst>
              <a:path w="1868509" h="647747">
                <a:moveTo>
                  <a:pt x="0" y="0"/>
                </a:moveTo>
                <a:lnTo>
                  <a:pt x="1868510" y="0"/>
                </a:lnTo>
                <a:lnTo>
                  <a:pt x="1868510" y="647747"/>
                </a:lnTo>
                <a:lnTo>
                  <a:pt x="0" y="647747"/>
                </a:lnTo>
                <a:lnTo>
                  <a:pt x="0" y="0"/>
                </a:lnTo>
                <a:close/>
              </a:path>
            </a:pathLst>
          </a:custGeom>
          <a:blipFill>
            <a:blip r:embed="rId4"/>
            <a:stretch>
              <a:fillRect t="-615" b="-615"/>
            </a:stretch>
          </a:blipFill>
        </p:spPr>
        <p:txBody>
          <a:bodyPr/>
          <a:lstStyle/>
          <a:p>
            <a:endParaRPr lang="en-CA"/>
          </a:p>
        </p:txBody>
      </p:sp>
      <p:sp>
        <p:nvSpPr>
          <p:cNvPr id="5" name="Freeform 5"/>
          <p:cNvSpPr/>
          <p:nvPr/>
        </p:nvSpPr>
        <p:spPr>
          <a:xfrm rot="-6746721">
            <a:off x="14632610" y="591690"/>
            <a:ext cx="2066020" cy="1807768"/>
          </a:xfrm>
          <a:custGeom>
            <a:avLst/>
            <a:gdLst/>
            <a:ahLst/>
            <a:cxnLst/>
            <a:rect l="l" t="t" r="r" b="b"/>
            <a:pathLst>
              <a:path w="2066020" h="1807768">
                <a:moveTo>
                  <a:pt x="0" y="0"/>
                </a:moveTo>
                <a:lnTo>
                  <a:pt x="2066021" y="0"/>
                </a:lnTo>
                <a:lnTo>
                  <a:pt x="2066021" y="1807768"/>
                </a:lnTo>
                <a:lnTo>
                  <a:pt x="0" y="180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p:cNvSpPr/>
          <p:nvPr/>
        </p:nvSpPr>
        <p:spPr>
          <a:xfrm>
            <a:off x="13995155" y="9428434"/>
            <a:ext cx="2174250" cy="618589"/>
          </a:xfrm>
          <a:custGeom>
            <a:avLst/>
            <a:gdLst/>
            <a:ahLst/>
            <a:cxnLst/>
            <a:rect l="l" t="t" r="r" b="b"/>
            <a:pathLst>
              <a:path w="2174250" h="618589">
                <a:moveTo>
                  <a:pt x="0" y="0"/>
                </a:moveTo>
                <a:lnTo>
                  <a:pt x="2174250" y="0"/>
                </a:lnTo>
                <a:lnTo>
                  <a:pt x="2174250" y="618589"/>
                </a:lnTo>
                <a:lnTo>
                  <a:pt x="0" y="618589"/>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354" y="15602"/>
            <a:ext cx="18927354" cy="10271398"/>
          </a:xfrm>
          <a:custGeom>
            <a:avLst/>
            <a:gdLst/>
            <a:ahLst/>
            <a:cxnLst/>
            <a:rect l="l" t="t" r="r" b="b"/>
            <a:pathLst>
              <a:path w="18927354" h="10271398">
                <a:moveTo>
                  <a:pt x="0" y="0"/>
                </a:moveTo>
                <a:lnTo>
                  <a:pt x="18927354" y="0"/>
                </a:lnTo>
                <a:lnTo>
                  <a:pt x="18927354" y="10271398"/>
                </a:lnTo>
                <a:lnTo>
                  <a:pt x="0" y="10271398"/>
                </a:lnTo>
                <a:lnTo>
                  <a:pt x="0" y="0"/>
                </a:lnTo>
                <a:close/>
              </a:path>
            </a:pathLst>
          </a:custGeom>
          <a:blipFill>
            <a:blip r:embed="rId2"/>
            <a:stretch>
              <a:fillRect t="-15063" b="-7477"/>
            </a:stretch>
          </a:blipFill>
        </p:spPr>
        <p:txBody>
          <a:bodyPr/>
          <a:lstStyle/>
          <a:p>
            <a:endParaRPr lang="en-CA"/>
          </a:p>
        </p:txBody>
      </p:sp>
      <p:sp>
        <p:nvSpPr>
          <p:cNvPr id="3" name="Freeform 3"/>
          <p:cNvSpPr/>
          <p:nvPr/>
        </p:nvSpPr>
        <p:spPr>
          <a:xfrm>
            <a:off x="6931880" y="97336"/>
            <a:ext cx="10956158" cy="10271398"/>
          </a:xfrm>
          <a:custGeom>
            <a:avLst/>
            <a:gdLst/>
            <a:ahLst/>
            <a:cxnLst/>
            <a:rect l="l" t="t" r="r" b="b"/>
            <a:pathLst>
              <a:path w="10956158" h="10271398">
                <a:moveTo>
                  <a:pt x="0" y="0"/>
                </a:moveTo>
                <a:lnTo>
                  <a:pt x="10956158" y="0"/>
                </a:lnTo>
                <a:lnTo>
                  <a:pt x="10956158" y="10271398"/>
                </a:lnTo>
                <a:lnTo>
                  <a:pt x="0" y="10271398"/>
                </a:lnTo>
                <a:lnTo>
                  <a:pt x="0" y="0"/>
                </a:lnTo>
                <a:close/>
              </a:path>
            </a:pathLst>
          </a:custGeom>
          <a:blipFill>
            <a:blip r:embed="rId3"/>
            <a:stretch>
              <a:fillRect/>
            </a:stretch>
          </a:blipFill>
          <a:ln w="19050" cap="sq">
            <a:solidFill>
              <a:srgbClr val="023047"/>
            </a:solidFill>
            <a:prstDash val="solid"/>
            <a:miter/>
          </a:ln>
        </p:spPr>
        <p:txBody>
          <a:bodyPr/>
          <a:lstStyle/>
          <a:p>
            <a:endParaRPr lang="en-CA"/>
          </a:p>
        </p:txBody>
      </p:sp>
      <p:sp>
        <p:nvSpPr>
          <p:cNvPr id="4" name="Freeform 4"/>
          <p:cNvSpPr/>
          <p:nvPr/>
        </p:nvSpPr>
        <p:spPr>
          <a:xfrm>
            <a:off x="3426601" y="4237461"/>
            <a:ext cx="998069" cy="995574"/>
          </a:xfrm>
          <a:custGeom>
            <a:avLst/>
            <a:gdLst/>
            <a:ahLst/>
            <a:cxnLst/>
            <a:rect l="l" t="t" r="r" b="b"/>
            <a:pathLst>
              <a:path w="998069" h="995574">
                <a:moveTo>
                  <a:pt x="0" y="0"/>
                </a:moveTo>
                <a:lnTo>
                  <a:pt x="998069" y="0"/>
                </a:lnTo>
                <a:lnTo>
                  <a:pt x="998069" y="995574"/>
                </a:lnTo>
                <a:lnTo>
                  <a:pt x="0" y="99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TextBox 5"/>
          <p:cNvSpPr txBox="1"/>
          <p:nvPr/>
        </p:nvSpPr>
        <p:spPr>
          <a:xfrm>
            <a:off x="1158772" y="3032033"/>
            <a:ext cx="5533727" cy="6439620"/>
          </a:xfrm>
          <a:prstGeom prst="rect">
            <a:avLst/>
          </a:prstGeom>
        </p:spPr>
        <p:txBody>
          <a:bodyPr lIns="0" tIns="0" rIns="0" bIns="0" rtlCol="0" anchor="t">
            <a:spAutoFit/>
          </a:bodyPr>
          <a:lstStyle/>
          <a:p>
            <a:pPr algn="ctr">
              <a:lnSpc>
                <a:spcPts val="7310"/>
              </a:lnSpc>
            </a:pPr>
            <a:r>
              <a:rPr lang="en-US" sz="5221" b="1">
                <a:solidFill>
                  <a:srgbClr val="023047"/>
                </a:solidFill>
                <a:latin typeface="Arial Nova Condensed Bold"/>
                <a:ea typeface="Arial Nova Condensed Bold"/>
                <a:cs typeface="Arial Nova Condensed Bold"/>
                <a:sym typeface="Arial Nova Condensed Bold"/>
              </a:rPr>
              <a:t>PRODUITS LAITIERS</a:t>
            </a:r>
          </a:p>
          <a:p>
            <a:pPr algn="ctr">
              <a:lnSpc>
                <a:spcPts val="7310"/>
              </a:lnSpc>
            </a:pPr>
            <a:endParaRPr lang="en-US" sz="5221" b="1">
              <a:solidFill>
                <a:srgbClr val="023047"/>
              </a:solidFill>
              <a:latin typeface="Arial Nova Condensed Bold"/>
              <a:ea typeface="Arial Nova Condensed Bold"/>
              <a:cs typeface="Arial Nova Condensed Bold"/>
              <a:sym typeface="Arial Nova Condensed Bold"/>
            </a:endParaRPr>
          </a:p>
          <a:p>
            <a:pPr algn="ctr">
              <a:lnSpc>
                <a:spcPts val="7310"/>
              </a:lnSpc>
            </a:pPr>
            <a:endParaRPr lang="en-US" sz="5221" b="1">
              <a:solidFill>
                <a:srgbClr val="023047"/>
              </a:solidFill>
              <a:latin typeface="Arial Nova Condensed Bold"/>
              <a:ea typeface="Arial Nova Condensed Bold"/>
              <a:cs typeface="Arial Nova Condensed Bold"/>
              <a:sym typeface="Arial Nova Condensed Bold"/>
            </a:endParaRPr>
          </a:p>
          <a:p>
            <a:pPr algn="ctr">
              <a:lnSpc>
                <a:spcPts val="7310"/>
              </a:lnSpc>
            </a:pPr>
            <a:r>
              <a:rPr lang="en-US" sz="5221" b="1">
                <a:solidFill>
                  <a:srgbClr val="023047"/>
                </a:solidFill>
                <a:latin typeface="Arial Nova Condensed Bold"/>
                <a:ea typeface="Arial Nova Condensed Bold"/>
                <a:cs typeface="Arial Nova Condensed Bold"/>
                <a:sym typeface="Arial Nova Condensed Bold"/>
              </a:rPr>
              <a:t>FRUITS</a:t>
            </a:r>
          </a:p>
          <a:p>
            <a:pPr algn="ctr">
              <a:lnSpc>
                <a:spcPts val="7310"/>
              </a:lnSpc>
            </a:pPr>
            <a:endParaRPr lang="en-US" sz="5221" b="1">
              <a:solidFill>
                <a:srgbClr val="023047"/>
              </a:solidFill>
              <a:latin typeface="Arial Nova Condensed Bold"/>
              <a:ea typeface="Arial Nova Condensed Bold"/>
              <a:cs typeface="Arial Nova Condensed Bold"/>
              <a:sym typeface="Arial Nova Condensed Bold"/>
            </a:endParaRPr>
          </a:p>
          <a:p>
            <a:pPr algn="ctr">
              <a:lnSpc>
                <a:spcPts val="7310"/>
              </a:lnSpc>
            </a:pPr>
            <a:endParaRPr lang="en-US" sz="5221" b="1">
              <a:solidFill>
                <a:srgbClr val="023047"/>
              </a:solidFill>
              <a:latin typeface="Arial Nova Condensed Bold"/>
              <a:ea typeface="Arial Nova Condensed Bold"/>
              <a:cs typeface="Arial Nova Condensed Bold"/>
              <a:sym typeface="Arial Nova Condensed Bold"/>
            </a:endParaRPr>
          </a:p>
          <a:p>
            <a:pPr algn="ctr">
              <a:lnSpc>
                <a:spcPts val="7310"/>
              </a:lnSpc>
            </a:pPr>
            <a:r>
              <a:rPr lang="en-US" sz="5221" b="1">
                <a:solidFill>
                  <a:srgbClr val="023047"/>
                </a:solidFill>
                <a:latin typeface="Arial Nova Condensed Bold"/>
                <a:ea typeface="Arial Nova Condensed Bold"/>
                <a:cs typeface="Arial Nova Condensed Bold"/>
                <a:sym typeface="Arial Nova Condensed Bold"/>
              </a:rPr>
              <a:t>CÉRÉALES</a:t>
            </a:r>
          </a:p>
        </p:txBody>
      </p:sp>
      <p:sp>
        <p:nvSpPr>
          <p:cNvPr id="6" name="Freeform 6"/>
          <p:cNvSpPr/>
          <p:nvPr/>
        </p:nvSpPr>
        <p:spPr>
          <a:xfrm>
            <a:off x="3426601" y="7337165"/>
            <a:ext cx="998069" cy="995574"/>
          </a:xfrm>
          <a:custGeom>
            <a:avLst/>
            <a:gdLst/>
            <a:ahLst/>
            <a:cxnLst/>
            <a:rect l="l" t="t" r="r" b="b"/>
            <a:pathLst>
              <a:path w="998069" h="995574">
                <a:moveTo>
                  <a:pt x="0" y="0"/>
                </a:moveTo>
                <a:lnTo>
                  <a:pt x="998069" y="0"/>
                </a:lnTo>
                <a:lnTo>
                  <a:pt x="998069" y="995574"/>
                </a:lnTo>
                <a:lnTo>
                  <a:pt x="0" y="995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2610348" y="15602"/>
            <a:ext cx="2063522" cy="3121207"/>
          </a:xfrm>
          <a:custGeom>
            <a:avLst/>
            <a:gdLst/>
            <a:ahLst/>
            <a:cxnLst/>
            <a:rect l="l" t="t" r="r" b="b"/>
            <a:pathLst>
              <a:path w="2063522" h="3121207">
                <a:moveTo>
                  <a:pt x="0" y="0"/>
                </a:moveTo>
                <a:lnTo>
                  <a:pt x="2063522" y="0"/>
                </a:lnTo>
                <a:lnTo>
                  <a:pt x="2063522" y="3121206"/>
                </a:lnTo>
                <a:lnTo>
                  <a:pt x="0" y="3121206"/>
                </a:lnTo>
                <a:lnTo>
                  <a:pt x="0" y="0"/>
                </a:lnTo>
                <a:close/>
              </a:path>
            </a:pathLst>
          </a:custGeom>
          <a:blipFill>
            <a:blip r:embed="rId6"/>
            <a:stretch>
              <a:fillRect/>
            </a:stretch>
          </a:blipFill>
        </p:spPr>
        <p:txBody>
          <a:bodyPr/>
          <a:lstStyle/>
          <a:p>
            <a:endParaRPr lang="en-CA"/>
          </a:p>
        </p:txBody>
      </p:sp>
      <p:sp>
        <p:nvSpPr>
          <p:cNvPr id="8" name="Freeform 8"/>
          <p:cNvSpPr/>
          <p:nvPr/>
        </p:nvSpPr>
        <p:spPr>
          <a:xfrm>
            <a:off x="16396741" y="9592972"/>
            <a:ext cx="1725117" cy="598038"/>
          </a:xfrm>
          <a:custGeom>
            <a:avLst/>
            <a:gdLst/>
            <a:ahLst/>
            <a:cxnLst/>
            <a:rect l="l" t="t" r="r" b="b"/>
            <a:pathLst>
              <a:path w="1725117" h="598038">
                <a:moveTo>
                  <a:pt x="0" y="0"/>
                </a:moveTo>
                <a:lnTo>
                  <a:pt x="1725118" y="0"/>
                </a:lnTo>
                <a:lnTo>
                  <a:pt x="1725118" y="598037"/>
                </a:lnTo>
                <a:lnTo>
                  <a:pt x="0" y="598037"/>
                </a:lnTo>
                <a:lnTo>
                  <a:pt x="0" y="0"/>
                </a:lnTo>
                <a:close/>
              </a:path>
            </a:pathLst>
          </a:custGeom>
          <a:blipFill>
            <a:blip r:embed="rId7"/>
            <a:stretch>
              <a:fillRect t="-615" b="-615"/>
            </a:stretch>
          </a:blipFill>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Freeform 3"/>
          <p:cNvSpPr/>
          <p:nvPr/>
        </p:nvSpPr>
        <p:spPr>
          <a:xfrm>
            <a:off x="10390561" y="1909530"/>
            <a:ext cx="7815230" cy="3259433"/>
          </a:xfrm>
          <a:custGeom>
            <a:avLst/>
            <a:gdLst/>
            <a:ahLst/>
            <a:cxnLst/>
            <a:rect l="l" t="t" r="r" b="b"/>
            <a:pathLst>
              <a:path w="7815230" h="3259433">
                <a:moveTo>
                  <a:pt x="0" y="0"/>
                </a:moveTo>
                <a:lnTo>
                  <a:pt x="7815230" y="0"/>
                </a:lnTo>
                <a:lnTo>
                  <a:pt x="7815230" y="3259432"/>
                </a:lnTo>
                <a:lnTo>
                  <a:pt x="0" y="3259432"/>
                </a:lnTo>
                <a:lnTo>
                  <a:pt x="0" y="0"/>
                </a:lnTo>
                <a:close/>
              </a:path>
            </a:pathLst>
          </a:custGeom>
          <a:blipFill>
            <a:blip r:embed="rId3"/>
            <a:stretch>
              <a:fillRect/>
            </a:stretch>
          </a:blipFill>
          <a:ln cap="sq">
            <a:noFill/>
            <a:prstDash val="solid"/>
            <a:miter/>
          </a:ln>
        </p:spPr>
        <p:txBody>
          <a:bodyPr/>
          <a:lstStyle/>
          <a:p>
            <a:endParaRPr lang="en-CA"/>
          </a:p>
        </p:txBody>
      </p:sp>
      <p:sp>
        <p:nvSpPr>
          <p:cNvPr id="4" name="Freeform 4"/>
          <p:cNvSpPr/>
          <p:nvPr/>
        </p:nvSpPr>
        <p:spPr>
          <a:xfrm>
            <a:off x="975965" y="5918072"/>
            <a:ext cx="8168035" cy="3446512"/>
          </a:xfrm>
          <a:custGeom>
            <a:avLst/>
            <a:gdLst/>
            <a:ahLst/>
            <a:cxnLst/>
            <a:rect l="l" t="t" r="r" b="b"/>
            <a:pathLst>
              <a:path w="8168035" h="3446512">
                <a:moveTo>
                  <a:pt x="0" y="0"/>
                </a:moveTo>
                <a:lnTo>
                  <a:pt x="8168035" y="0"/>
                </a:lnTo>
                <a:lnTo>
                  <a:pt x="8168035" y="3446512"/>
                </a:lnTo>
                <a:lnTo>
                  <a:pt x="0" y="3446512"/>
                </a:lnTo>
                <a:lnTo>
                  <a:pt x="0" y="0"/>
                </a:lnTo>
                <a:close/>
              </a:path>
            </a:pathLst>
          </a:custGeom>
          <a:blipFill>
            <a:blip r:embed="rId4"/>
            <a:stretch>
              <a:fillRect/>
            </a:stretch>
          </a:blipFill>
          <a:ln cap="sq">
            <a:noFill/>
            <a:prstDash val="solid"/>
            <a:miter/>
          </a:ln>
        </p:spPr>
        <p:txBody>
          <a:bodyPr/>
          <a:lstStyle/>
          <a:p>
            <a:endParaRPr lang="en-CA"/>
          </a:p>
        </p:txBody>
      </p:sp>
      <p:sp>
        <p:nvSpPr>
          <p:cNvPr id="5" name="Freeform 5"/>
          <p:cNvSpPr/>
          <p:nvPr/>
        </p:nvSpPr>
        <p:spPr>
          <a:xfrm>
            <a:off x="10390561" y="5918072"/>
            <a:ext cx="7858174" cy="3486102"/>
          </a:xfrm>
          <a:custGeom>
            <a:avLst/>
            <a:gdLst/>
            <a:ahLst/>
            <a:cxnLst/>
            <a:rect l="l" t="t" r="r" b="b"/>
            <a:pathLst>
              <a:path w="7858174" h="3486102">
                <a:moveTo>
                  <a:pt x="0" y="0"/>
                </a:moveTo>
                <a:lnTo>
                  <a:pt x="7858173" y="0"/>
                </a:lnTo>
                <a:lnTo>
                  <a:pt x="7858173" y="3486101"/>
                </a:lnTo>
                <a:lnTo>
                  <a:pt x="0" y="3486101"/>
                </a:lnTo>
                <a:lnTo>
                  <a:pt x="0" y="0"/>
                </a:lnTo>
                <a:close/>
              </a:path>
            </a:pathLst>
          </a:custGeom>
          <a:blipFill>
            <a:blip r:embed="rId5"/>
            <a:stretch>
              <a:fillRect/>
            </a:stretch>
          </a:blipFill>
          <a:ln cap="sq">
            <a:noFill/>
            <a:prstDash val="solid"/>
            <a:miter/>
          </a:ln>
        </p:spPr>
        <p:txBody>
          <a:bodyPr/>
          <a:lstStyle/>
          <a:p>
            <a:endParaRPr lang="en-CA"/>
          </a:p>
        </p:txBody>
      </p:sp>
      <p:sp>
        <p:nvSpPr>
          <p:cNvPr id="6" name="Freeform 6"/>
          <p:cNvSpPr/>
          <p:nvPr/>
        </p:nvSpPr>
        <p:spPr>
          <a:xfrm>
            <a:off x="1998315" y="1438216"/>
            <a:ext cx="7353019" cy="4197700"/>
          </a:xfrm>
          <a:custGeom>
            <a:avLst/>
            <a:gdLst/>
            <a:ahLst/>
            <a:cxnLst/>
            <a:rect l="l" t="t" r="r" b="b"/>
            <a:pathLst>
              <a:path w="7353019" h="4197700">
                <a:moveTo>
                  <a:pt x="0" y="0"/>
                </a:moveTo>
                <a:lnTo>
                  <a:pt x="7353019" y="0"/>
                </a:lnTo>
                <a:lnTo>
                  <a:pt x="7353019" y="4197700"/>
                </a:lnTo>
                <a:lnTo>
                  <a:pt x="0" y="4197700"/>
                </a:lnTo>
                <a:lnTo>
                  <a:pt x="0" y="0"/>
                </a:lnTo>
                <a:close/>
              </a:path>
            </a:pathLst>
          </a:custGeom>
          <a:blipFill>
            <a:blip r:embed="rId6"/>
            <a:stretch>
              <a:fillRect/>
            </a:stretch>
          </a:blipFill>
        </p:spPr>
        <p:txBody>
          <a:bodyPr/>
          <a:lstStyle/>
          <a:p>
            <a:endParaRPr lang="en-CA"/>
          </a:p>
        </p:txBody>
      </p:sp>
      <p:sp>
        <p:nvSpPr>
          <p:cNvPr id="7" name="Freeform 7"/>
          <p:cNvSpPr/>
          <p:nvPr/>
        </p:nvSpPr>
        <p:spPr>
          <a:xfrm>
            <a:off x="10390561" y="1438216"/>
            <a:ext cx="657639" cy="881258"/>
          </a:xfrm>
          <a:custGeom>
            <a:avLst/>
            <a:gdLst/>
            <a:ahLst/>
            <a:cxnLst/>
            <a:rect l="l" t="t" r="r" b="b"/>
            <a:pathLst>
              <a:path w="657639" h="881258">
                <a:moveTo>
                  <a:pt x="0" y="0"/>
                </a:moveTo>
                <a:lnTo>
                  <a:pt x="657638" y="0"/>
                </a:lnTo>
                <a:lnTo>
                  <a:pt x="657638" y="881258"/>
                </a:lnTo>
                <a:lnTo>
                  <a:pt x="0" y="8812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975965" y="5635916"/>
            <a:ext cx="633614" cy="879003"/>
          </a:xfrm>
          <a:custGeom>
            <a:avLst/>
            <a:gdLst/>
            <a:ahLst/>
            <a:cxnLst/>
            <a:rect l="l" t="t" r="r" b="b"/>
            <a:pathLst>
              <a:path w="633614" h="879003">
                <a:moveTo>
                  <a:pt x="0" y="0"/>
                </a:moveTo>
                <a:lnTo>
                  <a:pt x="633615" y="0"/>
                </a:lnTo>
                <a:lnTo>
                  <a:pt x="633615" y="879003"/>
                </a:lnTo>
                <a:lnTo>
                  <a:pt x="0" y="8790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9" name="Freeform 9"/>
          <p:cNvSpPr/>
          <p:nvPr/>
        </p:nvSpPr>
        <p:spPr>
          <a:xfrm>
            <a:off x="10018797" y="5683312"/>
            <a:ext cx="743526" cy="940676"/>
          </a:xfrm>
          <a:custGeom>
            <a:avLst/>
            <a:gdLst/>
            <a:ahLst/>
            <a:cxnLst/>
            <a:rect l="l" t="t" r="r" b="b"/>
            <a:pathLst>
              <a:path w="743526" h="940676">
                <a:moveTo>
                  <a:pt x="0" y="0"/>
                </a:moveTo>
                <a:lnTo>
                  <a:pt x="743527" y="0"/>
                </a:lnTo>
                <a:lnTo>
                  <a:pt x="743527" y="940677"/>
                </a:lnTo>
                <a:lnTo>
                  <a:pt x="0" y="9406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0" name="Freeform 10"/>
          <p:cNvSpPr/>
          <p:nvPr/>
        </p:nvSpPr>
        <p:spPr>
          <a:xfrm>
            <a:off x="1102917" y="1438216"/>
            <a:ext cx="506662" cy="942627"/>
          </a:xfrm>
          <a:custGeom>
            <a:avLst/>
            <a:gdLst/>
            <a:ahLst/>
            <a:cxnLst/>
            <a:rect l="l" t="t" r="r" b="b"/>
            <a:pathLst>
              <a:path w="506662" h="942627">
                <a:moveTo>
                  <a:pt x="0" y="0"/>
                </a:moveTo>
                <a:lnTo>
                  <a:pt x="506663" y="0"/>
                </a:lnTo>
                <a:lnTo>
                  <a:pt x="506663" y="942628"/>
                </a:lnTo>
                <a:lnTo>
                  <a:pt x="0" y="9426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1" name="TextBox 11"/>
          <p:cNvSpPr txBox="1"/>
          <p:nvPr/>
        </p:nvSpPr>
        <p:spPr>
          <a:xfrm>
            <a:off x="3003586" y="5208"/>
            <a:ext cx="13145095" cy="1389033"/>
          </a:xfrm>
          <a:prstGeom prst="rect">
            <a:avLst/>
          </a:prstGeom>
        </p:spPr>
        <p:txBody>
          <a:bodyPr lIns="0" tIns="0" rIns="0" bIns="0" rtlCol="0" anchor="t">
            <a:spAutoFit/>
          </a:bodyPr>
          <a:lstStyle/>
          <a:p>
            <a:pPr algn="ctr">
              <a:lnSpc>
                <a:spcPts val="11114"/>
              </a:lnSpc>
            </a:pPr>
            <a:r>
              <a:rPr lang="en-US" sz="7938">
                <a:solidFill>
                  <a:srgbClr val="083888"/>
                </a:solidFill>
                <a:latin typeface="Bobby Jones"/>
                <a:ea typeface="Bobby Jones"/>
                <a:cs typeface="Bobby Jones"/>
                <a:sym typeface="Bobby Jones"/>
              </a:rPr>
              <a:t>comment préparer le parfait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Freeform 3"/>
          <p:cNvSpPr/>
          <p:nvPr/>
        </p:nvSpPr>
        <p:spPr>
          <a:xfrm>
            <a:off x="1028700" y="15602"/>
            <a:ext cx="16640579" cy="2454485"/>
          </a:xfrm>
          <a:custGeom>
            <a:avLst/>
            <a:gdLst/>
            <a:ahLst/>
            <a:cxnLst/>
            <a:rect l="l" t="t" r="r" b="b"/>
            <a:pathLst>
              <a:path w="16640579" h="2454485">
                <a:moveTo>
                  <a:pt x="0" y="0"/>
                </a:moveTo>
                <a:lnTo>
                  <a:pt x="16640579" y="0"/>
                </a:lnTo>
                <a:lnTo>
                  <a:pt x="16640579" y="2454485"/>
                </a:lnTo>
                <a:lnTo>
                  <a:pt x="0" y="2454485"/>
                </a:lnTo>
                <a:lnTo>
                  <a:pt x="0" y="0"/>
                </a:lnTo>
                <a:close/>
              </a:path>
            </a:pathLst>
          </a:custGeom>
          <a:blipFill>
            <a:blip r:embed="rId3"/>
            <a:stretch>
              <a:fillRect/>
            </a:stretch>
          </a:blipFill>
        </p:spPr>
        <p:txBody>
          <a:bodyPr/>
          <a:lstStyle/>
          <a:p>
            <a:endParaRPr lang="en-CA"/>
          </a:p>
        </p:txBody>
      </p:sp>
      <p:sp>
        <p:nvSpPr>
          <p:cNvPr id="4" name="TextBox 4"/>
          <p:cNvSpPr txBox="1"/>
          <p:nvPr/>
        </p:nvSpPr>
        <p:spPr>
          <a:xfrm>
            <a:off x="1268677" y="2497558"/>
            <a:ext cx="11696217" cy="8530592"/>
          </a:xfrm>
          <a:prstGeom prst="rect">
            <a:avLst/>
          </a:prstGeom>
        </p:spPr>
        <p:txBody>
          <a:bodyPr lIns="0" tIns="0" rIns="0" bIns="0" rtlCol="0" anchor="t">
            <a:spAutoFit/>
          </a:bodyPr>
          <a:lstStyle/>
          <a:p>
            <a:pPr algn="l">
              <a:lnSpc>
                <a:spcPts val="7559"/>
              </a:lnSpc>
            </a:pPr>
            <a:r>
              <a:rPr lang="en-US" sz="5399" b="1">
                <a:solidFill>
                  <a:srgbClr val="083888"/>
                </a:solidFill>
                <a:latin typeface="Arial Nova Condensed Bold"/>
                <a:ea typeface="Arial Nova Condensed Bold"/>
                <a:cs typeface="Arial Nova Condensed Bold"/>
                <a:sym typeface="Arial Nova Condensed Bold"/>
              </a:rPr>
              <a:t>- Un succès- Avez-vous aimé cette activité culinaire? Quelle était votre partie préféré?</a:t>
            </a:r>
          </a:p>
          <a:p>
            <a:pPr algn="l">
              <a:lnSpc>
                <a:spcPts val="7559"/>
              </a:lnSpc>
            </a:pPr>
            <a:endParaRPr lang="en-US" sz="5399" b="1">
              <a:solidFill>
                <a:srgbClr val="083888"/>
              </a:solidFill>
              <a:latin typeface="Arial Nova Condensed Bold"/>
              <a:ea typeface="Arial Nova Condensed Bold"/>
              <a:cs typeface="Arial Nova Condensed Bold"/>
              <a:sym typeface="Arial Nova Condensed Bold"/>
            </a:endParaRPr>
          </a:p>
          <a:p>
            <a:pPr algn="l">
              <a:lnSpc>
                <a:spcPts val="7559"/>
              </a:lnSpc>
            </a:pPr>
            <a:r>
              <a:rPr lang="en-US" sz="5399" b="1">
                <a:solidFill>
                  <a:srgbClr val="083888"/>
                </a:solidFill>
                <a:latin typeface="Arial Nova Condensed Bold"/>
                <a:ea typeface="Arial Nova Condensed Bold"/>
                <a:cs typeface="Arial Nova Condensed Bold"/>
                <a:sym typeface="Arial Nova Condensed Bold"/>
              </a:rPr>
              <a:t>- Un défi- Est-ce qu’un moment était plus difficile?</a:t>
            </a:r>
          </a:p>
          <a:p>
            <a:pPr algn="l">
              <a:lnSpc>
                <a:spcPts val="7559"/>
              </a:lnSpc>
            </a:pPr>
            <a:endParaRPr lang="en-US" sz="5399" b="1">
              <a:solidFill>
                <a:srgbClr val="083888"/>
              </a:solidFill>
              <a:latin typeface="Arial Nova Condensed Bold"/>
              <a:ea typeface="Arial Nova Condensed Bold"/>
              <a:cs typeface="Arial Nova Condensed Bold"/>
              <a:sym typeface="Arial Nova Condensed Bold"/>
            </a:endParaRPr>
          </a:p>
          <a:p>
            <a:pPr algn="l">
              <a:lnSpc>
                <a:spcPts val="7559"/>
              </a:lnSpc>
            </a:pPr>
            <a:r>
              <a:rPr lang="en-US" sz="5399" b="1">
                <a:solidFill>
                  <a:srgbClr val="083888"/>
                </a:solidFill>
                <a:latin typeface="Arial Nova Condensed Bold"/>
                <a:ea typeface="Arial Nova Condensed Bold"/>
                <a:cs typeface="Arial Nova Condensed Bold"/>
                <a:sym typeface="Arial Nova Condensed Bold"/>
              </a:rPr>
              <a:t> </a:t>
            </a:r>
          </a:p>
          <a:p>
            <a:pPr algn="l">
              <a:lnSpc>
                <a:spcPts val="7559"/>
              </a:lnSpc>
              <a:spcBef>
                <a:spcPct val="0"/>
              </a:spcBef>
            </a:pPr>
            <a:r>
              <a:rPr lang="en-US" sz="5399" b="1">
                <a:solidFill>
                  <a:srgbClr val="083888"/>
                </a:solidFill>
                <a:latin typeface="Arial Nova Condensed Bold"/>
                <a:ea typeface="Arial Nova Condensed Bold"/>
                <a:cs typeface="Arial Nova Condensed Bold"/>
                <a:sym typeface="Arial Nova Condensed Bold"/>
              </a:rPr>
              <a:t>  </a:t>
            </a:r>
          </a:p>
        </p:txBody>
      </p:sp>
      <p:sp>
        <p:nvSpPr>
          <p:cNvPr id="5" name="Freeform 5"/>
          <p:cNvSpPr/>
          <p:nvPr/>
        </p:nvSpPr>
        <p:spPr>
          <a:xfrm>
            <a:off x="13238105" y="3183110"/>
            <a:ext cx="4431174" cy="4740013"/>
          </a:xfrm>
          <a:custGeom>
            <a:avLst/>
            <a:gdLst/>
            <a:ahLst/>
            <a:cxnLst/>
            <a:rect l="l" t="t" r="r" b="b"/>
            <a:pathLst>
              <a:path w="4431174" h="4740013">
                <a:moveTo>
                  <a:pt x="0" y="0"/>
                </a:moveTo>
                <a:lnTo>
                  <a:pt x="4431174" y="0"/>
                </a:lnTo>
                <a:lnTo>
                  <a:pt x="4431174" y="4740013"/>
                </a:lnTo>
                <a:lnTo>
                  <a:pt x="0" y="4740013"/>
                </a:lnTo>
                <a:lnTo>
                  <a:pt x="0" y="0"/>
                </a:lnTo>
                <a:close/>
              </a:path>
            </a:pathLst>
          </a:custGeom>
          <a:blipFill>
            <a:blip r:embed="rId4"/>
            <a:stretch>
              <a:fillRect/>
            </a:stretch>
          </a:blipFill>
          <a:ln w="38100" cap="sq">
            <a:solidFill>
              <a:srgbClr val="000000"/>
            </a:solidFill>
            <a:prstDash val="solid"/>
            <a:miter/>
          </a:ln>
        </p:spPr>
        <p:txBody>
          <a:bodyPr/>
          <a:lstStyle/>
          <a:p>
            <a:endParaRPr lang="en-CA"/>
          </a:p>
        </p:txBody>
      </p:sp>
      <p:sp>
        <p:nvSpPr>
          <p:cNvPr id="6" name="Freeform 6"/>
          <p:cNvSpPr/>
          <p:nvPr/>
        </p:nvSpPr>
        <p:spPr>
          <a:xfrm>
            <a:off x="16396741" y="9400990"/>
            <a:ext cx="1725117" cy="598038"/>
          </a:xfrm>
          <a:custGeom>
            <a:avLst/>
            <a:gdLst/>
            <a:ahLst/>
            <a:cxnLst/>
            <a:rect l="l" t="t" r="r" b="b"/>
            <a:pathLst>
              <a:path w="1725117" h="598038">
                <a:moveTo>
                  <a:pt x="0" y="0"/>
                </a:moveTo>
                <a:lnTo>
                  <a:pt x="1725118" y="0"/>
                </a:lnTo>
                <a:lnTo>
                  <a:pt x="1725118" y="598038"/>
                </a:lnTo>
                <a:lnTo>
                  <a:pt x="0" y="598038"/>
                </a:lnTo>
                <a:lnTo>
                  <a:pt x="0" y="0"/>
                </a:lnTo>
                <a:close/>
              </a:path>
            </a:pathLst>
          </a:custGeom>
          <a:blipFill>
            <a:blip r:embed="rId5"/>
            <a:stretch>
              <a:fillRect t="-615" b="-615"/>
            </a:stretch>
          </a:blipFill>
        </p:spPr>
        <p:txBody>
          <a:bodyPr/>
          <a:lstStyle/>
          <a:p>
            <a:endParaRPr lang="en-CA"/>
          </a:p>
        </p:txBody>
      </p:sp>
      <p:sp>
        <p:nvSpPr>
          <p:cNvPr id="7" name="Freeform 7"/>
          <p:cNvSpPr/>
          <p:nvPr/>
        </p:nvSpPr>
        <p:spPr>
          <a:xfrm>
            <a:off x="13876091" y="9400990"/>
            <a:ext cx="2102013" cy="598038"/>
          </a:xfrm>
          <a:custGeom>
            <a:avLst/>
            <a:gdLst/>
            <a:ahLst/>
            <a:cxnLst/>
            <a:rect l="l" t="t" r="r" b="b"/>
            <a:pathLst>
              <a:path w="2102013" h="598038">
                <a:moveTo>
                  <a:pt x="0" y="0"/>
                </a:moveTo>
                <a:lnTo>
                  <a:pt x="2102013" y="0"/>
                </a:lnTo>
                <a:lnTo>
                  <a:pt x="2102013" y="598038"/>
                </a:lnTo>
                <a:lnTo>
                  <a:pt x="0" y="598038"/>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404"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Freeform 3"/>
          <p:cNvSpPr/>
          <p:nvPr/>
        </p:nvSpPr>
        <p:spPr>
          <a:xfrm>
            <a:off x="1028700" y="15602"/>
            <a:ext cx="16640579" cy="2454485"/>
          </a:xfrm>
          <a:custGeom>
            <a:avLst/>
            <a:gdLst/>
            <a:ahLst/>
            <a:cxnLst/>
            <a:rect l="l" t="t" r="r" b="b"/>
            <a:pathLst>
              <a:path w="16640579" h="2454485">
                <a:moveTo>
                  <a:pt x="0" y="0"/>
                </a:moveTo>
                <a:lnTo>
                  <a:pt x="16640579" y="0"/>
                </a:lnTo>
                <a:lnTo>
                  <a:pt x="16640579" y="2454485"/>
                </a:lnTo>
                <a:lnTo>
                  <a:pt x="0" y="2454485"/>
                </a:lnTo>
                <a:lnTo>
                  <a:pt x="0" y="0"/>
                </a:lnTo>
                <a:close/>
              </a:path>
            </a:pathLst>
          </a:custGeom>
          <a:blipFill>
            <a:blip r:embed="rId3"/>
            <a:stretch>
              <a:fillRect/>
            </a:stretch>
          </a:blipFill>
        </p:spPr>
        <p:txBody>
          <a:bodyPr/>
          <a:lstStyle/>
          <a:p>
            <a:endParaRPr lang="en-CA"/>
          </a:p>
        </p:txBody>
      </p:sp>
      <p:sp>
        <p:nvSpPr>
          <p:cNvPr id="4" name="Freeform 4"/>
          <p:cNvSpPr/>
          <p:nvPr/>
        </p:nvSpPr>
        <p:spPr>
          <a:xfrm>
            <a:off x="3462204" y="4950778"/>
            <a:ext cx="12038731" cy="3685814"/>
          </a:xfrm>
          <a:custGeom>
            <a:avLst/>
            <a:gdLst/>
            <a:ahLst/>
            <a:cxnLst/>
            <a:rect l="l" t="t" r="r" b="b"/>
            <a:pathLst>
              <a:path w="12038731" h="3685814">
                <a:moveTo>
                  <a:pt x="0" y="0"/>
                </a:moveTo>
                <a:lnTo>
                  <a:pt x="12038731" y="0"/>
                </a:lnTo>
                <a:lnTo>
                  <a:pt x="12038731" y="3685815"/>
                </a:lnTo>
                <a:lnTo>
                  <a:pt x="0" y="3685815"/>
                </a:lnTo>
                <a:lnTo>
                  <a:pt x="0" y="0"/>
                </a:lnTo>
                <a:close/>
              </a:path>
            </a:pathLst>
          </a:custGeom>
          <a:blipFill>
            <a:blip r:embed="rId4"/>
            <a:stretch>
              <a:fillRect/>
            </a:stretch>
          </a:blipFill>
          <a:ln w="38100" cap="sq">
            <a:solidFill>
              <a:srgbClr val="023047"/>
            </a:solidFill>
            <a:prstDash val="solid"/>
            <a:miter/>
          </a:ln>
        </p:spPr>
        <p:txBody>
          <a:bodyPr/>
          <a:lstStyle/>
          <a:p>
            <a:endParaRPr lang="en-CA"/>
          </a:p>
        </p:txBody>
      </p:sp>
      <p:sp>
        <p:nvSpPr>
          <p:cNvPr id="5" name="TextBox 5"/>
          <p:cNvSpPr txBox="1"/>
          <p:nvPr/>
        </p:nvSpPr>
        <p:spPr>
          <a:xfrm>
            <a:off x="675139" y="2556320"/>
            <a:ext cx="17612861" cy="1819995"/>
          </a:xfrm>
          <a:prstGeom prst="rect">
            <a:avLst/>
          </a:prstGeom>
        </p:spPr>
        <p:txBody>
          <a:bodyPr lIns="0" tIns="0" rIns="0" bIns="0" rtlCol="0" anchor="t">
            <a:spAutoFit/>
          </a:bodyPr>
          <a:lstStyle/>
          <a:p>
            <a:pPr algn="ctr">
              <a:lnSpc>
                <a:spcPts val="7310"/>
              </a:lnSpc>
              <a:spcBef>
                <a:spcPct val="0"/>
              </a:spcBef>
            </a:pPr>
            <a:r>
              <a:rPr lang="en-US" sz="5221" b="1">
                <a:solidFill>
                  <a:srgbClr val="083888"/>
                </a:solidFill>
                <a:latin typeface="Arial Nova Condensed Bold"/>
                <a:ea typeface="Arial Nova Condensed Bold"/>
                <a:cs typeface="Arial Nova Condensed Bold"/>
                <a:sym typeface="Arial Nova Condensed Bold"/>
              </a:rPr>
              <a:t>La réflexion joue un rôle essentiel dans le cycle de l’apprentissage par l’expérience.  </a:t>
            </a:r>
          </a:p>
        </p:txBody>
      </p:sp>
      <p:sp>
        <p:nvSpPr>
          <p:cNvPr id="6" name="Freeform 6"/>
          <p:cNvSpPr/>
          <p:nvPr/>
        </p:nvSpPr>
        <p:spPr>
          <a:xfrm>
            <a:off x="16396741" y="9469022"/>
            <a:ext cx="1725117" cy="598038"/>
          </a:xfrm>
          <a:custGeom>
            <a:avLst/>
            <a:gdLst/>
            <a:ahLst/>
            <a:cxnLst/>
            <a:rect l="l" t="t" r="r" b="b"/>
            <a:pathLst>
              <a:path w="1725117" h="598038">
                <a:moveTo>
                  <a:pt x="0" y="0"/>
                </a:moveTo>
                <a:lnTo>
                  <a:pt x="1725118" y="0"/>
                </a:lnTo>
                <a:lnTo>
                  <a:pt x="1725118" y="598037"/>
                </a:lnTo>
                <a:lnTo>
                  <a:pt x="0" y="598037"/>
                </a:lnTo>
                <a:lnTo>
                  <a:pt x="0" y="0"/>
                </a:lnTo>
                <a:close/>
              </a:path>
            </a:pathLst>
          </a:custGeom>
          <a:blipFill>
            <a:blip r:embed="rId5"/>
            <a:stretch>
              <a:fillRect t="-615" b="-615"/>
            </a:stretch>
          </a:blipFill>
        </p:spPr>
        <p:txBody>
          <a:bodyPr/>
          <a:lstStyle/>
          <a:p>
            <a:endParaRPr lang="en-CA"/>
          </a:p>
        </p:txBody>
      </p:sp>
      <p:sp>
        <p:nvSpPr>
          <p:cNvPr id="7" name="Freeform 7"/>
          <p:cNvSpPr/>
          <p:nvPr/>
        </p:nvSpPr>
        <p:spPr>
          <a:xfrm>
            <a:off x="8909051" y="5876939"/>
            <a:ext cx="3222228" cy="916747"/>
          </a:xfrm>
          <a:custGeom>
            <a:avLst/>
            <a:gdLst/>
            <a:ahLst/>
            <a:cxnLst/>
            <a:rect l="l" t="t" r="r" b="b"/>
            <a:pathLst>
              <a:path w="3222228" h="916747">
                <a:moveTo>
                  <a:pt x="0" y="0"/>
                </a:moveTo>
                <a:lnTo>
                  <a:pt x="3222228" y="0"/>
                </a:lnTo>
                <a:lnTo>
                  <a:pt x="3222228" y="916747"/>
                </a:lnTo>
                <a:lnTo>
                  <a:pt x="0" y="916747"/>
                </a:lnTo>
                <a:lnTo>
                  <a:pt x="0" y="0"/>
                </a:lnTo>
                <a:close/>
              </a:path>
            </a:pathLst>
          </a:custGeom>
          <a:blipFill>
            <a:blip r:embed="rId6"/>
            <a:stretch>
              <a:fillRect/>
            </a:stretch>
          </a:blipFill>
        </p:spPr>
        <p:txBody>
          <a:bodyPr/>
          <a:lstStyle/>
          <a:p>
            <a:endParaRPr lang="en-CA"/>
          </a:p>
        </p:txBody>
      </p:sp>
      <p:sp>
        <p:nvSpPr>
          <p:cNvPr id="8" name="Freeform 8"/>
          <p:cNvSpPr/>
          <p:nvPr/>
        </p:nvSpPr>
        <p:spPr>
          <a:xfrm>
            <a:off x="13978319" y="9469022"/>
            <a:ext cx="2174250" cy="618589"/>
          </a:xfrm>
          <a:custGeom>
            <a:avLst/>
            <a:gdLst/>
            <a:ahLst/>
            <a:cxnLst/>
            <a:rect l="l" t="t" r="r" b="b"/>
            <a:pathLst>
              <a:path w="2174250" h="618589">
                <a:moveTo>
                  <a:pt x="0" y="0"/>
                </a:moveTo>
                <a:lnTo>
                  <a:pt x="2174250" y="0"/>
                </a:lnTo>
                <a:lnTo>
                  <a:pt x="2174250" y="618589"/>
                </a:lnTo>
                <a:lnTo>
                  <a:pt x="0" y="618589"/>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465"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Freeform 3"/>
          <p:cNvSpPr/>
          <p:nvPr/>
        </p:nvSpPr>
        <p:spPr>
          <a:xfrm>
            <a:off x="13062748" y="1535464"/>
            <a:ext cx="5100084" cy="6800112"/>
          </a:xfrm>
          <a:custGeom>
            <a:avLst/>
            <a:gdLst/>
            <a:ahLst/>
            <a:cxnLst/>
            <a:rect l="l" t="t" r="r" b="b"/>
            <a:pathLst>
              <a:path w="5100084" h="6800112">
                <a:moveTo>
                  <a:pt x="0" y="0"/>
                </a:moveTo>
                <a:lnTo>
                  <a:pt x="5100084" y="0"/>
                </a:lnTo>
                <a:lnTo>
                  <a:pt x="5100084" y="6800112"/>
                </a:lnTo>
                <a:lnTo>
                  <a:pt x="0" y="6800112"/>
                </a:lnTo>
                <a:lnTo>
                  <a:pt x="0" y="0"/>
                </a:lnTo>
                <a:close/>
              </a:path>
            </a:pathLst>
          </a:custGeom>
          <a:blipFill>
            <a:blip r:embed="rId3"/>
            <a:stretch>
              <a:fillRect/>
            </a:stretch>
          </a:blipFill>
        </p:spPr>
        <p:txBody>
          <a:bodyPr/>
          <a:lstStyle/>
          <a:p>
            <a:endParaRPr lang="en-CA"/>
          </a:p>
        </p:txBody>
      </p:sp>
      <p:sp>
        <p:nvSpPr>
          <p:cNvPr id="4" name="Freeform 4"/>
          <p:cNvSpPr/>
          <p:nvPr/>
        </p:nvSpPr>
        <p:spPr>
          <a:xfrm>
            <a:off x="13124510" y="7052038"/>
            <a:ext cx="4976560" cy="2567076"/>
          </a:xfrm>
          <a:custGeom>
            <a:avLst/>
            <a:gdLst/>
            <a:ahLst/>
            <a:cxnLst/>
            <a:rect l="l" t="t" r="r" b="b"/>
            <a:pathLst>
              <a:path w="4976560" h="2567076">
                <a:moveTo>
                  <a:pt x="0" y="0"/>
                </a:moveTo>
                <a:lnTo>
                  <a:pt x="4976560" y="0"/>
                </a:lnTo>
                <a:lnTo>
                  <a:pt x="4976560" y="2567076"/>
                </a:lnTo>
                <a:lnTo>
                  <a:pt x="0" y="2567076"/>
                </a:lnTo>
                <a:lnTo>
                  <a:pt x="0" y="0"/>
                </a:lnTo>
                <a:close/>
              </a:path>
            </a:pathLst>
          </a:custGeom>
          <a:blipFill>
            <a:blip r:embed="rId4"/>
            <a:stretch>
              <a:fillRect/>
            </a:stretch>
          </a:blipFill>
          <a:ln cap="sq">
            <a:noFill/>
            <a:prstDash val="solid"/>
            <a:miter/>
          </a:ln>
        </p:spPr>
        <p:txBody>
          <a:bodyPr/>
          <a:lstStyle/>
          <a:p>
            <a:endParaRPr lang="en-CA"/>
          </a:p>
        </p:txBody>
      </p:sp>
      <p:sp>
        <p:nvSpPr>
          <p:cNvPr id="5" name="TextBox 5"/>
          <p:cNvSpPr txBox="1"/>
          <p:nvPr/>
        </p:nvSpPr>
        <p:spPr>
          <a:xfrm>
            <a:off x="496854" y="1859226"/>
            <a:ext cx="12627656" cy="7077394"/>
          </a:xfrm>
          <a:prstGeom prst="rect">
            <a:avLst/>
          </a:prstGeom>
        </p:spPr>
        <p:txBody>
          <a:bodyPr lIns="0" tIns="0" rIns="0" bIns="0" rtlCol="0" anchor="t">
            <a:spAutoFit/>
          </a:bodyPr>
          <a:lstStyle/>
          <a:p>
            <a:pPr algn="l">
              <a:lnSpc>
                <a:spcPts val="6282"/>
              </a:lnSpc>
              <a:spcBef>
                <a:spcPct val="0"/>
              </a:spcBef>
            </a:pPr>
            <a:r>
              <a:rPr lang="en-US" sz="4487" b="1" spc="224">
                <a:solidFill>
                  <a:srgbClr val="083888"/>
                </a:solidFill>
                <a:latin typeface="Arial Nova Condensed Bold"/>
                <a:ea typeface="Arial Nova Condensed Bold"/>
                <a:cs typeface="Arial Nova Condensed Bold"/>
                <a:sym typeface="Arial Nova Condensed Bold"/>
              </a:rPr>
              <a:t>Un nouveau camion de nourriture ouvrira bientôt et nous avons besoin de la créativité des élèves pour le rendre populaire partout au Nouveau-Brunswick. </a:t>
            </a:r>
          </a:p>
          <a:p>
            <a:pPr algn="l">
              <a:lnSpc>
                <a:spcPts val="6282"/>
              </a:lnSpc>
              <a:spcBef>
                <a:spcPct val="0"/>
              </a:spcBef>
            </a:pPr>
            <a:endParaRPr lang="en-US" sz="4487" b="1" spc="224">
              <a:solidFill>
                <a:srgbClr val="083888"/>
              </a:solidFill>
              <a:latin typeface="Arial Nova Condensed Bold"/>
              <a:ea typeface="Arial Nova Condensed Bold"/>
              <a:cs typeface="Arial Nova Condensed Bold"/>
              <a:sym typeface="Arial Nova Condensed Bold"/>
            </a:endParaRPr>
          </a:p>
          <a:p>
            <a:pPr algn="l">
              <a:lnSpc>
                <a:spcPts val="6282"/>
              </a:lnSpc>
              <a:spcBef>
                <a:spcPct val="0"/>
              </a:spcBef>
            </a:pPr>
            <a:r>
              <a:rPr lang="en-US" sz="4487" b="1" spc="224">
                <a:solidFill>
                  <a:srgbClr val="083888"/>
                </a:solidFill>
                <a:latin typeface="Arial Nova Condensed Bold"/>
                <a:ea typeface="Arial Nova Condensed Bold"/>
                <a:cs typeface="Arial Nova Condensed Bold"/>
                <a:sym typeface="Arial Nova Condensed Bold"/>
              </a:rPr>
              <a:t>L’objectif est de mettre en valeur un nouveau menu afin de donner envie aux gens, de venir de près au loin, pour goûter nos parfaits uniquement créatifs et extraordinaires!</a:t>
            </a:r>
          </a:p>
        </p:txBody>
      </p:sp>
      <p:sp>
        <p:nvSpPr>
          <p:cNvPr id="6" name="TextBox 6"/>
          <p:cNvSpPr txBox="1"/>
          <p:nvPr/>
        </p:nvSpPr>
        <p:spPr>
          <a:xfrm>
            <a:off x="6070456" y="243696"/>
            <a:ext cx="5326112" cy="1389033"/>
          </a:xfrm>
          <a:prstGeom prst="rect">
            <a:avLst/>
          </a:prstGeom>
        </p:spPr>
        <p:txBody>
          <a:bodyPr lIns="0" tIns="0" rIns="0" bIns="0" rtlCol="0" anchor="t">
            <a:spAutoFit/>
          </a:bodyPr>
          <a:lstStyle/>
          <a:p>
            <a:pPr algn="ctr">
              <a:lnSpc>
                <a:spcPts val="11114"/>
              </a:lnSpc>
            </a:pPr>
            <a:r>
              <a:rPr lang="en-US" sz="7938">
                <a:solidFill>
                  <a:srgbClr val="083888"/>
                </a:solidFill>
                <a:latin typeface="Bobby Jones"/>
                <a:ea typeface="Bobby Jones"/>
                <a:cs typeface="Bobby Jones"/>
                <a:sym typeface="Bobby Jones"/>
              </a:rPr>
              <a:t>dÉFI CRéATIF </a:t>
            </a:r>
          </a:p>
        </p:txBody>
      </p:sp>
      <p:sp>
        <p:nvSpPr>
          <p:cNvPr id="7" name="Freeform 7"/>
          <p:cNvSpPr/>
          <p:nvPr/>
        </p:nvSpPr>
        <p:spPr>
          <a:xfrm>
            <a:off x="16437715" y="9619114"/>
            <a:ext cx="1725117" cy="598038"/>
          </a:xfrm>
          <a:custGeom>
            <a:avLst/>
            <a:gdLst/>
            <a:ahLst/>
            <a:cxnLst/>
            <a:rect l="l" t="t" r="r" b="b"/>
            <a:pathLst>
              <a:path w="1725117" h="598038">
                <a:moveTo>
                  <a:pt x="0" y="0"/>
                </a:moveTo>
                <a:lnTo>
                  <a:pt x="1725117" y="0"/>
                </a:lnTo>
                <a:lnTo>
                  <a:pt x="1725117" y="598037"/>
                </a:lnTo>
                <a:lnTo>
                  <a:pt x="0" y="598037"/>
                </a:lnTo>
                <a:lnTo>
                  <a:pt x="0" y="0"/>
                </a:lnTo>
                <a:close/>
              </a:path>
            </a:pathLst>
          </a:custGeom>
          <a:blipFill>
            <a:blip r:embed="rId5"/>
            <a:stretch>
              <a:fillRect t="-615" b="-615"/>
            </a:stretch>
          </a:blipFill>
        </p:spPr>
        <p:txBody>
          <a:bodyPr/>
          <a:lstStyle/>
          <a:p>
            <a:endParaRPr lang="en-CA"/>
          </a:p>
        </p:txBody>
      </p:sp>
      <p:sp>
        <p:nvSpPr>
          <p:cNvPr id="8" name="Freeform 8"/>
          <p:cNvSpPr/>
          <p:nvPr/>
        </p:nvSpPr>
        <p:spPr>
          <a:xfrm>
            <a:off x="14028828" y="9598562"/>
            <a:ext cx="2174250" cy="618589"/>
          </a:xfrm>
          <a:custGeom>
            <a:avLst/>
            <a:gdLst/>
            <a:ahLst/>
            <a:cxnLst/>
            <a:rect l="l" t="t" r="r" b="b"/>
            <a:pathLst>
              <a:path w="2174250" h="618589">
                <a:moveTo>
                  <a:pt x="0" y="0"/>
                </a:moveTo>
                <a:lnTo>
                  <a:pt x="2174250" y="0"/>
                </a:lnTo>
                <a:lnTo>
                  <a:pt x="2174250" y="618589"/>
                </a:lnTo>
                <a:lnTo>
                  <a:pt x="0" y="618589"/>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940"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TextBox 3"/>
          <p:cNvSpPr txBox="1"/>
          <p:nvPr/>
        </p:nvSpPr>
        <p:spPr>
          <a:xfrm>
            <a:off x="754486" y="1537479"/>
            <a:ext cx="16504814" cy="7611829"/>
          </a:xfrm>
          <a:prstGeom prst="rect">
            <a:avLst/>
          </a:prstGeom>
        </p:spPr>
        <p:txBody>
          <a:bodyPr lIns="0" tIns="0" rIns="0" bIns="0" rtlCol="0" anchor="t">
            <a:spAutoFit/>
          </a:bodyPr>
          <a:lstStyle/>
          <a:p>
            <a:pPr algn="l">
              <a:lnSpc>
                <a:spcPts val="7030"/>
              </a:lnSpc>
              <a:spcBef>
                <a:spcPct val="0"/>
              </a:spcBef>
            </a:pPr>
            <a:r>
              <a:rPr lang="en-US" sz="5021" b="1">
                <a:solidFill>
                  <a:srgbClr val="083888"/>
                </a:solidFill>
                <a:latin typeface="Arial Nova Condensed Bold"/>
                <a:ea typeface="Arial Nova Condensed Bold"/>
                <a:cs typeface="Arial Nova Condensed Bold"/>
                <a:sym typeface="Arial Nova Condensed Bold"/>
              </a:rPr>
              <a:t>Objectif: Crée ton propre concept de parfait créatif avec les ingrédients de ton choix pour ajouter sur notre nouveau menu. </a:t>
            </a:r>
          </a:p>
          <a:p>
            <a:pPr algn="l">
              <a:lnSpc>
                <a:spcPts val="7030"/>
              </a:lnSpc>
              <a:spcBef>
                <a:spcPct val="0"/>
              </a:spcBef>
            </a:pPr>
            <a:endParaRPr lang="en-US" sz="5021" b="1">
              <a:solidFill>
                <a:srgbClr val="083888"/>
              </a:solidFill>
              <a:latin typeface="Arial Nova Condensed Bold"/>
              <a:ea typeface="Arial Nova Condensed Bold"/>
              <a:cs typeface="Arial Nova Condensed Bold"/>
              <a:sym typeface="Arial Nova Condensed Bold"/>
            </a:endParaRPr>
          </a:p>
          <a:p>
            <a:pPr algn="l">
              <a:lnSpc>
                <a:spcPts val="7030"/>
              </a:lnSpc>
              <a:spcBef>
                <a:spcPct val="0"/>
              </a:spcBef>
            </a:pPr>
            <a:r>
              <a:rPr lang="en-US" sz="5021" b="1">
                <a:solidFill>
                  <a:srgbClr val="083888"/>
                </a:solidFill>
                <a:latin typeface="Arial Nova Condensed Bold"/>
                <a:ea typeface="Arial Nova Condensed Bold"/>
                <a:cs typeface="Arial Nova Condensed Bold"/>
                <a:sym typeface="Arial Nova Condensed Bold"/>
              </a:rPr>
              <a:t>À inclure :</a:t>
            </a:r>
          </a:p>
          <a:p>
            <a:pPr algn="l">
              <a:lnSpc>
                <a:spcPts val="6470"/>
              </a:lnSpc>
              <a:spcBef>
                <a:spcPct val="0"/>
              </a:spcBef>
            </a:pPr>
            <a:r>
              <a:rPr lang="en-US" sz="4621" b="1">
                <a:solidFill>
                  <a:srgbClr val="083888"/>
                </a:solidFill>
                <a:latin typeface="Arial Nova Condensed Bold"/>
                <a:ea typeface="Arial Nova Condensed Bold"/>
                <a:cs typeface="Arial Nova Condensed Bold"/>
                <a:sym typeface="Arial Nova Condensed Bold"/>
              </a:rPr>
              <a:t> • Un nom original</a:t>
            </a:r>
          </a:p>
          <a:p>
            <a:pPr algn="l">
              <a:lnSpc>
                <a:spcPts val="6470"/>
              </a:lnSpc>
              <a:spcBef>
                <a:spcPct val="0"/>
              </a:spcBef>
            </a:pPr>
            <a:r>
              <a:rPr lang="en-US" sz="4621" b="1">
                <a:solidFill>
                  <a:srgbClr val="083888"/>
                </a:solidFill>
                <a:latin typeface="Arial Nova Condensed Bold"/>
                <a:ea typeface="Arial Nova Condensed Bold"/>
                <a:cs typeface="Arial Nova Condensed Bold"/>
                <a:sym typeface="Arial Nova Condensed Bold"/>
              </a:rPr>
              <a:t> • Un slogan accrocheur</a:t>
            </a:r>
          </a:p>
          <a:p>
            <a:pPr algn="l">
              <a:lnSpc>
                <a:spcPts val="6470"/>
              </a:lnSpc>
              <a:spcBef>
                <a:spcPct val="0"/>
              </a:spcBef>
            </a:pPr>
            <a:r>
              <a:rPr lang="en-US" sz="4621" b="1">
                <a:solidFill>
                  <a:srgbClr val="083888"/>
                </a:solidFill>
                <a:latin typeface="Arial Nova Condensed Bold"/>
                <a:ea typeface="Arial Nova Condensed Bold"/>
                <a:cs typeface="Arial Nova Condensed Bold"/>
                <a:sym typeface="Arial Nova Condensed Bold"/>
              </a:rPr>
              <a:t> • Une courte description de ton parfait </a:t>
            </a:r>
          </a:p>
          <a:p>
            <a:pPr algn="l">
              <a:lnSpc>
                <a:spcPts val="6470"/>
              </a:lnSpc>
              <a:spcBef>
                <a:spcPct val="0"/>
              </a:spcBef>
            </a:pPr>
            <a:r>
              <a:rPr lang="en-US" sz="4621" b="1">
                <a:solidFill>
                  <a:srgbClr val="083888"/>
                </a:solidFill>
                <a:latin typeface="Arial Nova Condensed Bold"/>
                <a:ea typeface="Arial Nova Condensed Bold"/>
                <a:cs typeface="Arial Nova Condensed Bold"/>
                <a:sym typeface="Arial Nova Condensed Bold"/>
              </a:rPr>
              <a:t> • Un visuel (dessin, conception numerique, photo) </a:t>
            </a:r>
          </a:p>
          <a:p>
            <a:pPr algn="l">
              <a:lnSpc>
                <a:spcPts val="6470"/>
              </a:lnSpc>
              <a:spcBef>
                <a:spcPct val="0"/>
              </a:spcBef>
            </a:pPr>
            <a:r>
              <a:rPr lang="en-US" sz="4621" b="1">
                <a:solidFill>
                  <a:srgbClr val="083888"/>
                </a:solidFill>
                <a:latin typeface="Arial Nova Condensed Bold"/>
                <a:ea typeface="Arial Nova Condensed Bold"/>
                <a:cs typeface="Arial Nova Condensed Bold"/>
                <a:sym typeface="Arial Nova Condensed Bold"/>
              </a:rPr>
              <a:t>Présenter en format de votre choix qui mette en valeur ta créativité.  </a:t>
            </a:r>
          </a:p>
        </p:txBody>
      </p:sp>
      <p:sp>
        <p:nvSpPr>
          <p:cNvPr id="4" name="Freeform 4"/>
          <p:cNvSpPr/>
          <p:nvPr/>
        </p:nvSpPr>
        <p:spPr>
          <a:xfrm>
            <a:off x="9144000" y="4085643"/>
            <a:ext cx="4131792" cy="2131316"/>
          </a:xfrm>
          <a:custGeom>
            <a:avLst/>
            <a:gdLst/>
            <a:ahLst/>
            <a:cxnLst/>
            <a:rect l="l" t="t" r="r" b="b"/>
            <a:pathLst>
              <a:path w="4131792" h="2131316">
                <a:moveTo>
                  <a:pt x="0" y="0"/>
                </a:moveTo>
                <a:lnTo>
                  <a:pt x="4131792" y="0"/>
                </a:lnTo>
                <a:lnTo>
                  <a:pt x="4131792" y="2131316"/>
                </a:lnTo>
                <a:lnTo>
                  <a:pt x="0" y="2131316"/>
                </a:lnTo>
                <a:lnTo>
                  <a:pt x="0" y="0"/>
                </a:lnTo>
                <a:close/>
              </a:path>
            </a:pathLst>
          </a:custGeom>
          <a:blipFill>
            <a:blip r:embed="rId3"/>
            <a:stretch>
              <a:fillRect/>
            </a:stretch>
          </a:blipFill>
        </p:spPr>
        <p:txBody>
          <a:bodyPr/>
          <a:lstStyle/>
          <a:p>
            <a:endParaRPr lang="en-CA"/>
          </a:p>
        </p:txBody>
      </p:sp>
      <p:sp>
        <p:nvSpPr>
          <p:cNvPr id="5" name="Freeform 5"/>
          <p:cNvSpPr/>
          <p:nvPr/>
        </p:nvSpPr>
        <p:spPr>
          <a:xfrm>
            <a:off x="13902685" y="3435285"/>
            <a:ext cx="3720005" cy="4761606"/>
          </a:xfrm>
          <a:custGeom>
            <a:avLst/>
            <a:gdLst/>
            <a:ahLst/>
            <a:cxnLst/>
            <a:rect l="l" t="t" r="r" b="b"/>
            <a:pathLst>
              <a:path w="3720005" h="4761606">
                <a:moveTo>
                  <a:pt x="0" y="0"/>
                </a:moveTo>
                <a:lnTo>
                  <a:pt x="3720005" y="0"/>
                </a:lnTo>
                <a:lnTo>
                  <a:pt x="3720005" y="4761607"/>
                </a:lnTo>
                <a:lnTo>
                  <a:pt x="0" y="4761607"/>
                </a:lnTo>
                <a:lnTo>
                  <a:pt x="0" y="0"/>
                </a:lnTo>
                <a:close/>
              </a:path>
            </a:pathLst>
          </a:custGeom>
          <a:blipFill>
            <a:blip r:embed="rId4"/>
            <a:stretch>
              <a:fillRect/>
            </a:stretch>
          </a:blipFill>
          <a:ln w="38100" cap="sq">
            <a:solidFill>
              <a:srgbClr val="000000"/>
            </a:solidFill>
            <a:prstDash val="solid"/>
            <a:miter/>
          </a:ln>
        </p:spPr>
        <p:txBody>
          <a:bodyPr/>
          <a:lstStyle/>
          <a:p>
            <a:endParaRPr lang="en-CA"/>
          </a:p>
        </p:txBody>
      </p:sp>
      <p:sp>
        <p:nvSpPr>
          <p:cNvPr id="6" name="Freeform 6"/>
          <p:cNvSpPr/>
          <p:nvPr/>
        </p:nvSpPr>
        <p:spPr>
          <a:xfrm>
            <a:off x="16396741" y="9466267"/>
            <a:ext cx="1725117" cy="598038"/>
          </a:xfrm>
          <a:custGeom>
            <a:avLst/>
            <a:gdLst/>
            <a:ahLst/>
            <a:cxnLst/>
            <a:rect l="l" t="t" r="r" b="b"/>
            <a:pathLst>
              <a:path w="1725117" h="598038">
                <a:moveTo>
                  <a:pt x="0" y="0"/>
                </a:moveTo>
                <a:lnTo>
                  <a:pt x="1725118" y="0"/>
                </a:lnTo>
                <a:lnTo>
                  <a:pt x="1725118" y="598038"/>
                </a:lnTo>
                <a:lnTo>
                  <a:pt x="0" y="598038"/>
                </a:lnTo>
                <a:lnTo>
                  <a:pt x="0" y="0"/>
                </a:lnTo>
                <a:close/>
              </a:path>
            </a:pathLst>
          </a:custGeom>
          <a:blipFill>
            <a:blip r:embed="rId5"/>
            <a:stretch>
              <a:fillRect t="-615" b="-615"/>
            </a:stretch>
          </a:blipFill>
        </p:spPr>
        <p:txBody>
          <a:bodyPr/>
          <a:lstStyle/>
          <a:p>
            <a:endParaRPr lang="en-CA"/>
          </a:p>
        </p:txBody>
      </p:sp>
      <p:sp>
        <p:nvSpPr>
          <p:cNvPr id="7" name="Freeform 7"/>
          <p:cNvSpPr/>
          <p:nvPr/>
        </p:nvSpPr>
        <p:spPr>
          <a:xfrm>
            <a:off x="14307218" y="6172337"/>
            <a:ext cx="1329403" cy="1796490"/>
          </a:xfrm>
          <a:custGeom>
            <a:avLst/>
            <a:gdLst/>
            <a:ahLst/>
            <a:cxnLst/>
            <a:rect l="l" t="t" r="r" b="b"/>
            <a:pathLst>
              <a:path w="1329403" h="1796490">
                <a:moveTo>
                  <a:pt x="0" y="0"/>
                </a:moveTo>
                <a:lnTo>
                  <a:pt x="1329402" y="0"/>
                </a:lnTo>
                <a:lnTo>
                  <a:pt x="1329402" y="1796490"/>
                </a:lnTo>
                <a:lnTo>
                  <a:pt x="0" y="1796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rot="914024">
            <a:off x="16872891" y="3096169"/>
            <a:ext cx="1349717" cy="678233"/>
          </a:xfrm>
          <a:custGeom>
            <a:avLst/>
            <a:gdLst/>
            <a:ahLst/>
            <a:cxnLst/>
            <a:rect l="l" t="t" r="r" b="b"/>
            <a:pathLst>
              <a:path w="1349717" h="678233">
                <a:moveTo>
                  <a:pt x="0" y="0"/>
                </a:moveTo>
                <a:lnTo>
                  <a:pt x="1349717" y="0"/>
                </a:lnTo>
                <a:lnTo>
                  <a:pt x="1349717" y="678233"/>
                </a:lnTo>
                <a:lnTo>
                  <a:pt x="0" y="6782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7459508" y="4467984"/>
            <a:ext cx="1274004" cy="1704353"/>
          </a:xfrm>
          <a:custGeom>
            <a:avLst/>
            <a:gdLst/>
            <a:ahLst/>
            <a:cxnLst/>
            <a:rect l="l" t="t" r="r" b="b"/>
            <a:pathLst>
              <a:path w="1274004" h="1704353">
                <a:moveTo>
                  <a:pt x="0" y="0"/>
                </a:moveTo>
                <a:lnTo>
                  <a:pt x="1274004" y="0"/>
                </a:lnTo>
                <a:lnTo>
                  <a:pt x="1274004" y="1704353"/>
                </a:lnTo>
                <a:lnTo>
                  <a:pt x="0" y="1704353"/>
                </a:lnTo>
                <a:lnTo>
                  <a:pt x="0" y="0"/>
                </a:lnTo>
                <a:close/>
              </a:path>
            </a:pathLst>
          </a:custGeom>
          <a:blipFill>
            <a:blip r:embed="rId10"/>
            <a:stretch>
              <a:fillRect/>
            </a:stretch>
          </a:blipFill>
        </p:spPr>
        <p:txBody>
          <a:bodyPr/>
          <a:lstStyle/>
          <a:p>
            <a:endParaRPr lang="en-CA"/>
          </a:p>
        </p:txBody>
      </p:sp>
      <p:sp>
        <p:nvSpPr>
          <p:cNvPr id="10" name="TextBox 10"/>
          <p:cNvSpPr txBox="1"/>
          <p:nvPr/>
        </p:nvSpPr>
        <p:spPr>
          <a:xfrm>
            <a:off x="6067479" y="243696"/>
            <a:ext cx="5332065" cy="1389033"/>
          </a:xfrm>
          <a:prstGeom prst="rect">
            <a:avLst/>
          </a:prstGeom>
        </p:spPr>
        <p:txBody>
          <a:bodyPr lIns="0" tIns="0" rIns="0" bIns="0" rtlCol="0" anchor="t">
            <a:spAutoFit/>
          </a:bodyPr>
          <a:lstStyle/>
          <a:p>
            <a:pPr algn="ctr">
              <a:lnSpc>
                <a:spcPts val="11114"/>
              </a:lnSpc>
            </a:pPr>
            <a:r>
              <a:rPr lang="en-US" sz="7938">
                <a:solidFill>
                  <a:srgbClr val="083888"/>
                </a:solidFill>
                <a:latin typeface="Bobby Jones"/>
                <a:ea typeface="Bobby Jones"/>
                <a:cs typeface="Bobby Jones"/>
                <a:sym typeface="Bobby Jones"/>
              </a:rPr>
              <a:t>déFI CRéATIF </a:t>
            </a:r>
          </a:p>
        </p:txBody>
      </p:sp>
      <p:sp>
        <p:nvSpPr>
          <p:cNvPr id="11" name="Freeform 11"/>
          <p:cNvSpPr/>
          <p:nvPr/>
        </p:nvSpPr>
        <p:spPr>
          <a:xfrm>
            <a:off x="13902685" y="9466267"/>
            <a:ext cx="2174250" cy="618589"/>
          </a:xfrm>
          <a:custGeom>
            <a:avLst/>
            <a:gdLst/>
            <a:ahLst/>
            <a:cxnLst/>
            <a:rect l="l" t="t" r="r" b="b"/>
            <a:pathLst>
              <a:path w="2174250" h="618589">
                <a:moveTo>
                  <a:pt x="0" y="0"/>
                </a:moveTo>
                <a:lnTo>
                  <a:pt x="2174249" y="0"/>
                </a:lnTo>
                <a:lnTo>
                  <a:pt x="2174249" y="618590"/>
                </a:lnTo>
                <a:lnTo>
                  <a:pt x="0" y="618590"/>
                </a:lnTo>
                <a:lnTo>
                  <a:pt x="0" y="0"/>
                </a:lnTo>
                <a:close/>
              </a:path>
            </a:pathLst>
          </a:custGeom>
          <a:blipFill>
            <a:blip r:embed="rId11"/>
            <a:stretch>
              <a:fillRect/>
            </a:stretch>
          </a:blipFill>
        </p:spPr>
        <p:txBody>
          <a:bodyPr/>
          <a:lstStyle/>
          <a:p>
            <a:endParaRPr lang="en-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7936" y="0"/>
            <a:ext cx="19393175" cy="10938793"/>
          </a:xfrm>
          <a:custGeom>
            <a:avLst/>
            <a:gdLst/>
            <a:ahLst/>
            <a:cxnLst/>
            <a:rect l="l" t="t" r="r" b="b"/>
            <a:pathLst>
              <a:path w="19393175" h="10938793">
                <a:moveTo>
                  <a:pt x="0" y="0"/>
                </a:moveTo>
                <a:lnTo>
                  <a:pt x="19393176" y="0"/>
                </a:lnTo>
                <a:lnTo>
                  <a:pt x="19393176" y="10938793"/>
                </a:lnTo>
                <a:lnTo>
                  <a:pt x="0" y="10938793"/>
                </a:lnTo>
                <a:lnTo>
                  <a:pt x="0" y="0"/>
                </a:lnTo>
                <a:close/>
              </a:path>
            </a:pathLst>
          </a:custGeom>
          <a:blipFill>
            <a:blip r:embed="rId2"/>
            <a:stretch>
              <a:fillRect t="-11916" b="-5979"/>
            </a:stretch>
          </a:blipFill>
        </p:spPr>
        <p:txBody>
          <a:bodyPr/>
          <a:lstStyle/>
          <a:p>
            <a:endParaRPr lang="en-CA"/>
          </a:p>
        </p:txBody>
      </p:sp>
      <p:sp>
        <p:nvSpPr>
          <p:cNvPr id="3" name="Freeform 3"/>
          <p:cNvSpPr/>
          <p:nvPr/>
        </p:nvSpPr>
        <p:spPr>
          <a:xfrm>
            <a:off x="389612" y="1690961"/>
            <a:ext cx="5371563" cy="8065221"/>
          </a:xfrm>
          <a:custGeom>
            <a:avLst/>
            <a:gdLst/>
            <a:ahLst/>
            <a:cxnLst/>
            <a:rect l="l" t="t" r="r" b="b"/>
            <a:pathLst>
              <a:path w="5371563" h="8065221">
                <a:moveTo>
                  <a:pt x="0" y="0"/>
                </a:moveTo>
                <a:lnTo>
                  <a:pt x="5371564" y="0"/>
                </a:lnTo>
                <a:lnTo>
                  <a:pt x="5371564" y="8065221"/>
                </a:lnTo>
                <a:lnTo>
                  <a:pt x="0" y="8065221"/>
                </a:lnTo>
                <a:lnTo>
                  <a:pt x="0" y="0"/>
                </a:lnTo>
                <a:close/>
              </a:path>
            </a:pathLst>
          </a:custGeom>
          <a:blipFill>
            <a:blip r:embed="rId3"/>
            <a:stretch>
              <a:fillRect/>
            </a:stretch>
          </a:blipFill>
        </p:spPr>
        <p:txBody>
          <a:bodyPr/>
          <a:lstStyle/>
          <a:p>
            <a:endParaRPr lang="en-CA"/>
          </a:p>
        </p:txBody>
      </p:sp>
      <p:sp>
        <p:nvSpPr>
          <p:cNvPr id="4" name="TextBox 4"/>
          <p:cNvSpPr txBox="1"/>
          <p:nvPr/>
        </p:nvSpPr>
        <p:spPr>
          <a:xfrm>
            <a:off x="2066955" y="-57150"/>
            <a:ext cx="18984564" cy="1571624"/>
          </a:xfrm>
          <a:prstGeom prst="rect">
            <a:avLst/>
          </a:prstGeom>
        </p:spPr>
        <p:txBody>
          <a:bodyPr lIns="0" tIns="0" rIns="0" bIns="0" rtlCol="0" anchor="t">
            <a:spAutoFit/>
          </a:bodyPr>
          <a:lstStyle/>
          <a:p>
            <a:pPr marL="0" lvl="0" indent="0" algn="l">
              <a:lnSpc>
                <a:spcPts val="8399"/>
              </a:lnSpc>
            </a:pPr>
            <a:r>
              <a:rPr lang="en-US" sz="9999" b="1" spc="-1359">
                <a:solidFill>
                  <a:srgbClr val="145FC4"/>
                </a:solidFill>
                <a:latin typeface="FF Providence Sans Bold"/>
                <a:ea typeface="FF Providence Sans Bold"/>
                <a:cs typeface="FF Providence Sans Bold"/>
                <a:sym typeface="FF Providence Sans Bold"/>
              </a:rPr>
              <a:t>Feu de camp S’MORE PARFAIT</a:t>
            </a:r>
          </a:p>
        </p:txBody>
      </p:sp>
      <p:sp>
        <p:nvSpPr>
          <p:cNvPr id="5" name="TextBox 5"/>
          <p:cNvSpPr txBox="1"/>
          <p:nvPr/>
        </p:nvSpPr>
        <p:spPr>
          <a:xfrm>
            <a:off x="5761176" y="1657349"/>
            <a:ext cx="12065802" cy="8477250"/>
          </a:xfrm>
          <a:prstGeom prst="rect">
            <a:avLst/>
          </a:prstGeom>
        </p:spPr>
        <p:txBody>
          <a:bodyPr lIns="0" tIns="0" rIns="0" bIns="0" rtlCol="0" anchor="t">
            <a:spAutoFit/>
          </a:bodyPr>
          <a:lstStyle/>
          <a:p>
            <a:pPr algn="l">
              <a:lnSpc>
                <a:spcPts val="4499"/>
              </a:lnSpc>
            </a:pPr>
            <a:r>
              <a:rPr lang="en-US" sz="4999" b="1" spc="249">
                <a:solidFill>
                  <a:srgbClr val="023047"/>
                </a:solidFill>
                <a:latin typeface="Glacial Indifference Bold"/>
                <a:ea typeface="Glacial Indifference Bold"/>
                <a:cs typeface="Glacial Indifference Bold"/>
                <a:sym typeface="Glacial Indifference Bold"/>
              </a:rPr>
              <a:t>Exemple: Feu de camp S’more Parfait</a:t>
            </a:r>
          </a:p>
          <a:p>
            <a:pPr algn="l">
              <a:lnSpc>
                <a:spcPts val="4499"/>
              </a:lnSpc>
            </a:pPr>
            <a:endParaRPr lang="en-US" sz="4999" b="1" spc="249">
              <a:solidFill>
                <a:srgbClr val="023047"/>
              </a:solidFill>
              <a:latin typeface="Glacial Indifference Bold"/>
              <a:ea typeface="Glacial Indifference Bold"/>
              <a:cs typeface="Glacial Indifference Bold"/>
              <a:sym typeface="Glacial Indifference Bold"/>
            </a:endParaRPr>
          </a:p>
          <a:p>
            <a:pPr algn="l">
              <a:lnSpc>
                <a:spcPts val="4499"/>
              </a:lnSpc>
            </a:pPr>
            <a:r>
              <a:rPr lang="en-US" sz="4999" b="1" spc="249">
                <a:solidFill>
                  <a:srgbClr val="023047"/>
                </a:solidFill>
                <a:latin typeface="Glacial Indifference Bold"/>
                <a:ea typeface="Glacial Indifference Bold"/>
                <a:cs typeface="Glacial Indifference Bold"/>
                <a:sym typeface="Glacial Indifference Bold"/>
              </a:rPr>
              <a:t> 6ième année - Mr. Sampson</a:t>
            </a:r>
          </a:p>
          <a:p>
            <a:pPr algn="l">
              <a:lnSpc>
                <a:spcPts val="4499"/>
              </a:lnSpc>
            </a:pPr>
            <a:endParaRPr lang="en-US" sz="4999" b="1" spc="249">
              <a:solidFill>
                <a:srgbClr val="023047"/>
              </a:solidFill>
              <a:latin typeface="Glacial Indifference Bold"/>
              <a:ea typeface="Glacial Indifference Bold"/>
              <a:cs typeface="Glacial Indifference Bold"/>
              <a:sym typeface="Glacial Indifference Bold"/>
            </a:endParaRPr>
          </a:p>
          <a:p>
            <a:pPr algn="l">
              <a:lnSpc>
                <a:spcPts val="4499"/>
              </a:lnSpc>
            </a:pPr>
            <a:r>
              <a:rPr lang="en-US" sz="4999" b="1" spc="249">
                <a:solidFill>
                  <a:srgbClr val="023047"/>
                </a:solidFill>
                <a:latin typeface="Glacial Indifference Bold"/>
                <a:ea typeface="Glacial Indifference Bold"/>
                <a:cs typeface="Glacial Indifference Bold"/>
                <a:sym typeface="Glacial Indifference Bold"/>
              </a:rPr>
              <a:t>Titre: Feu de camp S’more Parfait</a:t>
            </a:r>
          </a:p>
          <a:p>
            <a:pPr algn="l">
              <a:lnSpc>
                <a:spcPts val="4499"/>
              </a:lnSpc>
            </a:pPr>
            <a:endParaRPr lang="en-US" sz="4999" b="1" spc="249">
              <a:solidFill>
                <a:srgbClr val="023047"/>
              </a:solidFill>
              <a:latin typeface="Glacial Indifference Bold"/>
              <a:ea typeface="Glacial Indifference Bold"/>
              <a:cs typeface="Glacial Indifference Bold"/>
              <a:sym typeface="Glacial Indifference Bold"/>
            </a:endParaRPr>
          </a:p>
          <a:p>
            <a:pPr algn="l">
              <a:lnSpc>
                <a:spcPts val="4499"/>
              </a:lnSpc>
            </a:pPr>
            <a:r>
              <a:rPr lang="en-US" sz="4999" b="1" spc="249">
                <a:solidFill>
                  <a:srgbClr val="023047"/>
                </a:solidFill>
                <a:latin typeface="Glacial Indifference Bold"/>
                <a:ea typeface="Glacial Indifference Bold"/>
                <a:cs typeface="Glacial Indifference Bold"/>
                <a:sym typeface="Glacial Indifference Bold"/>
              </a:rPr>
              <a:t>Slogan: Juste un peu de feu!</a:t>
            </a:r>
          </a:p>
          <a:p>
            <a:pPr algn="l">
              <a:lnSpc>
                <a:spcPts val="4499"/>
              </a:lnSpc>
            </a:pPr>
            <a:endParaRPr lang="en-US" sz="4999" b="1" spc="249">
              <a:solidFill>
                <a:srgbClr val="023047"/>
              </a:solidFill>
              <a:latin typeface="Glacial Indifference Bold"/>
              <a:ea typeface="Glacial Indifference Bold"/>
              <a:cs typeface="Glacial Indifference Bold"/>
              <a:sym typeface="Glacial Indifference Bold"/>
            </a:endParaRPr>
          </a:p>
          <a:p>
            <a:pPr algn="l">
              <a:lnSpc>
                <a:spcPts val="4499"/>
              </a:lnSpc>
            </a:pPr>
            <a:r>
              <a:rPr lang="en-US" sz="4999" b="1" spc="249">
                <a:solidFill>
                  <a:srgbClr val="023047"/>
                </a:solidFill>
                <a:latin typeface="Glacial Indifference Bold"/>
                <a:ea typeface="Glacial Indifference Bold"/>
                <a:cs typeface="Glacial Indifference Bold"/>
                <a:sym typeface="Glacial Indifference Bold"/>
              </a:rPr>
              <a:t>Déscription: Des s'mores classiques revisités, avec des miettes de biscuits Graham, du chocolat riche, de la crème fouettée et des guimauves grillées à chaque cuillerée.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CA"/>
          </a:p>
        </p:txBody>
      </p:sp>
      <p:pic>
        <p:nvPicPr>
          <p:cNvPr id="3" name="Picture 3"/>
          <p:cNvPicPr>
            <a:picLocks noChangeAspect="1"/>
          </p:cNvPicPr>
          <p:nvPr/>
        </p:nvPicPr>
        <p:blipFill>
          <a:blip r:embed="rId3"/>
          <a:srcRect/>
          <a:stretch>
            <a:fillRect/>
          </a:stretch>
        </p:blipFill>
        <p:spPr>
          <a:xfrm>
            <a:off x="288193" y="299647"/>
            <a:ext cx="2558082" cy="1458107"/>
          </a:xfrm>
          <a:prstGeom prst="rect">
            <a:avLst/>
          </a:prstGeom>
        </p:spPr>
      </p:pic>
      <p:sp>
        <p:nvSpPr>
          <p:cNvPr id="4" name="TextBox 4"/>
          <p:cNvSpPr txBox="1"/>
          <p:nvPr/>
        </p:nvSpPr>
        <p:spPr>
          <a:xfrm>
            <a:off x="4349751" y="373790"/>
            <a:ext cx="18984564" cy="1571624"/>
          </a:xfrm>
          <a:prstGeom prst="rect">
            <a:avLst/>
          </a:prstGeom>
        </p:spPr>
        <p:txBody>
          <a:bodyPr lIns="0" tIns="0" rIns="0" bIns="0" rtlCol="0" anchor="t">
            <a:spAutoFit/>
          </a:bodyPr>
          <a:lstStyle/>
          <a:p>
            <a:pPr marL="0" lvl="0" indent="0" algn="l">
              <a:lnSpc>
                <a:spcPts val="8399"/>
              </a:lnSpc>
            </a:pPr>
            <a:r>
              <a:rPr lang="en-US" sz="9999" b="1" spc="-1359">
                <a:solidFill>
                  <a:srgbClr val="145FC4"/>
                </a:solidFill>
                <a:latin typeface="FF Providence Sans Bold"/>
                <a:ea typeface="FF Providence Sans Bold"/>
                <a:cs typeface="FF Providence Sans Bold"/>
                <a:sym typeface="FF Providence Sans Bold"/>
              </a:rPr>
              <a:t>AUTRES EXEMPLES</a:t>
            </a:r>
          </a:p>
        </p:txBody>
      </p:sp>
      <p:sp>
        <p:nvSpPr>
          <p:cNvPr id="5" name="Freeform 5"/>
          <p:cNvSpPr/>
          <p:nvPr/>
        </p:nvSpPr>
        <p:spPr>
          <a:xfrm>
            <a:off x="13275994" y="-221281"/>
            <a:ext cx="5989556" cy="7486945"/>
          </a:xfrm>
          <a:custGeom>
            <a:avLst/>
            <a:gdLst/>
            <a:ahLst/>
            <a:cxnLst/>
            <a:rect l="l" t="t" r="r" b="b"/>
            <a:pathLst>
              <a:path w="5989556" h="7486945">
                <a:moveTo>
                  <a:pt x="0" y="0"/>
                </a:moveTo>
                <a:lnTo>
                  <a:pt x="5989556" y="0"/>
                </a:lnTo>
                <a:lnTo>
                  <a:pt x="5989556" y="7486945"/>
                </a:lnTo>
                <a:lnTo>
                  <a:pt x="0" y="7486945"/>
                </a:lnTo>
                <a:lnTo>
                  <a:pt x="0" y="0"/>
                </a:lnTo>
                <a:close/>
              </a:path>
            </a:pathLst>
          </a:custGeom>
          <a:blipFill>
            <a:blip r:embed="rId4"/>
            <a:stretch>
              <a:fillRect/>
            </a:stretch>
          </a:blipFill>
        </p:spPr>
        <p:txBody>
          <a:bodyPr/>
          <a:lstStyle/>
          <a:p>
            <a:endParaRPr lang="en-CA"/>
          </a:p>
        </p:txBody>
      </p:sp>
      <p:sp>
        <p:nvSpPr>
          <p:cNvPr id="6" name="Freeform 6"/>
          <p:cNvSpPr/>
          <p:nvPr/>
        </p:nvSpPr>
        <p:spPr>
          <a:xfrm>
            <a:off x="11229783" y="3522191"/>
            <a:ext cx="4781633" cy="7217560"/>
          </a:xfrm>
          <a:custGeom>
            <a:avLst/>
            <a:gdLst/>
            <a:ahLst/>
            <a:cxnLst/>
            <a:rect l="l" t="t" r="r" b="b"/>
            <a:pathLst>
              <a:path w="4781633" h="7217560">
                <a:moveTo>
                  <a:pt x="0" y="0"/>
                </a:moveTo>
                <a:lnTo>
                  <a:pt x="4781633" y="0"/>
                </a:lnTo>
                <a:lnTo>
                  <a:pt x="4781633" y="7217560"/>
                </a:lnTo>
                <a:lnTo>
                  <a:pt x="0" y="7217560"/>
                </a:lnTo>
                <a:lnTo>
                  <a:pt x="0" y="0"/>
                </a:lnTo>
                <a:close/>
              </a:path>
            </a:pathLst>
          </a:custGeom>
          <a:blipFill>
            <a:blip r:embed="rId5"/>
            <a:stretch>
              <a:fillRect/>
            </a:stretch>
          </a:blipFill>
        </p:spPr>
        <p:txBody>
          <a:bodyPr/>
          <a:lstStyle/>
          <a:p>
            <a:endParaRPr lang="en-CA"/>
          </a:p>
        </p:txBody>
      </p:sp>
      <p:sp>
        <p:nvSpPr>
          <p:cNvPr id="7" name="Freeform 7"/>
          <p:cNvSpPr/>
          <p:nvPr/>
        </p:nvSpPr>
        <p:spPr>
          <a:xfrm>
            <a:off x="4568164" y="1945414"/>
            <a:ext cx="5228713" cy="7312886"/>
          </a:xfrm>
          <a:custGeom>
            <a:avLst/>
            <a:gdLst/>
            <a:ahLst/>
            <a:cxnLst/>
            <a:rect l="l" t="t" r="r" b="b"/>
            <a:pathLst>
              <a:path w="5228713" h="7312886">
                <a:moveTo>
                  <a:pt x="0" y="0"/>
                </a:moveTo>
                <a:lnTo>
                  <a:pt x="5228714" y="0"/>
                </a:lnTo>
                <a:lnTo>
                  <a:pt x="5228714" y="7312886"/>
                </a:lnTo>
                <a:lnTo>
                  <a:pt x="0" y="7312886"/>
                </a:lnTo>
                <a:lnTo>
                  <a:pt x="0" y="0"/>
                </a:lnTo>
                <a:close/>
              </a:path>
            </a:pathLst>
          </a:custGeom>
          <a:blipFill>
            <a:blip r:embed="rId6"/>
            <a:stretch>
              <a:fillRect/>
            </a:stretch>
          </a:blipFill>
        </p:spPr>
        <p:txBody>
          <a:bodyPr/>
          <a:lstStyle/>
          <a:p>
            <a:endParaRPr lang="en-CA"/>
          </a:p>
        </p:txBody>
      </p:sp>
      <p:sp>
        <p:nvSpPr>
          <p:cNvPr id="8" name="Freeform 8"/>
          <p:cNvSpPr/>
          <p:nvPr/>
        </p:nvSpPr>
        <p:spPr>
          <a:xfrm>
            <a:off x="692328" y="1127182"/>
            <a:ext cx="8451672" cy="5630926"/>
          </a:xfrm>
          <a:custGeom>
            <a:avLst/>
            <a:gdLst/>
            <a:ahLst/>
            <a:cxnLst/>
            <a:rect l="l" t="t" r="r" b="b"/>
            <a:pathLst>
              <a:path w="8451672" h="5630926">
                <a:moveTo>
                  <a:pt x="0" y="0"/>
                </a:moveTo>
                <a:lnTo>
                  <a:pt x="8451672" y="0"/>
                </a:lnTo>
                <a:lnTo>
                  <a:pt x="8451672" y="5630927"/>
                </a:lnTo>
                <a:lnTo>
                  <a:pt x="0" y="5630927"/>
                </a:lnTo>
                <a:lnTo>
                  <a:pt x="0" y="0"/>
                </a:lnTo>
                <a:close/>
              </a:path>
            </a:pathLst>
          </a:custGeom>
          <a:blipFill>
            <a:blip r:embed="rId7"/>
            <a:stretch>
              <a:fillRect/>
            </a:stretch>
          </a:blipFill>
        </p:spPr>
        <p:txBody>
          <a:bodyPr/>
          <a:lstStyle/>
          <a:p>
            <a:endParaRPr lang="en-CA"/>
          </a:p>
        </p:txBody>
      </p:sp>
      <p:sp>
        <p:nvSpPr>
          <p:cNvPr id="9" name="Freeform 9"/>
          <p:cNvSpPr/>
          <p:nvPr/>
        </p:nvSpPr>
        <p:spPr>
          <a:xfrm>
            <a:off x="8612171" y="1828361"/>
            <a:ext cx="7399246" cy="4929747"/>
          </a:xfrm>
          <a:custGeom>
            <a:avLst/>
            <a:gdLst/>
            <a:ahLst/>
            <a:cxnLst/>
            <a:rect l="l" t="t" r="r" b="b"/>
            <a:pathLst>
              <a:path w="7399246" h="4929747">
                <a:moveTo>
                  <a:pt x="0" y="0"/>
                </a:moveTo>
                <a:lnTo>
                  <a:pt x="7399245" y="0"/>
                </a:lnTo>
                <a:lnTo>
                  <a:pt x="7399245" y="4929748"/>
                </a:lnTo>
                <a:lnTo>
                  <a:pt x="0" y="4929748"/>
                </a:lnTo>
                <a:lnTo>
                  <a:pt x="0" y="0"/>
                </a:lnTo>
                <a:close/>
              </a:path>
            </a:pathLst>
          </a:custGeom>
          <a:blipFill>
            <a:blip r:embed="rId8"/>
            <a:stretch>
              <a:fillRect/>
            </a:stretch>
          </a:blipFill>
        </p:spPr>
        <p:txBody>
          <a:bodyPr/>
          <a:lstStyle/>
          <a:p>
            <a:endParaRPr lang="en-CA"/>
          </a:p>
        </p:txBody>
      </p:sp>
      <p:sp>
        <p:nvSpPr>
          <p:cNvPr id="10" name="Freeform 10"/>
          <p:cNvSpPr/>
          <p:nvPr/>
        </p:nvSpPr>
        <p:spPr>
          <a:xfrm>
            <a:off x="-2599944" y="5408530"/>
            <a:ext cx="6949695" cy="4604173"/>
          </a:xfrm>
          <a:custGeom>
            <a:avLst/>
            <a:gdLst/>
            <a:ahLst/>
            <a:cxnLst/>
            <a:rect l="l" t="t" r="r" b="b"/>
            <a:pathLst>
              <a:path w="6949695" h="4604173">
                <a:moveTo>
                  <a:pt x="0" y="0"/>
                </a:moveTo>
                <a:lnTo>
                  <a:pt x="6949695" y="0"/>
                </a:lnTo>
                <a:lnTo>
                  <a:pt x="6949695" y="4604173"/>
                </a:lnTo>
                <a:lnTo>
                  <a:pt x="0" y="4604173"/>
                </a:lnTo>
                <a:lnTo>
                  <a:pt x="0" y="0"/>
                </a:lnTo>
                <a:close/>
              </a:path>
            </a:pathLst>
          </a:custGeom>
          <a:blipFill>
            <a:blip r:embed="rId9"/>
            <a:stretch>
              <a:fillRect/>
            </a:stretch>
          </a:blipFill>
        </p:spPr>
        <p:txBody>
          <a:bodyPr/>
          <a:lstStyle/>
          <a:p>
            <a:endParaRPr lang="en-CA"/>
          </a:p>
        </p:txBody>
      </p:sp>
      <p:sp>
        <p:nvSpPr>
          <p:cNvPr id="11" name="TextBox 11"/>
          <p:cNvSpPr txBox="1"/>
          <p:nvPr/>
        </p:nvSpPr>
        <p:spPr>
          <a:xfrm>
            <a:off x="-313613" y="8528556"/>
            <a:ext cx="18288000" cy="8529954"/>
          </a:xfrm>
          <a:prstGeom prst="rect">
            <a:avLst/>
          </a:prstGeom>
        </p:spPr>
        <p:txBody>
          <a:bodyPr lIns="0" tIns="0" rIns="0" bIns="0" rtlCol="0" anchor="t">
            <a:spAutoFit/>
          </a:bodyPr>
          <a:lstStyle/>
          <a:p>
            <a:pPr algn="ctr">
              <a:lnSpc>
                <a:spcPts val="6020"/>
              </a:lnSpc>
              <a:spcBef>
                <a:spcPct val="0"/>
              </a:spcBef>
            </a:pPr>
            <a:endParaRPr/>
          </a:p>
          <a:p>
            <a:pPr algn="ctr">
              <a:lnSpc>
                <a:spcPts val="6020"/>
              </a:lnSpc>
              <a:spcBef>
                <a:spcPct val="0"/>
              </a:spcBef>
            </a:pPr>
            <a:endParaRPr/>
          </a:p>
          <a:p>
            <a:pPr algn="ctr">
              <a:lnSpc>
                <a:spcPts val="6020"/>
              </a:lnSpc>
              <a:spcBef>
                <a:spcPct val="0"/>
              </a:spcBef>
            </a:pPr>
            <a:r>
              <a:rPr lang="en-US" sz="4300" b="1" spc="-584">
                <a:solidFill>
                  <a:srgbClr val="E4492C"/>
                </a:solidFill>
                <a:latin typeface="FF Providence Sans Bold"/>
                <a:ea typeface="FF Providence Sans Bold"/>
                <a:cs typeface="FF Providence Sans Bold"/>
                <a:sym typeface="FF Providence Sans Bold"/>
              </a:rPr>
              <a:t>We need a diverse menu with lots of creative ideas to capture our customer’s attention and create a thriving business right here in New Brunswick. </a:t>
            </a:r>
          </a:p>
          <a:p>
            <a:pPr algn="ctr">
              <a:lnSpc>
                <a:spcPts val="6020"/>
              </a:lnSpc>
              <a:spcBef>
                <a:spcPct val="0"/>
              </a:spcBef>
            </a:pPr>
            <a:endParaRPr lang="en-US" sz="4300" b="1" spc="-584">
              <a:solidFill>
                <a:srgbClr val="E4492C"/>
              </a:solidFill>
              <a:latin typeface="FF Providence Sans Bold"/>
              <a:ea typeface="FF Providence Sans Bold"/>
              <a:cs typeface="FF Providence Sans Bold"/>
              <a:sym typeface="FF Providence Sans Bold"/>
            </a:endParaRPr>
          </a:p>
          <a:p>
            <a:pPr algn="ctr">
              <a:lnSpc>
                <a:spcPts val="6020"/>
              </a:lnSpc>
              <a:spcBef>
                <a:spcPct val="0"/>
              </a:spcBef>
            </a:pPr>
            <a:r>
              <a:rPr lang="en-US" sz="4300" b="1" spc="-584">
                <a:solidFill>
                  <a:srgbClr val="E4492C"/>
                </a:solidFill>
                <a:latin typeface="FF Providence Sans Bold"/>
                <a:ea typeface="FF Providence Sans Bold"/>
                <a:cs typeface="FF Providence Sans Bold"/>
                <a:sym typeface="FF Providence Sans Bold"/>
              </a:rPr>
              <a:t>Design your own parfait, give it a unique name, slogan, short description and design.  You can use your imagination or even create your own parfait at home</a:t>
            </a:r>
          </a:p>
          <a:p>
            <a:pPr algn="ctr">
              <a:lnSpc>
                <a:spcPts val="6020"/>
              </a:lnSpc>
              <a:spcBef>
                <a:spcPct val="0"/>
              </a:spcBef>
            </a:pPr>
            <a:r>
              <a:rPr lang="en-US" sz="4300" b="1" spc="-584">
                <a:solidFill>
                  <a:srgbClr val="E4492C"/>
                </a:solidFill>
                <a:latin typeface="FF Providence Sans Bold"/>
                <a:ea typeface="FF Providence Sans Bold"/>
                <a:cs typeface="FF Providence Sans Bold"/>
                <a:sym typeface="FF Providence Sans Bold"/>
              </a:rPr>
              <a:t>.   </a:t>
            </a:r>
          </a:p>
          <a:p>
            <a:pPr algn="ctr">
              <a:lnSpc>
                <a:spcPts val="6020"/>
              </a:lnSpc>
              <a:spcBef>
                <a:spcPct val="0"/>
              </a:spcBef>
            </a:pPr>
            <a:r>
              <a:rPr lang="en-US" sz="4300" b="1" spc="-584">
                <a:solidFill>
                  <a:srgbClr val="E4492C"/>
                </a:solidFill>
                <a:latin typeface="FF Providence Sans Bold"/>
                <a:ea typeface="FF Providence Sans Bold"/>
                <a:cs typeface="FF Providence Sans Bold"/>
                <a:sym typeface="FF Providence Sans Bold"/>
              </a:rPr>
              <a:t>You can present your parfait however you choose – be creative! This could include using the template provided, creating a video, using Canva or other digital platforms, poster, drawing, etc.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1268"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Freeform 3"/>
          <p:cNvSpPr/>
          <p:nvPr/>
        </p:nvSpPr>
        <p:spPr>
          <a:xfrm>
            <a:off x="607696" y="457014"/>
            <a:ext cx="4699366" cy="1143372"/>
          </a:xfrm>
          <a:custGeom>
            <a:avLst/>
            <a:gdLst/>
            <a:ahLst/>
            <a:cxnLst/>
            <a:rect l="l" t="t" r="r" b="b"/>
            <a:pathLst>
              <a:path w="4699366" h="1143372">
                <a:moveTo>
                  <a:pt x="0" y="0"/>
                </a:moveTo>
                <a:lnTo>
                  <a:pt x="4699366" y="0"/>
                </a:lnTo>
                <a:lnTo>
                  <a:pt x="4699366" y="1143372"/>
                </a:lnTo>
                <a:lnTo>
                  <a:pt x="0" y="1143372"/>
                </a:lnTo>
                <a:lnTo>
                  <a:pt x="0" y="0"/>
                </a:lnTo>
                <a:close/>
              </a:path>
            </a:pathLst>
          </a:custGeom>
          <a:blipFill>
            <a:blip r:embed="rId3"/>
            <a:stretch>
              <a:fillRect/>
            </a:stretch>
          </a:blipFill>
          <a:ln w="85725" cap="sq">
            <a:solidFill>
              <a:srgbClr val="735393"/>
            </a:solidFill>
            <a:prstDash val="solid"/>
            <a:miter/>
          </a:ln>
        </p:spPr>
        <p:txBody>
          <a:bodyPr/>
          <a:lstStyle/>
          <a:p>
            <a:endParaRPr lang="en-CA"/>
          </a:p>
        </p:txBody>
      </p:sp>
      <p:sp>
        <p:nvSpPr>
          <p:cNvPr id="4" name="Freeform 4"/>
          <p:cNvSpPr/>
          <p:nvPr/>
        </p:nvSpPr>
        <p:spPr>
          <a:xfrm>
            <a:off x="13789083" y="526603"/>
            <a:ext cx="3967026" cy="1128647"/>
          </a:xfrm>
          <a:custGeom>
            <a:avLst/>
            <a:gdLst/>
            <a:ahLst/>
            <a:cxnLst/>
            <a:rect l="l" t="t" r="r" b="b"/>
            <a:pathLst>
              <a:path w="3967026" h="1128647">
                <a:moveTo>
                  <a:pt x="0" y="0"/>
                </a:moveTo>
                <a:lnTo>
                  <a:pt x="3967026" y="0"/>
                </a:lnTo>
                <a:lnTo>
                  <a:pt x="3967026" y="1128647"/>
                </a:lnTo>
                <a:lnTo>
                  <a:pt x="0" y="1128647"/>
                </a:lnTo>
                <a:lnTo>
                  <a:pt x="0" y="0"/>
                </a:lnTo>
                <a:close/>
              </a:path>
            </a:pathLst>
          </a:custGeom>
          <a:blipFill>
            <a:blip r:embed="rId4"/>
            <a:stretch>
              <a:fillRect/>
            </a:stretch>
          </a:blipFill>
        </p:spPr>
        <p:txBody>
          <a:bodyPr/>
          <a:lstStyle/>
          <a:p>
            <a:endParaRPr lang="en-CA"/>
          </a:p>
        </p:txBody>
      </p:sp>
      <p:sp>
        <p:nvSpPr>
          <p:cNvPr id="5" name="Freeform 5"/>
          <p:cNvSpPr/>
          <p:nvPr/>
        </p:nvSpPr>
        <p:spPr>
          <a:xfrm>
            <a:off x="7456721" y="474508"/>
            <a:ext cx="3624130" cy="1271822"/>
          </a:xfrm>
          <a:custGeom>
            <a:avLst/>
            <a:gdLst/>
            <a:ahLst/>
            <a:cxnLst/>
            <a:rect l="l" t="t" r="r" b="b"/>
            <a:pathLst>
              <a:path w="3624130" h="1271822">
                <a:moveTo>
                  <a:pt x="0" y="0"/>
                </a:moveTo>
                <a:lnTo>
                  <a:pt x="3624130" y="0"/>
                </a:lnTo>
                <a:lnTo>
                  <a:pt x="3624130" y="1271822"/>
                </a:lnTo>
                <a:lnTo>
                  <a:pt x="0" y="1271822"/>
                </a:lnTo>
                <a:lnTo>
                  <a:pt x="0" y="0"/>
                </a:lnTo>
                <a:close/>
              </a:path>
            </a:pathLst>
          </a:custGeom>
          <a:blipFill>
            <a:blip r:embed="rId5"/>
            <a:stretch>
              <a:fillRect/>
            </a:stretch>
          </a:blipFill>
        </p:spPr>
        <p:txBody>
          <a:bodyPr/>
          <a:lstStyle/>
          <a:p>
            <a:endParaRPr lang="en-CA"/>
          </a:p>
        </p:txBody>
      </p:sp>
      <p:sp>
        <p:nvSpPr>
          <p:cNvPr id="6" name="Freeform 6"/>
          <p:cNvSpPr/>
          <p:nvPr/>
        </p:nvSpPr>
        <p:spPr>
          <a:xfrm>
            <a:off x="16194305" y="4584663"/>
            <a:ext cx="1368966" cy="2013185"/>
          </a:xfrm>
          <a:custGeom>
            <a:avLst/>
            <a:gdLst/>
            <a:ahLst/>
            <a:cxnLst/>
            <a:rect l="l" t="t" r="r" b="b"/>
            <a:pathLst>
              <a:path w="1368966" h="2013185">
                <a:moveTo>
                  <a:pt x="0" y="0"/>
                </a:moveTo>
                <a:lnTo>
                  <a:pt x="1368966" y="0"/>
                </a:lnTo>
                <a:lnTo>
                  <a:pt x="1368966" y="2013185"/>
                </a:lnTo>
                <a:lnTo>
                  <a:pt x="0" y="2013185"/>
                </a:lnTo>
                <a:lnTo>
                  <a:pt x="0" y="0"/>
                </a:lnTo>
                <a:close/>
              </a:path>
            </a:pathLst>
          </a:custGeom>
          <a:blipFill>
            <a:blip r:embed="rId6"/>
            <a:stretch>
              <a:fillRect/>
            </a:stretch>
          </a:blipFill>
        </p:spPr>
        <p:txBody>
          <a:bodyPr/>
          <a:lstStyle/>
          <a:p>
            <a:endParaRPr lang="en-CA"/>
          </a:p>
        </p:txBody>
      </p:sp>
      <p:sp>
        <p:nvSpPr>
          <p:cNvPr id="7" name="TextBox 7"/>
          <p:cNvSpPr txBox="1"/>
          <p:nvPr/>
        </p:nvSpPr>
        <p:spPr>
          <a:xfrm>
            <a:off x="1028700" y="5056051"/>
            <a:ext cx="15095247" cy="7940125"/>
          </a:xfrm>
          <a:prstGeom prst="rect">
            <a:avLst/>
          </a:prstGeom>
        </p:spPr>
        <p:txBody>
          <a:bodyPr lIns="0" tIns="0" rIns="0" bIns="0" rtlCol="0" anchor="t">
            <a:spAutoFit/>
          </a:bodyPr>
          <a:lstStyle/>
          <a:p>
            <a:pPr algn="l">
              <a:lnSpc>
                <a:spcPts val="7030"/>
              </a:lnSpc>
            </a:pPr>
            <a:r>
              <a:rPr lang="en-US" sz="5021" b="1">
                <a:solidFill>
                  <a:srgbClr val="083888"/>
                </a:solidFill>
                <a:latin typeface="Arial Nova Condensed Bold"/>
                <a:ea typeface="Arial Nova Condensed Bold"/>
                <a:cs typeface="Arial Nova Condensed Bold"/>
                <a:sym typeface="Arial Nova Condensed Bold"/>
              </a:rPr>
              <a:t>-Teach Nutrition by Dairy Farmers of Canada’s Dieticians </a:t>
            </a:r>
          </a:p>
          <a:p>
            <a:pPr algn="l">
              <a:lnSpc>
                <a:spcPts val="7030"/>
              </a:lnSpc>
            </a:pPr>
            <a:endParaRPr lang="en-US" sz="5021" b="1">
              <a:solidFill>
                <a:srgbClr val="083888"/>
              </a:solidFill>
              <a:latin typeface="Arial Nova Condensed Bold"/>
              <a:ea typeface="Arial Nova Condensed Bold"/>
              <a:cs typeface="Arial Nova Condensed Bold"/>
              <a:sym typeface="Arial Nova Condensed Bold"/>
            </a:endParaRPr>
          </a:p>
          <a:p>
            <a:pPr algn="l">
              <a:lnSpc>
                <a:spcPts val="7030"/>
              </a:lnSpc>
            </a:pPr>
            <a:r>
              <a:rPr lang="en-US" sz="5021" b="1">
                <a:solidFill>
                  <a:srgbClr val="083888"/>
                </a:solidFill>
                <a:latin typeface="Arial Nova Condensed Bold"/>
                <a:ea typeface="Arial Nova Condensed Bold"/>
                <a:cs typeface="Arial Nova Condensed Bold"/>
                <a:sym typeface="Arial Nova Condensed Bold"/>
              </a:rPr>
              <a:t>-New Brunswick Community College</a:t>
            </a:r>
          </a:p>
          <a:p>
            <a:pPr algn="l">
              <a:lnSpc>
                <a:spcPts val="7030"/>
              </a:lnSpc>
            </a:pPr>
            <a:endParaRPr lang="en-US" sz="5021" b="1">
              <a:solidFill>
                <a:srgbClr val="083888"/>
              </a:solidFill>
              <a:latin typeface="Arial Nova Condensed Bold"/>
              <a:ea typeface="Arial Nova Condensed Bold"/>
              <a:cs typeface="Arial Nova Condensed Bold"/>
              <a:sym typeface="Arial Nova Condensed Bold"/>
            </a:endParaRPr>
          </a:p>
          <a:p>
            <a:pPr algn="l">
              <a:lnSpc>
                <a:spcPts val="7030"/>
              </a:lnSpc>
              <a:spcBef>
                <a:spcPct val="0"/>
              </a:spcBef>
            </a:pPr>
            <a:r>
              <a:rPr lang="en-US" sz="5021" b="1">
                <a:solidFill>
                  <a:srgbClr val="083888"/>
                </a:solidFill>
                <a:latin typeface="Arial Nova Condensed Bold"/>
                <a:ea typeface="Arial Nova Condensed Bold"/>
                <a:cs typeface="Arial Nova Condensed Bold"/>
                <a:sym typeface="Arial Nova Condensed Bold"/>
              </a:rPr>
              <a:t>-Bleuets NB Blueberries </a:t>
            </a:r>
          </a:p>
          <a:p>
            <a:pPr algn="l">
              <a:lnSpc>
                <a:spcPts val="7030"/>
              </a:lnSpc>
              <a:spcBef>
                <a:spcPct val="0"/>
              </a:spcBef>
            </a:pPr>
            <a:endParaRPr lang="en-US" sz="5021" b="1">
              <a:solidFill>
                <a:srgbClr val="083888"/>
              </a:solidFill>
              <a:latin typeface="Arial Nova Condensed Bold"/>
              <a:ea typeface="Arial Nova Condensed Bold"/>
              <a:cs typeface="Arial Nova Condensed Bold"/>
              <a:sym typeface="Arial Nova Condensed Bold"/>
            </a:endParaRPr>
          </a:p>
          <a:p>
            <a:pPr algn="l">
              <a:lnSpc>
                <a:spcPts val="7030"/>
              </a:lnSpc>
              <a:spcBef>
                <a:spcPct val="0"/>
              </a:spcBef>
            </a:pPr>
            <a:endParaRPr lang="en-US" sz="5021" b="1">
              <a:solidFill>
                <a:srgbClr val="083888"/>
              </a:solidFill>
              <a:latin typeface="Arial Nova Condensed Bold"/>
              <a:ea typeface="Arial Nova Condensed Bold"/>
              <a:cs typeface="Arial Nova Condensed Bold"/>
              <a:sym typeface="Arial Nova Condensed Bold"/>
            </a:endParaRPr>
          </a:p>
          <a:p>
            <a:pPr algn="l">
              <a:lnSpc>
                <a:spcPts val="7030"/>
              </a:lnSpc>
              <a:spcBef>
                <a:spcPct val="0"/>
              </a:spcBef>
            </a:pPr>
            <a:endParaRPr lang="en-US" sz="5021" b="1">
              <a:solidFill>
                <a:srgbClr val="083888"/>
              </a:solidFill>
              <a:latin typeface="Arial Nova Condensed Bold"/>
              <a:ea typeface="Arial Nova Condensed Bold"/>
              <a:cs typeface="Arial Nova Condensed Bold"/>
              <a:sym typeface="Arial Nova Condensed Bold"/>
            </a:endParaRPr>
          </a:p>
          <a:p>
            <a:pPr algn="l">
              <a:lnSpc>
                <a:spcPts val="7030"/>
              </a:lnSpc>
              <a:spcBef>
                <a:spcPct val="0"/>
              </a:spcBef>
            </a:pPr>
            <a:endParaRPr lang="en-US" sz="5021" b="1">
              <a:solidFill>
                <a:srgbClr val="083888"/>
              </a:solidFill>
              <a:latin typeface="Arial Nova Condensed Bold"/>
              <a:ea typeface="Arial Nova Condensed Bold"/>
              <a:cs typeface="Arial Nova Condensed Bold"/>
              <a:sym typeface="Arial Nova Condensed Bold"/>
            </a:endParaRPr>
          </a:p>
        </p:txBody>
      </p:sp>
      <p:sp>
        <p:nvSpPr>
          <p:cNvPr id="8" name="TextBox 8"/>
          <p:cNvSpPr txBox="1"/>
          <p:nvPr/>
        </p:nvSpPr>
        <p:spPr>
          <a:xfrm>
            <a:off x="495707" y="1785930"/>
            <a:ext cx="17792293" cy="2798733"/>
          </a:xfrm>
          <a:prstGeom prst="rect">
            <a:avLst/>
          </a:prstGeom>
        </p:spPr>
        <p:txBody>
          <a:bodyPr lIns="0" tIns="0" rIns="0" bIns="0" rtlCol="0" anchor="t">
            <a:spAutoFit/>
          </a:bodyPr>
          <a:lstStyle/>
          <a:p>
            <a:pPr algn="ctr">
              <a:lnSpc>
                <a:spcPts val="11114"/>
              </a:lnSpc>
            </a:pPr>
            <a:r>
              <a:rPr lang="en-US" sz="7938">
                <a:solidFill>
                  <a:srgbClr val="083888"/>
                </a:solidFill>
                <a:latin typeface="Bobby Jones"/>
                <a:ea typeface="Bobby Jones"/>
                <a:cs typeface="Bobby Jones"/>
                <a:sym typeface="Bobby Jones"/>
              </a:rPr>
              <a:t>Merci à nos partenaires communautaires</a:t>
            </a:r>
          </a:p>
        </p:txBody>
      </p:sp>
      <p:sp>
        <p:nvSpPr>
          <p:cNvPr id="9" name="Freeform 9"/>
          <p:cNvSpPr/>
          <p:nvPr/>
        </p:nvSpPr>
        <p:spPr>
          <a:xfrm>
            <a:off x="11080851" y="6971452"/>
            <a:ext cx="4089487" cy="1088029"/>
          </a:xfrm>
          <a:custGeom>
            <a:avLst/>
            <a:gdLst/>
            <a:ahLst/>
            <a:cxnLst/>
            <a:rect l="l" t="t" r="r" b="b"/>
            <a:pathLst>
              <a:path w="4089487" h="1088029">
                <a:moveTo>
                  <a:pt x="0" y="0"/>
                </a:moveTo>
                <a:lnTo>
                  <a:pt x="4089486" y="0"/>
                </a:lnTo>
                <a:lnTo>
                  <a:pt x="4089486" y="1088029"/>
                </a:lnTo>
                <a:lnTo>
                  <a:pt x="0" y="1088029"/>
                </a:lnTo>
                <a:lnTo>
                  <a:pt x="0" y="0"/>
                </a:lnTo>
                <a:close/>
              </a:path>
            </a:pathLst>
          </a:custGeom>
          <a:blipFill>
            <a:blip r:embed="rId7"/>
            <a:stretch>
              <a:fillRect/>
            </a:stretch>
          </a:blipFill>
        </p:spPr>
        <p:txBody>
          <a:bodyPr/>
          <a:lstStyle/>
          <a:p>
            <a:endParaRPr lang="en-CA"/>
          </a:p>
        </p:txBody>
      </p:sp>
      <p:sp>
        <p:nvSpPr>
          <p:cNvPr id="10" name="Freeform 10"/>
          <p:cNvSpPr/>
          <p:nvPr/>
        </p:nvSpPr>
        <p:spPr>
          <a:xfrm>
            <a:off x="9144000" y="8394174"/>
            <a:ext cx="3981594" cy="1214386"/>
          </a:xfrm>
          <a:custGeom>
            <a:avLst/>
            <a:gdLst/>
            <a:ahLst/>
            <a:cxnLst/>
            <a:rect l="l" t="t" r="r" b="b"/>
            <a:pathLst>
              <a:path w="3981594" h="1214386">
                <a:moveTo>
                  <a:pt x="0" y="0"/>
                </a:moveTo>
                <a:lnTo>
                  <a:pt x="3981594" y="0"/>
                </a:lnTo>
                <a:lnTo>
                  <a:pt x="3981594" y="1214386"/>
                </a:lnTo>
                <a:lnTo>
                  <a:pt x="0" y="1214386"/>
                </a:lnTo>
                <a:lnTo>
                  <a:pt x="0" y="0"/>
                </a:lnTo>
                <a:close/>
              </a:path>
            </a:pathLst>
          </a:custGeom>
          <a:blipFill>
            <a:blip r:embed="rId8"/>
            <a:stretch>
              <a:fillRect/>
            </a:stretch>
          </a:blipFill>
        </p:spPr>
        <p:txBody>
          <a:bodyP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09211" y="373658"/>
            <a:ext cx="4127630" cy="9539683"/>
            <a:chOff x="0" y="0"/>
            <a:chExt cx="701683" cy="1621713"/>
          </a:xfrm>
        </p:grpSpPr>
        <p:sp>
          <p:nvSpPr>
            <p:cNvPr id="3" name="Freeform 3"/>
            <p:cNvSpPr/>
            <p:nvPr/>
          </p:nvSpPr>
          <p:spPr>
            <a:xfrm>
              <a:off x="0" y="0"/>
              <a:ext cx="701683" cy="1621713"/>
            </a:xfrm>
            <a:custGeom>
              <a:avLst/>
              <a:gdLst/>
              <a:ahLst/>
              <a:cxnLst/>
              <a:rect l="l" t="t" r="r" b="b"/>
              <a:pathLst>
                <a:path w="701683" h="1621713">
                  <a:moveTo>
                    <a:pt x="0" y="0"/>
                  </a:moveTo>
                  <a:lnTo>
                    <a:pt x="701683" y="0"/>
                  </a:lnTo>
                  <a:lnTo>
                    <a:pt x="701683" y="1621713"/>
                  </a:lnTo>
                  <a:lnTo>
                    <a:pt x="0" y="1621713"/>
                  </a:lnTo>
                  <a:close/>
                </a:path>
              </a:pathLst>
            </a:custGeom>
            <a:blipFill>
              <a:blip r:embed="rId2"/>
              <a:stretch>
                <a:fillRect l="-123446" r="-123446"/>
              </a:stretch>
            </a:blipFill>
          </p:spPr>
          <p:txBody>
            <a:bodyPr/>
            <a:lstStyle/>
            <a:p>
              <a:endParaRPr lang="en-CA"/>
            </a:p>
          </p:txBody>
        </p:sp>
      </p:grpSp>
      <p:grpSp>
        <p:nvGrpSpPr>
          <p:cNvPr id="4" name="Group 4"/>
          <p:cNvGrpSpPr/>
          <p:nvPr/>
        </p:nvGrpSpPr>
        <p:grpSpPr>
          <a:xfrm>
            <a:off x="9257811" y="373658"/>
            <a:ext cx="4127630" cy="9539683"/>
            <a:chOff x="0" y="0"/>
            <a:chExt cx="701683" cy="1621713"/>
          </a:xfrm>
        </p:grpSpPr>
        <p:sp>
          <p:nvSpPr>
            <p:cNvPr id="5" name="Freeform 5"/>
            <p:cNvSpPr/>
            <p:nvPr/>
          </p:nvSpPr>
          <p:spPr>
            <a:xfrm>
              <a:off x="0" y="0"/>
              <a:ext cx="701683" cy="1621713"/>
            </a:xfrm>
            <a:custGeom>
              <a:avLst/>
              <a:gdLst/>
              <a:ahLst/>
              <a:cxnLst/>
              <a:rect l="l" t="t" r="r" b="b"/>
              <a:pathLst>
                <a:path w="701683" h="1621713">
                  <a:moveTo>
                    <a:pt x="0" y="0"/>
                  </a:moveTo>
                  <a:lnTo>
                    <a:pt x="701683" y="0"/>
                  </a:lnTo>
                  <a:lnTo>
                    <a:pt x="701683" y="1621713"/>
                  </a:lnTo>
                  <a:lnTo>
                    <a:pt x="0" y="1621713"/>
                  </a:lnTo>
                  <a:close/>
                </a:path>
              </a:pathLst>
            </a:custGeom>
            <a:blipFill>
              <a:blip r:embed="rId3"/>
              <a:stretch>
                <a:fillRect l="-122154" r="-122154"/>
              </a:stretch>
            </a:blipFill>
          </p:spPr>
          <p:txBody>
            <a:bodyPr/>
            <a:lstStyle/>
            <a:p>
              <a:endParaRPr lang="en-CA"/>
            </a:p>
          </p:txBody>
        </p:sp>
      </p:grpSp>
      <p:grpSp>
        <p:nvGrpSpPr>
          <p:cNvPr id="6" name="Group 6"/>
          <p:cNvGrpSpPr/>
          <p:nvPr/>
        </p:nvGrpSpPr>
        <p:grpSpPr>
          <a:xfrm>
            <a:off x="4904485" y="373658"/>
            <a:ext cx="4127630" cy="9539683"/>
            <a:chOff x="0" y="0"/>
            <a:chExt cx="701683" cy="1621713"/>
          </a:xfrm>
        </p:grpSpPr>
        <p:sp>
          <p:nvSpPr>
            <p:cNvPr id="7" name="Freeform 7"/>
            <p:cNvSpPr/>
            <p:nvPr/>
          </p:nvSpPr>
          <p:spPr>
            <a:xfrm>
              <a:off x="0" y="0"/>
              <a:ext cx="701683" cy="1621713"/>
            </a:xfrm>
            <a:custGeom>
              <a:avLst/>
              <a:gdLst/>
              <a:ahLst/>
              <a:cxnLst/>
              <a:rect l="l" t="t" r="r" b="b"/>
              <a:pathLst>
                <a:path w="701683" h="1621713">
                  <a:moveTo>
                    <a:pt x="0" y="0"/>
                  </a:moveTo>
                  <a:lnTo>
                    <a:pt x="701683" y="0"/>
                  </a:lnTo>
                  <a:lnTo>
                    <a:pt x="701683" y="1621713"/>
                  </a:lnTo>
                  <a:lnTo>
                    <a:pt x="0" y="1621713"/>
                  </a:lnTo>
                  <a:close/>
                </a:path>
              </a:pathLst>
            </a:custGeom>
            <a:blipFill>
              <a:blip r:embed="rId4"/>
              <a:stretch>
                <a:fillRect l="-123446" r="-123446"/>
              </a:stretch>
            </a:blipFill>
          </p:spPr>
          <p:txBody>
            <a:bodyPr/>
            <a:lstStyle/>
            <a:p>
              <a:endParaRPr lang="en-CA"/>
            </a:p>
          </p:txBody>
        </p:sp>
      </p:grpSp>
      <p:grpSp>
        <p:nvGrpSpPr>
          <p:cNvPr id="8" name="Group 8"/>
          <p:cNvGrpSpPr/>
          <p:nvPr/>
        </p:nvGrpSpPr>
        <p:grpSpPr>
          <a:xfrm>
            <a:off x="548255" y="1270058"/>
            <a:ext cx="4127630" cy="8683206"/>
            <a:chOff x="0" y="0"/>
            <a:chExt cx="701683" cy="1476115"/>
          </a:xfrm>
        </p:grpSpPr>
        <p:sp>
          <p:nvSpPr>
            <p:cNvPr id="9" name="Freeform 9"/>
            <p:cNvSpPr/>
            <p:nvPr/>
          </p:nvSpPr>
          <p:spPr>
            <a:xfrm>
              <a:off x="0" y="0"/>
              <a:ext cx="701683" cy="1476115"/>
            </a:xfrm>
            <a:custGeom>
              <a:avLst/>
              <a:gdLst/>
              <a:ahLst/>
              <a:cxnLst/>
              <a:rect l="l" t="t" r="r" b="b"/>
              <a:pathLst>
                <a:path w="701683" h="1476115">
                  <a:moveTo>
                    <a:pt x="0" y="0"/>
                  </a:moveTo>
                  <a:lnTo>
                    <a:pt x="701683" y="0"/>
                  </a:lnTo>
                  <a:lnTo>
                    <a:pt x="701683" y="1476115"/>
                  </a:lnTo>
                  <a:lnTo>
                    <a:pt x="0" y="1476115"/>
                  </a:lnTo>
                  <a:close/>
                </a:path>
              </a:pathLst>
            </a:custGeom>
            <a:blipFill>
              <a:blip r:embed="rId5"/>
              <a:stretch>
                <a:fillRect l="-136378" r="-136378"/>
              </a:stretch>
            </a:blipFill>
          </p:spPr>
          <p:txBody>
            <a:bodyPr/>
            <a:lstStyle/>
            <a:p>
              <a:endParaRPr lang="en-CA"/>
            </a:p>
          </p:txBody>
        </p:sp>
      </p:grpSp>
      <p:grpSp>
        <p:nvGrpSpPr>
          <p:cNvPr id="10" name="Group 10"/>
          <p:cNvGrpSpPr/>
          <p:nvPr/>
        </p:nvGrpSpPr>
        <p:grpSpPr>
          <a:xfrm>
            <a:off x="1506241" y="1662696"/>
            <a:ext cx="16230600" cy="3433991"/>
            <a:chOff x="0" y="0"/>
            <a:chExt cx="4274726" cy="904426"/>
          </a:xfrm>
        </p:grpSpPr>
        <p:sp>
          <p:nvSpPr>
            <p:cNvPr id="11" name="Freeform 11"/>
            <p:cNvSpPr/>
            <p:nvPr/>
          </p:nvSpPr>
          <p:spPr>
            <a:xfrm>
              <a:off x="0" y="0"/>
              <a:ext cx="4274726" cy="904426"/>
            </a:xfrm>
            <a:custGeom>
              <a:avLst/>
              <a:gdLst/>
              <a:ahLst/>
              <a:cxnLst/>
              <a:rect l="l" t="t" r="r" b="b"/>
              <a:pathLst>
                <a:path w="4274726" h="904426">
                  <a:moveTo>
                    <a:pt x="5724" y="0"/>
                  </a:moveTo>
                  <a:lnTo>
                    <a:pt x="4269002" y="0"/>
                  </a:lnTo>
                  <a:cubicBezTo>
                    <a:pt x="4272163" y="0"/>
                    <a:pt x="4274726" y="2563"/>
                    <a:pt x="4274726" y="5724"/>
                  </a:cubicBezTo>
                  <a:lnTo>
                    <a:pt x="4274726" y="898702"/>
                  </a:lnTo>
                  <a:cubicBezTo>
                    <a:pt x="4274726" y="901863"/>
                    <a:pt x="4272163" y="904426"/>
                    <a:pt x="4269002" y="904426"/>
                  </a:cubicBezTo>
                  <a:lnTo>
                    <a:pt x="5724" y="904426"/>
                  </a:lnTo>
                  <a:cubicBezTo>
                    <a:pt x="2563" y="904426"/>
                    <a:pt x="0" y="901863"/>
                    <a:pt x="0" y="898702"/>
                  </a:cubicBezTo>
                  <a:lnTo>
                    <a:pt x="0" y="5724"/>
                  </a:lnTo>
                  <a:cubicBezTo>
                    <a:pt x="0" y="2563"/>
                    <a:pt x="2563" y="0"/>
                    <a:pt x="5724" y="0"/>
                  </a:cubicBezTo>
                  <a:close/>
                </a:path>
              </a:pathLst>
            </a:custGeom>
            <a:solidFill>
              <a:srgbClr val="FFFFFF">
                <a:alpha val="89804"/>
              </a:srgbClr>
            </a:solidFill>
          </p:spPr>
          <p:txBody>
            <a:bodyPr/>
            <a:lstStyle/>
            <a:p>
              <a:endParaRPr lang="en-CA"/>
            </a:p>
          </p:txBody>
        </p:sp>
        <p:sp>
          <p:nvSpPr>
            <p:cNvPr id="12" name="TextBox 12"/>
            <p:cNvSpPr txBox="1"/>
            <p:nvPr/>
          </p:nvSpPr>
          <p:spPr>
            <a:xfrm>
              <a:off x="0" y="-38100"/>
              <a:ext cx="4274726" cy="94252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506241" y="2264057"/>
            <a:ext cx="16230600" cy="2669163"/>
          </a:xfrm>
          <a:prstGeom prst="rect">
            <a:avLst/>
          </a:prstGeom>
        </p:spPr>
        <p:txBody>
          <a:bodyPr lIns="0" tIns="0" rIns="0" bIns="0" rtlCol="0" anchor="t">
            <a:spAutoFit/>
          </a:bodyPr>
          <a:lstStyle/>
          <a:p>
            <a:pPr algn="ctr">
              <a:lnSpc>
                <a:spcPts val="20003"/>
              </a:lnSpc>
            </a:pPr>
            <a:r>
              <a:rPr lang="en-US" sz="18871" spc="547">
                <a:solidFill>
                  <a:srgbClr val="023047"/>
                </a:solidFill>
                <a:latin typeface="Bobby Jones"/>
                <a:ea typeface="Bobby Jones"/>
                <a:cs typeface="Bobby Jones"/>
                <a:sym typeface="Bobby Jones"/>
              </a:rPr>
              <a:t>FÊTE PARFAIT!</a:t>
            </a:r>
          </a:p>
        </p:txBody>
      </p:sp>
      <p:pic>
        <p:nvPicPr>
          <p:cNvPr id="14" name="Picture 14"/>
          <p:cNvPicPr>
            <a:picLocks noChangeAspect="1"/>
          </p:cNvPicPr>
          <p:nvPr/>
        </p:nvPicPr>
        <p:blipFill>
          <a:blip r:embed="rId6"/>
          <a:srcRect t="20728" b="20728"/>
          <a:stretch>
            <a:fillRect/>
          </a:stretch>
        </p:blipFill>
        <p:spPr>
          <a:xfrm>
            <a:off x="6023778" y="1270058"/>
            <a:ext cx="19810475" cy="65236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alphaModFix amt="99000"/>
            </a:blip>
            <a:stretch>
              <a:fillRect t="-13460" b="-6062"/>
            </a:stretch>
          </a:blipFill>
        </p:spPr>
        <p:txBody>
          <a:bodyPr/>
          <a:lstStyle/>
          <a:p>
            <a:endParaRPr lang="en-CA"/>
          </a:p>
        </p:txBody>
      </p:sp>
      <p:sp>
        <p:nvSpPr>
          <p:cNvPr id="3" name="TextBox 3"/>
          <p:cNvSpPr txBox="1"/>
          <p:nvPr/>
        </p:nvSpPr>
        <p:spPr>
          <a:xfrm>
            <a:off x="671037" y="3438472"/>
            <a:ext cx="12599310" cy="9032931"/>
          </a:xfrm>
          <a:prstGeom prst="rect">
            <a:avLst/>
          </a:prstGeom>
        </p:spPr>
        <p:txBody>
          <a:bodyPr lIns="0" tIns="0" rIns="0" bIns="0" rtlCol="0" anchor="t">
            <a:spAutoFit/>
          </a:bodyPr>
          <a:lstStyle/>
          <a:p>
            <a:pPr algn="l">
              <a:lnSpc>
                <a:spcPts val="7171"/>
              </a:lnSpc>
              <a:spcBef>
                <a:spcPct val="0"/>
              </a:spcBef>
            </a:pPr>
            <a:r>
              <a:rPr lang="en-US" sz="5122" spc="256">
                <a:solidFill>
                  <a:srgbClr val="083888"/>
                </a:solidFill>
                <a:latin typeface="Bobby Jones"/>
                <a:ea typeface="Bobby Jones"/>
                <a:cs typeface="Bobby Jones"/>
                <a:sym typeface="Bobby Jones"/>
              </a:rPr>
              <a:t>-Avez-vous déjà aidé à préparer un repas ou une collation? Si oui, qu’est-ce que vous avez aimé de l’experience?</a:t>
            </a:r>
          </a:p>
          <a:p>
            <a:pPr algn="l">
              <a:lnSpc>
                <a:spcPts val="7171"/>
              </a:lnSpc>
              <a:spcBef>
                <a:spcPct val="0"/>
              </a:spcBef>
            </a:pPr>
            <a:endParaRPr lang="en-US" sz="5122" spc="256">
              <a:solidFill>
                <a:srgbClr val="083888"/>
              </a:solidFill>
              <a:latin typeface="Bobby Jones"/>
              <a:ea typeface="Bobby Jones"/>
              <a:cs typeface="Bobby Jones"/>
              <a:sym typeface="Bobby Jones"/>
            </a:endParaRPr>
          </a:p>
          <a:p>
            <a:pPr algn="l">
              <a:lnSpc>
                <a:spcPts val="7171"/>
              </a:lnSpc>
              <a:spcBef>
                <a:spcPct val="0"/>
              </a:spcBef>
            </a:pPr>
            <a:r>
              <a:rPr lang="en-US" sz="5122" spc="256">
                <a:solidFill>
                  <a:srgbClr val="083888"/>
                </a:solidFill>
                <a:latin typeface="Bobby Jones"/>
                <a:ea typeface="Bobby Jones"/>
                <a:cs typeface="Bobby Jones"/>
                <a:sym typeface="Bobby Jones"/>
              </a:rPr>
              <a:t>-Avez-vous un plat ou une collation préféré à préparer?</a:t>
            </a:r>
          </a:p>
          <a:p>
            <a:pPr algn="l">
              <a:lnSpc>
                <a:spcPts val="7171"/>
              </a:lnSpc>
              <a:spcBef>
                <a:spcPct val="0"/>
              </a:spcBef>
            </a:pPr>
            <a:endParaRPr lang="en-US" sz="5122" spc="256">
              <a:solidFill>
                <a:srgbClr val="083888"/>
              </a:solidFill>
              <a:latin typeface="Bobby Jones"/>
              <a:ea typeface="Bobby Jones"/>
              <a:cs typeface="Bobby Jones"/>
              <a:sym typeface="Bobby Jones"/>
            </a:endParaRPr>
          </a:p>
          <a:p>
            <a:pPr algn="l">
              <a:lnSpc>
                <a:spcPts val="7171"/>
              </a:lnSpc>
              <a:spcBef>
                <a:spcPct val="0"/>
              </a:spcBef>
            </a:pPr>
            <a:endParaRPr lang="en-US" sz="5122" spc="256">
              <a:solidFill>
                <a:srgbClr val="083888"/>
              </a:solidFill>
              <a:latin typeface="Bobby Jones"/>
              <a:ea typeface="Bobby Jones"/>
              <a:cs typeface="Bobby Jones"/>
              <a:sym typeface="Bobby Jones"/>
            </a:endParaRPr>
          </a:p>
          <a:p>
            <a:pPr algn="l">
              <a:lnSpc>
                <a:spcPts val="7171"/>
              </a:lnSpc>
              <a:spcBef>
                <a:spcPct val="0"/>
              </a:spcBef>
            </a:pPr>
            <a:endParaRPr lang="en-US" sz="5122" spc="256">
              <a:solidFill>
                <a:srgbClr val="083888"/>
              </a:solidFill>
              <a:latin typeface="Bobby Jones"/>
              <a:ea typeface="Bobby Jones"/>
              <a:cs typeface="Bobby Jones"/>
              <a:sym typeface="Bobby Jones"/>
            </a:endParaRPr>
          </a:p>
          <a:p>
            <a:pPr algn="l">
              <a:lnSpc>
                <a:spcPts val="7171"/>
              </a:lnSpc>
              <a:spcBef>
                <a:spcPct val="0"/>
              </a:spcBef>
            </a:pPr>
            <a:endParaRPr lang="en-US" sz="5122" spc="256">
              <a:solidFill>
                <a:srgbClr val="083888"/>
              </a:solidFill>
              <a:latin typeface="Bobby Jones"/>
              <a:ea typeface="Bobby Jones"/>
              <a:cs typeface="Bobby Jones"/>
              <a:sym typeface="Bobby Jones"/>
            </a:endParaRPr>
          </a:p>
        </p:txBody>
      </p:sp>
      <p:sp>
        <p:nvSpPr>
          <p:cNvPr id="4" name="Freeform 4"/>
          <p:cNvSpPr/>
          <p:nvPr/>
        </p:nvSpPr>
        <p:spPr>
          <a:xfrm rot="9062179">
            <a:off x="14974282" y="186809"/>
            <a:ext cx="2696541" cy="2559263"/>
          </a:xfrm>
          <a:custGeom>
            <a:avLst/>
            <a:gdLst/>
            <a:ahLst/>
            <a:cxnLst/>
            <a:rect l="l" t="t" r="r" b="b"/>
            <a:pathLst>
              <a:path w="2696541" h="2559263">
                <a:moveTo>
                  <a:pt x="0" y="0"/>
                </a:moveTo>
                <a:lnTo>
                  <a:pt x="2696541" y="0"/>
                </a:lnTo>
                <a:lnTo>
                  <a:pt x="2696541" y="2559263"/>
                </a:lnTo>
                <a:lnTo>
                  <a:pt x="0" y="25592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2927100" y="5143500"/>
            <a:ext cx="6106606" cy="4030360"/>
          </a:xfrm>
          <a:custGeom>
            <a:avLst/>
            <a:gdLst/>
            <a:ahLst/>
            <a:cxnLst/>
            <a:rect l="l" t="t" r="r" b="b"/>
            <a:pathLst>
              <a:path w="6106606" h="4030360">
                <a:moveTo>
                  <a:pt x="0" y="0"/>
                </a:moveTo>
                <a:lnTo>
                  <a:pt x="6106605" y="0"/>
                </a:lnTo>
                <a:lnTo>
                  <a:pt x="6106605" y="4030360"/>
                </a:lnTo>
                <a:lnTo>
                  <a:pt x="0" y="403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p:cNvSpPr/>
          <p:nvPr/>
        </p:nvSpPr>
        <p:spPr>
          <a:xfrm rot="-625043">
            <a:off x="957030" y="18829"/>
            <a:ext cx="3743160" cy="1642311"/>
          </a:xfrm>
          <a:custGeom>
            <a:avLst/>
            <a:gdLst/>
            <a:ahLst/>
            <a:cxnLst/>
            <a:rect l="l" t="t" r="r" b="b"/>
            <a:pathLst>
              <a:path w="3743160" h="1642311">
                <a:moveTo>
                  <a:pt x="0" y="0"/>
                </a:moveTo>
                <a:lnTo>
                  <a:pt x="3743160" y="0"/>
                </a:lnTo>
                <a:lnTo>
                  <a:pt x="3743160" y="1642311"/>
                </a:lnTo>
                <a:lnTo>
                  <a:pt x="0" y="1642311"/>
                </a:lnTo>
                <a:lnTo>
                  <a:pt x="0" y="0"/>
                </a:lnTo>
                <a:close/>
              </a:path>
            </a:pathLst>
          </a:custGeom>
          <a:blipFill>
            <a:blip r:embed="rId7"/>
            <a:stretch>
              <a:fillRect/>
            </a:stretch>
          </a:blipFill>
        </p:spPr>
        <p:txBody>
          <a:bodyPr/>
          <a:lstStyle/>
          <a:p>
            <a:endParaRPr lang="en-CA"/>
          </a:p>
        </p:txBody>
      </p:sp>
      <p:sp>
        <p:nvSpPr>
          <p:cNvPr id="7" name="TextBox 7"/>
          <p:cNvSpPr txBox="1"/>
          <p:nvPr/>
        </p:nvSpPr>
        <p:spPr>
          <a:xfrm>
            <a:off x="5767441" y="194378"/>
            <a:ext cx="7806184" cy="2352960"/>
          </a:xfrm>
          <a:prstGeom prst="rect">
            <a:avLst/>
          </a:prstGeom>
        </p:spPr>
        <p:txBody>
          <a:bodyPr lIns="0" tIns="0" rIns="0" bIns="0" rtlCol="0" anchor="t">
            <a:spAutoFit/>
          </a:bodyPr>
          <a:lstStyle/>
          <a:p>
            <a:pPr algn="ctr">
              <a:lnSpc>
                <a:spcPts val="9434"/>
              </a:lnSpc>
            </a:pPr>
            <a:r>
              <a:rPr lang="en-US" sz="6738">
                <a:solidFill>
                  <a:srgbClr val="083888"/>
                </a:solidFill>
                <a:latin typeface="Bobby Jones"/>
                <a:ea typeface="Bobby Jones"/>
                <a:cs typeface="Bobby Jones"/>
                <a:sym typeface="Bobby Jones"/>
              </a:rPr>
              <a:t>cuisiner- Discussion </a:t>
            </a:r>
          </a:p>
          <a:p>
            <a:pPr algn="ctr">
              <a:lnSpc>
                <a:spcPts val="9434"/>
              </a:lnSpc>
            </a:pPr>
            <a:r>
              <a:rPr lang="en-US" sz="6738">
                <a:solidFill>
                  <a:srgbClr val="083888"/>
                </a:solidFill>
                <a:latin typeface="Bobby Jones"/>
                <a:ea typeface="Bobby Jones"/>
                <a:cs typeface="Bobby Jones"/>
                <a:sym typeface="Bobby Jones"/>
              </a:rPr>
              <a:t>en dyade </a:t>
            </a:r>
          </a:p>
        </p:txBody>
      </p:sp>
      <p:sp>
        <p:nvSpPr>
          <p:cNvPr id="8" name="Freeform 8"/>
          <p:cNvSpPr/>
          <p:nvPr/>
        </p:nvSpPr>
        <p:spPr>
          <a:xfrm>
            <a:off x="16396741" y="9498277"/>
            <a:ext cx="1725117" cy="598038"/>
          </a:xfrm>
          <a:custGeom>
            <a:avLst/>
            <a:gdLst/>
            <a:ahLst/>
            <a:cxnLst/>
            <a:rect l="l" t="t" r="r" b="b"/>
            <a:pathLst>
              <a:path w="1725117" h="598038">
                <a:moveTo>
                  <a:pt x="0" y="0"/>
                </a:moveTo>
                <a:lnTo>
                  <a:pt x="1725118" y="0"/>
                </a:lnTo>
                <a:lnTo>
                  <a:pt x="1725118" y="598038"/>
                </a:lnTo>
                <a:lnTo>
                  <a:pt x="0" y="598038"/>
                </a:lnTo>
                <a:lnTo>
                  <a:pt x="0" y="0"/>
                </a:lnTo>
                <a:close/>
              </a:path>
            </a:pathLst>
          </a:custGeom>
          <a:blipFill>
            <a:blip r:embed="rId8"/>
            <a:stretch>
              <a:fillRect t="-615" b="-615"/>
            </a:stretch>
          </a:blipFill>
        </p:spPr>
        <p:txBody>
          <a:bodyPr/>
          <a:lstStyle/>
          <a:p>
            <a:endParaRPr lang="en-CA"/>
          </a:p>
        </p:txBody>
      </p:sp>
      <p:sp>
        <p:nvSpPr>
          <p:cNvPr id="9" name="Freeform 9"/>
          <p:cNvSpPr/>
          <p:nvPr/>
        </p:nvSpPr>
        <p:spPr>
          <a:xfrm>
            <a:off x="14148303" y="9498277"/>
            <a:ext cx="2174250" cy="618589"/>
          </a:xfrm>
          <a:custGeom>
            <a:avLst/>
            <a:gdLst/>
            <a:ahLst/>
            <a:cxnLst/>
            <a:rect l="l" t="t" r="r" b="b"/>
            <a:pathLst>
              <a:path w="2174250" h="618589">
                <a:moveTo>
                  <a:pt x="0" y="0"/>
                </a:moveTo>
                <a:lnTo>
                  <a:pt x="2174249" y="0"/>
                </a:lnTo>
                <a:lnTo>
                  <a:pt x="2174249" y="618589"/>
                </a:lnTo>
                <a:lnTo>
                  <a:pt x="0" y="618589"/>
                </a:lnTo>
                <a:lnTo>
                  <a:pt x="0" y="0"/>
                </a:lnTo>
                <a:close/>
              </a:path>
            </a:pathLst>
          </a:custGeom>
          <a:blipFill>
            <a:blip r:embed="rId9"/>
            <a:stretch>
              <a:fillRect/>
            </a:stretch>
          </a:blipFill>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stretch>
              <a:fillRect t="-13460" b="-6062"/>
            </a:stretch>
          </a:blipFill>
        </p:spPr>
        <p:txBody>
          <a:bodyPr/>
          <a:lstStyle/>
          <a:p>
            <a:endParaRPr lang="en-CA"/>
          </a:p>
        </p:txBody>
      </p:sp>
      <p:sp>
        <p:nvSpPr>
          <p:cNvPr id="3" name="TextBox 3"/>
          <p:cNvSpPr txBox="1"/>
          <p:nvPr/>
        </p:nvSpPr>
        <p:spPr>
          <a:xfrm>
            <a:off x="-356648" y="1296786"/>
            <a:ext cx="13456159" cy="14683014"/>
          </a:xfrm>
          <a:prstGeom prst="rect">
            <a:avLst/>
          </a:prstGeom>
        </p:spPr>
        <p:txBody>
          <a:bodyPr lIns="0" tIns="0" rIns="0" bIns="0" rtlCol="0" anchor="t">
            <a:spAutoFit/>
          </a:bodyPr>
          <a:lstStyle/>
          <a:p>
            <a:pPr algn="l">
              <a:lnSpc>
                <a:spcPts val="10924"/>
              </a:lnSpc>
            </a:pPr>
            <a:endParaRPr/>
          </a:p>
          <a:p>
            <a:pPr marL="1555260" lvl="1" indent="-777630" algn="l">
              <a:lnSpc>
                <a:spcPts val="10085"/>
              </a:lnSpc>
              <a:buAutoNum type="arabicPeriod"/>
            </a:pPr>
            <a:r>
              <a:rPr lang="en-US" sz="7203" b="1">
                <a:solidFill>
                  <a:srgbClr val="083888"/>
                </a:solidFill>
                <a:latin typeface="Arial Nova Condensed Bold"/>
                <a:ea typeface="Arial Nova Condensed Bold"/>
                <a:cs typeface="Arial Nova Condensed Bold"/>
                <a:sym typeface="Arial Nova Condensed Bold"/>
              </a:rPr>
              <a:t>Meilleur pour votre budget</a:t>
            </a:r>
          </a:p>
          <a:p>
            <a:pPr marL="1555260" lvl="1" indent="-777630" algn="l">
              <a:lnSpc>
                <a:spcPts val="10085"/>
              </a:lnSpc>
              <a:buAutoNum type="arabicPeriod"/>
            </a:pPr>
            <a:r>
              <a:rPr lang="en-US" sz="7203" b="1">
                <a:solidFill>
                  <a:srgbClr val="083888"/>
                </a:solidFill>
                <a:latin typeface="Arial Nova Condensed Bold"/>
                <a:ea typeface="Arial Nova Condensed Bold"/>
                <a:cs typeface="Arial Nova Condensed Bold"/>
                <a:sym typeface="Arial Nova Condensed Bold"/>
              </a:rPr>
              <a:t>Faire des choix plus sains</a:t>
            </a:r>
          </a:p>
          <a:p>
            <a:pPr marL="1555260" lvl="1" indent="-777630" algn="l">
              <a:lnSpc>
                <a:spcPts val="10085"/>
              </a:lnSpc>
              <a:buAutoNum type="arabicPeriod"/>
            </a:pPr>
            <a:r>
              <a:rPr lang="en-US" sz="7203" b="1">
                <a:solidFill>
                  <a:srgbClr val="083888"/>
                </a:solidFill>
                <a:latin typeface="Arial Nova Condensed Bold"/>
                <a:ea typeface="Arial Nova Condensed Bold"/>
                <a:cs typeface="Arial Nova Condensed Bold"/>
                <a:sym typeface="Arial Nova Condensed Bold"/>
              </a:rPr>
              <a:t>Développer des habiletés utiles et devenir plus autonome </a:t>
            </a:r>
          </a:p>
          <a:p>
            <a:pPr marL="1555260" lvl="1" indent="-777630" algn="l">
              <a:lnSpc>
                <a:spcPts val="10085"/>
              </a:lnSpc>
              <a:buAutoNum type="arabicPeriod"/>
            </a:pPr>
            <a:r>
              <a:rPr lang="en-US" sz="7203" b="1">
                <a:solidFill>
                  <a:srgbClr val="083888"/>
                </a:solidFill>
                <a:latin typeface="Arial Nova Condensed Bold"/>
                <a:ea typeface="Arial Nova Condensed Bold"/>
                <a:cs typeface="Arial Nova Condensed Bold"/>
                <a:sym typeface="Arial Nova Condensed Bold"/>
              </a:rPr>
              <a:t>Réduire le stress et aider avec la concentration  </a:t>
            </a:r>
          </a:p>
          <a:p>
            <a:pPr algn="l">
              <a:lnSpc>
                <a:spcPts val="7425"/>
              </a:lnSpc>
            </a:pPr>
            <a:endParaRPr lang="en-US" sz="7203" b="1">
              <a:solidFill>
                <a:srgbClr val="083888"/>
              </a:solidFill>
              <a:latin typeface="Arial Nova Condensed Bold"/>
              <a:ea typeface="Arial Nova Condensed Bold"/>
              <a:cs typeface="Arial Nova Condensed Bold"/>
              <a:sym typeface="Arial Nova Condensed Bold"/>
            </a:endParaRPr>
          </a:p>
          <a:p>
            <a:pPr algn="l">
              <a:lnSpc>
                <a:spcPts val="7425"/>
              </a:lnSpc>
            </a:pPr>
            <a:endParaRPr lang="en-US" sz="7203" b="1">
              <a:solidFill>
                <a:srgbClr val="083888"/>
              </a:solidFill>
              <a:latin typeface="Arial Nova Condensed Bold"/>
              <a:ea typeface="Arial Nova Condensed Bold"/>
              <a:cs typeface="Arial Nova Condensed Bold"/>
              <a:sym typeface="Arial Nova Condensed Bold"/>
            </a:endParaRPr>
          </a:p>
          <a:p>
            <a:pPr algn="l">
              <a:lnSpc>
                <a:spcPts val="7425"/>
              </a:lnSpc>
            </a:pPr>
            <a:endParaRPr lang="en-US" sz="7203" b="1">
              <a:solidFill>
                <a:srgbClr val="083888"/>
              </a:solidFill>
              <a:latin typeface="Arial Nova Condensed Bold"/>
              <a:ea typeface="Arial Nova Condensed Bold"/>
              <a:cs typeface="Arial Nova Condensed Bold"/>
              <a:sym typeface="Arial Nova Condensed Bold"/>
            </a:endParaRPr>
          </a:p>
          <a:p>
            <a:pPr algn="l">
              <a:lnSpc>
                <a:spcPts val="7425"/>
              </a:lnSpc>
            </a:pPr>
            <a:endParaRPr lang="en-US" sz="7203" b="1">
              <a:solidFill>
                <a:srgbClr val="083888"/>
              </a:solidFill>
              <a:latin typeface="Arial Nova Condensed Bold"/>
              <a:ea typeface="Arial Nova Condensed Bold"/>
              <a:cs typeface="Arial Nova Condensed Bold"/>
              <a:sym typeface="Arial Nova Condensed Bold"/>
            </a:endParaRPr>
          </a:p>
          <a:p>
            <a:pPr algn="l">
              <a:lnSpc>
                <a:spcPts val="7425"/>
              </a:lnSpc>
            </a:pPr>
            <a:r>
              <a:rPr lang="en-US" sz="5303" b="1">
                <a:solidFill>
                  <a:srgbClr val="083888"/>
                </a:solidFill>
                <a:latin typeface="Arial Nova Condensed Bold"/>
                <a:ea typeface="Arial Nova Condensed Bold"/>
                <a:cs typeface="Arial Nova Condensed Bold"/>
                <a:sym typeface="Arial Nova Condensed Bold"/>
              </a:rPr>
              <a:t> </a:t>
            </a:r>
          </a:p>
          <a:p>
            <a:pPr algn="l">
              <a:lnSpc>
                <a:spcPts val="7425"/>
              </a:lnSpc>
              <a:spcBef>
                <a:spcPct val="0"/>
              </a:spcBef>
            </a:pPr>
            <a:r>
              <a:rPr lang="en-US" sz="5303" b="1">
                <a:solidFill>
                  <a:srgbClr val="083888"/>
                </a:solidFill>
                <a:latin typeface="Arial Nova Condensed Bold"/>
                <a:ea typeface="Arial Nova Condensed Bold"/>
                <a:cs typeface="Arial Nova Condensed Bold"/>
                <a:sym typeface="Arial Nova Condensed Bold"/>
              </a:rPr>
              <a:t>  </a:t>
            </a:r>
          </a:p>
        </p:txBody>
      </p:sp>
      <p:sp>
        <p:nvSpPr>
          <p:cNvPr id="4" name="Freeform 4"/>
          <p:cNvSpPr/>
          <p:nvPr/>
        </p:nvSpPr>
        <p:spPr>
          <a:xfrm>
            <a:off x="16396741" y="9400990"/>
            <a:ext cx="1725117" cy="598038"/>
          </a:xfrm>
          <a:custGeom>
            <a:avLst/>
            <a:gdLst/>
            <a:ahLst/>
            <a:cxnLst/>
            <a:rect l="l" t="t" r="r" b="b"/>
            <a:pathLst>
              <a:path w="1725117" h="598038">
                <a:moveTo>
                  <a:pt x="0" y="0"/>
                </a:moveTo>
                <a:lnTo>
                  <a:pt x="1725118" y="0"/>
                </a:lnTo>
                <a:lnTo>
                  <a:pt x="1725118" y="598038"/>
                </a:lnTo>
                <a:lnTo>
                  <a:pt x="0" y="598038"/>
                </a:lnTo>
                <a:lnTo>
                  <a:pt x="0" y="0"/>
                </a:lnTo>
                <a:close/>
              </a:path>
            </a:pathLst>
          </a:custGeom>
          <a:blipFill>
            <a:blip r:embed="rId3"/>
            <a:stretch>
              <a:fillRect t="-615" b="-615"/>
            </a:stretch>
          </a:blipFill>
        </p:spPr>
        <p:txBody>
          <a:bodyPr/>
          <a:lstStyle/>
          <a:p>
            <a:endParaRPr lang="en-CA"/>
          </a:p>
        </p:txBody>
      </p:sp>
      <p:sp>
        <p:nvSpPr>
          <p:cNvPr id="5" name="Freeform 5"/>
          <p:cNvSpPr/>
          <p:nvPr/>
        </p:nvSpPr>
        <p:spPr>
          <a:xfrm>
            <a:off x="13099511" y="3810964"/>
            <a:ext cx="5188489" cy="4513985"/>
          </a:xfrm>
          <a:custGeom>
            <a:avLst/>
            <a:gdLst/>
            <a:ahLst/>
            <a:cxnLst/>
            <a:rect l="l" t="t" r="r" b="b"/>
            <a:pathLst>
              <a:path w="5188489" h="4513985">
                <a:moveTo>
                  <a:pt x="0" y="0"/>
                </a:moveTo>
                <a:lnTo>
                  <a:pt x="5188489" y="0"/>
                </a:lnTo>
                <a:lnTo>
                  <a:pt x="5188489" y="4513986"/>
                </a:lnTo>
                <a:lnTo>
                  <a:pt x="0" y="4513986"/>
                </a:lnTo>
                <a:lnTo>
                  <a:pt x="0" y="0"/>
                </a:lnTo>
                <a:close/>
              </a:path>
            </a:pathLst>
          </a:custGeom>
          <a:blipFill>
            <a:blip r:embed="rId4"/>
            <a:stretch>
              <a:fillRect/>
            </a:stretch>
          </a:blipFill>
        </p:spPr>
        <p:txBody>
          <a:bodyPr/>
          <a:lstStyle/>
          <a:p>
            <a:endParaRPr lang="en-CA"/>
          </a:p>
        </p:txBody>
      </p:sp>
      <p:sp>
        <p:nvSpPr>
          <p:cNvPr id="6" name="Freeform 6"/>
          <p:cNvSpPr/>
          <p:nvPr/>
        </p:nvSpPr>
        <p:spPr>
          <a:xfrm>
            <a:off x="748390" y="882316"/>
            <a:ext cx="1508338" cy="1297171"/>
          </a:xfrm>
          <a:custGeom>
            <a:avLst/>
            <a:gdLst/>
            <a:ahLst/>
            <a:cxnLst/>
            <a:rect l="l" t="t" r="r" b="b"/>
            <a:pathLst>
              <a:path w="1508338" h="1297171">
                <a:moveTo>
                  <a:pt x="0" y="0"/>
                </a:moveTo>
                <a:lnTo>
                  <a:pt x="1508338" y="0"/>
                </a:lnTo>
                <a:lnTo>
                  <a:pt x="1508338" y="1297170"/>
                </a:lnTo>
                <a:lnTo>
                  <a:pt x="0" y="12971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7" name="TextBox 7"/>
          <p:cNvSpPr txBox="1"/>
          <p:nvPr/>
        </p:nvSpPr>
        <p:spPr>
          <a:xfrm>
            <a:off x="2675086" y="466790"/>
            <a:ext cx="13721655" cy="1745717"/>
          </a:xfrm>
          <a:prstGeom prst="rect">
            <a:avLst/>
          </a:prstGeom>
        </p:spPr>
        <p:txBody>
          <a:bodyPr lIns="0" tIns="0" rIns="0" bIns="0" rtlCol="0" anchor="t">
            <a:spAutoFit/>
          </a:bodyPr>
          <a:lstStyle/>
          <a:p>
            <a:pPr algn="ctr">
              <a:lnSpc>
                <a:spcPts val="14029"/>
              </a:lnSpc>
              <a:spcBef>
                <a:spcPct val="0"/>
              </a:spcBef>
            </a:pPr>
            <a:r>
              <a:rPr lang="en-US" sz="10020">
                <a:solidFill>
                  <a:srgbClr val="083888"/>
                </a:solidFill>
                <a:latin typeface="Bobby Jones"/>
                <a:ea typeface="Bobby Jones"/>
                <a:cs typeface="Bobby Jones"/>
                <a:sym typeface="Bobby Jones"/>
              </a:rPr>
              <a:t>Des bienfaits de cuisiner</a:t>
            </a:r>
          </a:p>
        </p:txBody>
      </p:sp>
      <p:sp>
        <p:nvSpPr>
          <p:cNvPr id="8" name="Freeform 8"/>
          <p:cNvSpPr/>
          <p:nvPr/>
        </p:nvSpPr>
        <p:spPr>
          <a:xfrm>
            <a:off x="13995155" y="9380438"/>
            <a:ext cx="2174250" cy="618589"/>
          </a:xfrm>
          <a:custGeom>
            <a:avLst/>
            <a:gdLst/>
            <a:ahLst/>
            <a:cxnLst/>
            <a:rect l="l" t="t" r="r" b="b"/>
            <a:pathLst>
              <a:path w="2174250" h="618589">
                <a:moveTo>
                  <a:pt x="0" y="0"/>
                </a:moveTo>
                <a:lnTo>
                  <a:pt x="2174250" y="0"/>
                </a:lnTo>
                <a:lnTo>
                  <a:pt x="2174250" y="618590"/>
                </a:lnTo>
                <a:lnTo>
                  <a:pt x="0" y="618590"/>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424160"/>
          </a:xfrm>
          <a:prstGeom prst="rect">
            <a:avLst/>
          </a:prstGeom>
        </p:spPr>
      </p:pic>
      <p:sp>
        <p:nvSpPr>
          <p:cNvPr id="3" name="TextBox 3"/>
          <p:cNvSpPr txBox="1"/>
          <p:nvPr/>
        </p:nvSpPr>
        <p:spPr>
          <a:xfrm>
            <a:off x="-831071" y="41655"/>
            <a:ext cx="17668791" cy="3503675"/>
          </a:xfrm>
          <a:prstGeom prst="rect">
            <a:avLst/>
          </a:prstGeom>
        </p:spPr>
        <p:txBody>
          <a:bodyPr lIns="0" tIns="0" rIns="0" bIns="0" rtlCol="0" anchor="t">
            <a:spAutoFit/>
          </a:bodyPr>
          <a:lstStyle/>
          <a:p>
            <a:pPr algn="ctr">
              <a:lnSpc>
                <a:spcPts val="11171"/>
              </a:lnSpc>
            </a:pPr>
            <a:r>
              <a:rPr lang="en-US" sz="13299" b="1" spc="-1808">
                <a:solidFill>
                  <a:srgbClr val="FFFFFF"/>
                </a:solidFill>
                <a:latin typeface="FF Providence Sans Bold"/>
                <a:ea typeface="FF Providence Sans Bold"/>
                <a:cs typeface="FF Providence Sans Bold"/>
                <a:sym typeface="FF Providence Sans Bold"/>
              </a:rPr>
              <a:t>Les bleuets sauvages de</a:t>
            </a:r>
          </a:p>
          <a:p>
            <a:pPr marL="0" lvl="0" indent="0" algn="ctr">
              <a:lnSpc>
                <a:spcPts val="11171"/>
              </a:lnSpc>
            </a:pPr>
            <a:r>
              <a:rPr lang="en-US" sz="13299" b="1" spc="-1808">
                <a:solidFill>
                  <a:srgbClr val="FFFFFF"/>
                </a:solidFill>
                <a:latin typeface="FF Providence Sans Bold"/>
                <a:ea typeface="FF Providence Sans Bold"/>
                <a:cs typeface="FF Providence Sans Bold"/>
                <a:sym typeface="FF Providence Sans Bold"/>
              </a:rPr>
              <a:t>nouveau-brunswick</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6822" y="-1013098"/>
            <a:ext cx="20119578" cy="11300098"/>
          </a:xfrm>
          <a:custGeom>
            <a:avLst/>
            <a:gdLst/>
            <a:ahLst/>
            <a:cxnLst/>
            <a:rect l="l" t="t" r="r" b="b"/>
            <a:pathLst>
              <a:path w="20119578" h="11300098">
                <a:moveTo>
                  <a:pt x="0" y="0"/>
                </a:moveTo>
                <a:lnTo>
                  <a:pt x="20119577" y="0"/>
                </a:lnTo>
                <a:lnTo>
                  <a:pt x="20119577" y="11300098"/>
                </a:lnTo>
                <a:lnTo>
                  <a:pt x="0" y="11300098"/>
                </a:lnTo>
                <a:lnTo>
                  <a:pt x="0" y="0"/>
                </a:lnTo>
                <a:close/>
              </a:path>
            </a:pathLst>
          </a:custGeom>
          <a:blipFill>
            <a:blip r:embed="rId2">
              <a:alphaModFix amt="64000"/>
            </a:blip>
            <a:stretch>
              <a:fillRect t="-12457" r="-2462" b="-8860"/>
            </a:stretch>
          </a:blipFill>
        </p:spPr>
        <p:txBody>
          <a:bodyPr/>
          <a:lstStyle/>
          <a:p>
            <a:endParaRPr lang="en-CA"/>
          </a:p>
        </p:txBody>
      </p:sp>
      <p:sp>
        <p:nvSpPr>
          <p:cNvPr id="3" name="Freeform 3"/>
          <p:cNvSpPr/>
          <p:nvPr/>
        </p:nvSpPr>
        <p:spPr>
          <a:xfrm>
            <a:off x="16418281" y="9043637"/>
            <a:ext cx="1869719" cy="1243363"/>
          </a:xfrm>
          <a:custGeom>
            <a:avLst/>
            <a:gdLst/>
            <a:ahLst/>
            <a:cxnLst/>
            <a:rect l="l" t="t" r="r" b="b"/>
            <a:pathLst>
              <a:path w="1869719" h="1243363">
                <a:moveTo>
                  <a:pt x="0" y="0"/>
                </a:moveTo>
                <a:lnTo>
                  <a:pt x="1869719" y="0"/>
                </a:lnTo>
                <a:lnTo>
                  <a:pt x="1869719" y="1243363"/>
                </a:lnTo>
                <a:lnTo>
                  <a:pt x="0" y="1243363"/>
                </a:lnTo>
                <a:lnTo>
                  <a:pt x="0" y="0"/>
                </a:lnTo>
                <a:close/>
              </a:path>
            </a:pathLst>
          </a:custGeom>
          <a:blipFill>
            <a:blip r:embed="rId3"/>
            <a:stretch>
              <a:fillRect/>
            </a:stretch>
          </a:blipFill>
        </p:spPr>
        <p:txBody>
          <a:bodyPr/>
          <a:lstStyle/>
          <a:p>
            <a:endParaRPr lang="en-CA"/>
          </a:p>
        </p:txBody>
      </p:sp>
      <p:sp>
        <p:nvSpPr>
          <p:cNvPr id="4" name="Freeform 4"/>
          <p:cNvSpPr/>
          <p:nvPr/>
        </p:nvSpPr>
        <p:spPr>
          <a:xfrm>
            <a:off x="9382966" y="309120"/>
            <a:ext cx="1680770" cy="1439159"/>
          </a:xfrm>
          <a:custGeom>
            <a:avLst/>
            <a:gdLst/>
            <a:ahLst/>
            <a:cxnLst/>
            <a:rect l="l" t="t" r="r" b="b"/>
            <a:pathLst>
              <a:path w="1680770" h="1439159">
                <a:moveTo>
                  <a:pt x="0" y="0"/>
                </a:moveTo>
                <a:lnTo>
                  <a:pt x="1680770" y="0"/>
                </a:lnTo>
                <a:lnTo>
                  <a:pt x="1680770" y="1439160"/>
                </a:lnTo>
                <a:lnTo>
                  <a:pt x="0" y="143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TextBox 5"/>
          <p:cNvSpPr txBox="1"/>
          <p:nvPr/>
        </p:nvSpPr>
        <p:spPr>
          <a:xfrm>
            <a:off x="616385" y="465001"/>
            <a:ext cx="17049582" cy="1597484"/>
          </a:xfrm>
          <a:prstGeom prst="rect">
            <a:avLst/>
          </a:prstGeom>
        </p:spPr>
        <p:txBody>
          <a:bodyPr lIns="0" tIns="0" rIns="0" bIns="0" rtlCol="0" anchor="t">
            <a:spAutoFit/>
          </a:bodyPr>
          <a:lstStyle/>
          <a:p>
            <a:pPr marL="0" lvl="0" indent="0" algn="l">
              <a:lnSpc>
                <a:spcPts val="8525"/>
              </a:lnSpc>
            </a:pPr>
            <a:r>
              <a:rPr lang="en-US" sz="10148" b="1" spc="-1380">
                <a:solidFill>
                  <a:srgbClr val="145FC4"/>
                </a:solidFill>
                <a:latin typeface="FF Providence Sans Bold"/>
                <a:ea typeface="FF Providence Sans Bold"/>
                <a:cs typeface="FF Providence Sans Bold"/>
                <a:sym typeface="FF Providence Sans Bold"/>
              </a:rPr>
              <a:t>Saviez-vous</a:t>
            </a:r>
          </a:p>
        </p:txBody>
      </p:sp>
      <p:sp>
        <p:nvSpPr>
          <p:cNvPr id="6" name="TextBox 6"/>
          <p:cNvSpPr txBox="1"/>
          <p:nvPr/>
        </p:nvSpPr>
        <p:spPr>
          <a:xfrm>
            <a:off x="716623" y="1769291"/>
            <a:ext cx="17471140" cy="2034540"/>
          </a:xfrm>
          <a:prstGeom prst="rect">
            <a:avLst/>
          </a:prstGeom>
        </p:spPr>
        <p:txBody>
          <a:bodyPr lIns="0" tIns="0" rIns="0" bIns="0" rtlCol="0" anchor="t">
            <a:spAutoFit/>
          </a:bodyPr>
          <a:lstStyle/>
          <a:p>
            <a:pPr algn="l">
              <a:lnSpc>
                <a:spcPts val="5459"/>
              </a:lnSpc>
              <a:spcBef>
                <a:spcPct val="0"/>
              </a:spcBef>
            </a:pPr>
            <a:r>
              <a:rPr lang="en-US" sz="3900" spc="195">
                <a:solidFill>
                  <a:srgbClr val="023047"/>
                </a:solidFill>
                <a:latin typeface="Arial Nova Condensed"/>
                <a:ea typeface="Arial Nova Condensed"/>
                <a:cs typeface="Arial Nova Condensed"/>
                <a:sym typeface="Arial Nova Condensed"/>
              </a:rPr>
              <a:t>-Cent soixante-quinze (175) producteurs de bleuets sauvages du Nouveau-Brunswick ont produit en moyenne 68 MILLIONS de livres de BLEUETS SAUVAGES par AN ! Cela représente environ 20 % de la production mondiale.</a:t>
            </a:r>
          </a:p>
        </p:txBody>
      </p:sp>
      <p:sp>
        <p:nvSpPr>
          <p:cNvPr id="7" name="TextBox 7"/>
          <p:cNvSpPr txBox="1"/>
          <p:nvPr/>
        </p:nvSpPr>
        <p:spPr>
          <a:xfrm>
            <a:off x="716623" y="4127486"/>
            <a:ext cx="17571377" cy="2784475"/>
          </a:xfrm>
          <a:prstGeom prst="rect">
            <a:avLst/>
          </a:prstGeom>
        </p:spPr>
        <p:txBody>
          <a:bodyPr lIns="0" tIns="0" rIns="0" bIns="0" rtlCol="0" anchor="t">
            <a:spAutoFit/>
          </a:bodyPr>
          <a:lstStyle/>
          <a:p>
            <a:pPr algn="l">
              <a:lnSpc>
                <a:spcPts val="5599"/>
              </a:lnSpc>
            </a:pPr>
            <a:r>
              <a:rPr lang="en-US" sz="3999" spc="199">
                <a:solidFill>
                  <a:srgbClr val="023047"/>
                </a:solidFill>
                <a:latin typeface="Arial Nova Condensed"/>
                <a:ea typeface="Arial Nova Condensed"/>
                <a:cs typeface="Arial Nova Condensed"/>
                <a:sym typeface="Arial Nova Condensed"/>
              </a:rPr>
              <a:t>-Le Nouveau-Brunswick vend ses bleuets sauvages dans plus de trente (30) pays à travers le monde.</a:t>
            </a:r>
          </a:p>
          <a:p>
            <a:pPr algn="l">
              <a:lnSpc>
                <a:spcPts val="5599"/>
              </a:lnSpc>
            </a:pPr>
            <a:endParaRPr lang="en-US" sz="3999" spc="199">
              <a:solidFill>
                <a:srgbClr val="023047"/>
              </a:solidFill>
              <a:latin typeface="Arial Nova Condensed"/>
              <a:ea typeface="Arial Nova Condensed"/>
              <a:cs typeface="Arial Nova Condensed"/>
              <a:sym typeface="Arial Nova Condensed"/>
            </a:endParaRPr>
          </a:p>
          <a:p>
            <a:pPr algn="l">
              <a:lnSpc>
                <a:spcPts val="5599"/>
              </a:lnSpc>
              <a:spcBef>
                <a:spcPct val="0"/>
              </a:spcBef>
            </a:pPr>
            <a:endParaRPr lang="en-US" sz="3999" spc="199">
              <a:solidFill>
                <a:srgbClr val="023047"/>
              </a:solidFill>
              <a:latin typeface="Arial Nova Condensed"/>
              <a:ea typeface="Arial Nova Condensed"/>
              <a:cs typeface="Arial Nova Condensed"/>
              <a:sym typeface="Arial Nova Condensed"/>
            </a:endParaRPr>
          </a:p>
        </p:txBody>
      </p:sp>
      <p:sp>
        <p:nvSpPr>
          <p:cNvPr id="8" name="TextBox 8"/>
          <p:cNvSpPr txBox="1"/>
          <p:nvPr/>
        </p:nvSpPr>
        <p:spPr>
          <a:xfrm>
            <a:off x="666504" y="5948460"/>
            <a:ext cx="17571377" cy="1348740"/>
          </a:xfrm>
          <a:prstGeom prst="rect">
            <a:avLst/>
          </a:prstGeom>
        </p:spPr>
        <p:txBody>
          <a:bodyPr lIns="0" tIns="0" rIns="0" bIns="0" rtlCol="0" anchor="t">
            <a:spAutoFit/>
          </a:bodyPr>
          <a:lstStyle/>
          <a:p>
            <a:pPr algn="l">
              <a:lnSpc>
                <a:spcPts val="5459"/>
              </a:lnSpc>
              <a:spcBef>
                <a:spcPct val="0"/>
              </a:spcBef>
            </a:pPr>
            <a:r>
              <a:rPr lang="en-US" sz="3900" spc="195">
                <a:solidFill>
                  <a:srgbClr val="023047"/>
                </a:solidFill>
                <a:latin typeface="Arial Nova Condensed"/>
                <a:ea typeface="Arial Nova Condensed"/>
                <a:cs typeface="Arial Nova Condensed"/>
                <a:sym typeface="Arial Nova Condensed"/>
              </a:rPr>
              <a:t>-Les bleuets sauvages ont contribué plus de 81 millions de dollars à l'économie du Nouveau-Brunswick en 2021 !</a:t>
            </a:r>
          </a:p>
        </p:txBody>
      </p:sp>
      <p:sp>
        <p:nvSpPr>
          <p:cNvPr id="9" name="TextBox 9"/>
          <p:cNvSpPr txBox="1"/>
          <p:nvPr/>
        </p:nvSpPr>
        <p:spPr>
          <a:xfrm>
            <a:off x="597278" y="7858286"/>
            <a:ext cx="17571377" cy="1979930"/>
          </a:xfrm>
          <a:prstGeom prst="rect">
            <a:avLst/>
          </a:prstGeom>
        </p:spPr>
        <p:txBody>
          <a:bodyPr lIns="0" tIns="0" rIns="0" bIns="0" rtlCol="0" anchor="t">
            <a:spAutoFit/>
          </a:bodyPr>
          <a:lstStyle/>
          <a:p>
            <a:pPr algn="l">
              <a:lnSpc>
                <a:spcPts val="5320"/>
              </a:lnSpc>
            </a:pPr>
            <a:r>
              <a:rPr lang="en-US" sz="3800" spc="190">
                <a:solidFill>
                  <a:srgbClr val="023047"/>
                </a:solidFill>
                <a:latin typeface="Arial Nova Condensed"/>
                <a:ea typeface="Arial Nova Condensed"/>
                <a:cs typeface="Arial Nova Condensed"/>
                <a:sym typeface="Arial Nova Condensed"/>
              </a:rPr>
              <a:t>-Les bleuets sauvages du Nouveau-Brunswick contient d'antioxydants et de nutriments qui aident votre cerveau, votre cœur et votre corps à rester forts et actifs.</a:t>
            </a:r>
          </a:p>
        </p:txBody>
      </p:sp>
      <p:sp>
        <p:nvSpPr>
          <p:cNvPr id="10" name="Freeform 10"/>
          <p:cNvSpPr/>
          <p:nvPr/>
        </p:nvSpPr>
        <p:spPr>
          <a:xfrm>
            <a:off x="12131646" y="77179"/>
            <a:ext cx="5534321" cy="1687968"/>
          </a:xfrm>
          <a:custGeom>
            <a:avLst/>
            <a:gdLst/>
            <a:ahLst/>
            <a:cxnLst/>
            <a:rect l="l" t="t" r="r" b="b"/>
            <a:pathLst>
              <a:path w="5534321" h="1687968">
                <a:moveTo>
                  <a:pt x="0" y="0"/>
                </a:moveTo>
                <a:lnTo>
                  <a:pt x="5534322" y="0"/>
                </a:lnTo>
                <a:lnTo>
                  <a:pt x="5534322" y="1687968"/>
                </a:lnTo>
                <a:lnTo>
                  <a:pt x="0" y="1687968"/>
                </a:lnTo>
                <a:lnTo>
                  <a:pt x="0" y="0"/>
                </a:lnTo>
                <a:close/>
              </a:path>
            </a:pathLst>
          </a:custGeom>
          <a:blipFill>
            <a:blip r:embed="rId6"/>
            <a:stretch>
              <a:fillRect/>
            </a:stretch>
          </a:blipFill>
        </p:spPr>
        <p:txBody>
          <a:bodyPr/>
          <a:lstStyle/>
          <a:p>
            <a:endParaRPr lang="en-CA"/>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6822" y="-1013098"/>
            <a:ext cx="20119578" cy="11300098"/>
          </a:xfrm>
          <a:custGeom>
            <a:avLst/>
            <a:gdLst/>
            <a:ahLst/>
            <a:cxnLst/>
            <a:rect l="l" t="t" r="r" b="b"/>
            <a:pathLst>
              <a:path w="20119578" h="11300098">
                <a:moveTo>
                  <a:pt x="0" y="0"/>
                </a:moveTo>
                <a:lnTo>
                  <a:pt x="20119577" y="0"/>
                </a:lnTo>
                <a:lnTo>
                  <a:pt x="20119577" y="11300098"/>
                </a:lnTo>
                <a:lnTo>
                  <a:pt x="0" y="11300098"/>
                </a:lnTo>
                <a:lnTo>
                  <a:pt x="0" y="0"/>
                </a:lnTo>
                <a:close/>
              </a:path>
            </a:pathLst>
          </a:custGeom>
          <a:blipFill>
            <a:blip r:embed="rId2"/>
            <a:stretch>
              <a:fillRect t="-12457" r="-2462" b="-8860"/>
            </a:stretch>
          </a:blipFill>
        </p:spPr>
        <p:txBody>
          <a:bodyPr/>
          <a:lstStyle/>
          <a:p>
            <a:endParaRPr lang="en-CA"/>
          </a:p>
        </p:txBody>
      </p:sp>
      <p:sp>
        <p:nvSpPr>
          <p:cNvPr id="3" name="Freeform 3"/>
          <p:cNvSpPr/>
          <p:nvPr/>
        </p:nvSpPr>
        <p:spPr>
          <a:xfrm>
            <a:off x="15520688" y="15602"/>
            <a:ext cx="2767312" cy="959330"/>
          </a:xfrm>
          <a:custGeom>
            <a:avLst/>
            <a:gdLst/>
            <a:ahLst/>
            <a:cxnLst/>
            <a:rect l="l" t="t" r="r" b="b"/>
            <a:pathLst>
              <a:path w="2767312" h="959330">
                <a:moveTo>
                  <a:pt x="0" y="0"/>
                </a:moveTo>
                <a:lnTo>
                  <a:pt x="2767312" y="0"/>
                </a:lnTo>
                <a:lnTo>
                  <a:pt x="2767312" y="959330"/>
                </a:lnTo>
                <a:lnTo>
                  <a:pt x="0" y="959330"/>
                </a:lnTo>
                <a:lnTo>
                  <a:pt x="0" y="0"/>
                </a:lnTo>
                <a:close/>
              </a:path>
            </a:pathLst>
          </a:custGeom>
          <a:blipFill>
            <a:blip r:embed="rId3"/>
            <a:stretch>
              <a:fillRect t="-615" b="-615"/>
            </a:stretch>
          </a:blipFill>
        </p:spPr>
        <p:txBody>
          <a:bodyPr/>
          <a:lstStyle/>
          <a:p>
            <a:endParaRPr lang="en-CA"/>
          </a:p>
        </p:txBody>
      </p:sp>
      <p:sp>
        <p:nvSpPr>
          <p:cNvPr id="4" name="Freeform 4"/>
          <p:cNvSpPr/>
          <p:nvPr/>
        </p:nvSpPr>
        <p:spPr>
          <a:xfrm>
            <a:off x="12537737" y="185295"/>
            <a:ext cx="1680770" cy="1439159"/>
          </a:xfrm>
          <a:custGeom>
            <a:avLst/>
            <a:gdLst/>
            <a:ahLst/>
            <a:cxnLst/>
            <a:rect l="l" t="t" r="r" b="b"/>
            <a:pathLst>
              <a:path w="1680770" h="1439159">
                <a:moveTo>
                  <a:pt x="0" y="0"/>
                </a:moveTo>
                <a:lnTo>
                  <a:pt x="1680770" y="0"/>
                </a:lnTo>
                <a:lnTo>
                  <a:pt x="1680770" y="1439160"/>
                </a:lnTo>
                <a:lnTo>
                  <a:pt x="0" y="1439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7693512" y="3317523"/>
            <a:ext cx="10304386" cy="6710731"/>
          </a:xfrm>
          <a:custGeom>
            <a:avLst/>
            <a:gdLst/>
            <a:ahLst/>
            <a:cxnLst/>
            <a:rect l="l" t="t" r="r" b="b"/>
            <a:pathLst>
              <a:path w="10304386" h="6710731">
                <a:moveTo>
                  <a:pt x="0" y="0"/>
                </a:moveTo>
                <a:lnTo>
                  <a:pt x="10304386" y="0"/>
                </a:lnTo>
                <a:lnTo>
                  <a:pt x="10304386" y="6710732"/>
                </a:lnTo>
                <a:lnTo>
                  <a:pt x="0" y="6710732"/>
                </a:lnTo>
                <a:lnTo>
                  <a:pt x="0" y="0"/>
                </a:lnTo>
                <a:close/>
              </a:path>
            </a:pathLst>
          </a:custGeom>
          <a:blipFill>
            <a:blip r:embed="rId6"/>
            <a:stretch>
              <a:fillRect/>
            </a:stretch>
          </a:blipFill>
        </p:spPr>
        <p:txBody>
          <a:bodyPr/>
          <a:lstStyle/>
          <a:p>
            <a:endParaRPr lang="en-CA"/>
          </a:p>
        </p:txBody>
      </p:sp>
      <p:sp>
        <p:nvSpPr>
          <p:cNvPr id="6" name="Freeform 6"/>
          <p:cNvSpPr/>
          <p:nvPr/>
        </p:nvSpPr>
        <p:spPr>
          <a:xfrm>
            <a:off x="1028700" y="4636951"/>
            <a:ext cx="6207212" cy="4210559"/>
          </a:xfrm>
          <a:custGeom>
            <a:avLst/>
            <a:gdLst/>
            <a:ahLst/>
            <a:cxnLst/>
            <a:rect l="l" t="t" r="r" b="b"/>
            <a:pathLst>
              <a:path w="6207212" h="4210559">
                <a:moveTo>
                  <a:pt x="0" y="0"/>
                </a:moveTo>
                <a:lnTo>
                  <a:pt x="6207212" y="0"/>
                </a:lnTo>
                <a:lnTo>
                  <a:pt x="6207212" y="4210559"/>
                </a:lnTo>
                <a:lnTo>
                  <a:pt x="0" y="4210559"/>
                </a:lnTo>
                <a:lnTo>
                  <a:pt x="0" y="0"/>
                </a:lnTo>
                <a:close/>
              </a:path>
            </a:pathLst>
          </a:custGeom>
          <a:blipFill>
            <a:blip r:embed="rId7"/>
            <a:stretch>
              <a:fillRect/>
            </a:stretch>
          </a:blipFill>
        </p:spPr>
        <p:txBody>
          <a:bodyPr/>
          <a:lstStyle/>
          <a:p>
            <a:endParaRPr lang="en-CA"/>
          </a:p>
        </p:txBody>
      </p:sp>
      <p:sp>
        <p:nvSpPr>
          <p:cNvPr id="7" name="TextBox 7"/>
          <p:cNvSpPr txBox="1"/>
          <p:nvPr/>
        </p:nvSpPr>
        <p:spPr>
          <a:xfrm>
            <a:off x="616385" y="1681605"/>
            <a:ext cx="16542677" cy="1589646"/>
          </a:xfrm>
          <a:prstGeom prst="rect">
            <a:avLst/>
          </a:prstGeom>
        </p:spPr>
        <p:txBody>
          <a:bodyPr lIns="0" tIns="0" rIns="0" bIns="0" rtlCol="0" anchor="t">
            <a:spAutoFit/>
          </a:bodyPr>
          <a:lstStyle/>
          <a:p>
            <a:pPr algn="l">
              <a:lnSpc>
                <a:spcPts val="4256"/>
              </a:lnSpc>
            </a:pPr>
            <a:r>
              <a:rPr lang="en-US" sz="3040" spc="152">
                <a:solidFill>
                  <a:srgbClr val="023047"/>
                </a:solidFill>
                <a:latin typeface="Arial Nova Condensed"/>
                <a:ea typeface="Arial Nova Condensed"/>
                <a:cs typeface="Arial Nova Condensed"/>
                <a:sym typeface="Arial Nova Condensed"/>
              </a:rPr>
              <a:t>Au Nouveau-Brunswick, l'industrie ds bleuets sauvages fournit des emplois dans les domaines de l'agriculture, de la récolte, de la transformation et de la vente, les producteurs menant également des recherches pour améliorer encore les cultures et les produits.</a:t>
            </a:r>
          </a:p>
        </p:txBody>
      </p:sp>
      <p:sp>
        <p:nvSpPr>
          <p:cNvPr id="8" name="TextBox 8"/>
          <p:cNvSpPr txBox="1"/>
          <p:nvPr/>
        </p:nvSpPr>
        <p:spPr>
          <a:xfrm>
            <a:off x="616385" y="465001"/>
            <a:ext cx="17049582" cy="1597484"/>
          </a:xfrm>
          <a:prstGeom prst="rect">
            <a:avLst/>
          </a:prstGeom>
        </p:spPr>
        <p:txBody>
          <a:bodyPr lIns="0" tIns="0" rIns="0" bIns="0" rtlCol="0" anchor="t">
            <a:spAutoFit/>
          </a:bodyPr>
          <a:lstStyle/>
          <a:p>
            <a:pPr marL="0" lvl="0" indent="0" algn="l">
              <a:lnSpc>
                <a:spcPts val="8525"/>
              </a:lnSpc>
            </a:pPr>
            <a:r>
              <a:rPr lang="en-US" sz="10148" b="1" spc="-1380">
                <a:solidFill>
                  <a:srgbClr val="145FC4"/>
                </a:solidFill>
                <a:latin typeface="FF Providence Sans Bold"/>
                <a:ea typeface="FF Providence Sans Bold"/>
                <a:cs typeface="FF Providence Sans Bold"/>
                <a:sym typeface="FF Providence Sans Bold"/>
              </a:rPr>
              <a:t>Ponts vers la carrière</a:t>
            </a:r>
          </a:p>
        </p:txBody>
      </p:sp>
      <p:sp>
        <p:nvSpPr>
          <p:cNvPr id="9" name="Freeform 9"/>
          <p:cNvSpPr/>
          <p:nvPr/>
        </p:nvSpPr>
        <p:spPr>
          <a:xfrm>
            <a:off x="15520688" y="1055597"/>
            <a:ext cx="2612210" cy="692683"/>
          </a:xfrm>
          <a:custGeom>
            <a:avLst/>
            <a:gdLst/>
            <a:ahLst/>
            <a:cxnLst/>
            <a:rect l="l" t="t" r="r" b="b"/>
            <a:pathLst>
              <a:path w="2612210" h="692683">
                <a:moveTo>
                  <a:pt x="0" y="0"/>
                </a:moveTo>
                <a:lnTo>
                  <a:pt x="2612210" y="0"/>
                </a:lnTo>
                <a:lnTo>
                  <a:pt x="2612210" y="692683"/>
                </a:lnTo>
                <a:lnTo>
                  <a:pt x="0" y="692683"/>
                </a:lnTo>
                <a:lnTo>
                  <a:pt x="0" y="0"/>
                </a:lnTo>
                <a:close/>
              </a:path>
            </a:pathLst>
          </a:custGeom>
          <a:blipFill>
            <a:blip r:embed="rId8"/>
            <a:stretch>
              <a:fillRect b="-7291"/>
            </a:stretch>
          </a:blipFill>
        </p:spPr>
        <p:txBody>
          <a:bodyPr/>
          <a:lstStyle/>
          <a:p>
            <a:endParaRPr lang="en-CA"/>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602"/>
            <a:ext cx="18461171" cy="10271398"/>
          </a:xfrm>
          <a:custGeom>
            <a:avLst/>
            <a:gdLst/>
            <a:ahLst/>
            <a:cxnLst/>
            <a:rect l="l" t="t" r="r" b="b"/>
            <a:pathLst>
              <a:path w="18461171" h="10271398">
                <a:moveTo>
                  <a:pt x="0" y="0"/>
                </a:moveTo>
                <a:lnTo>
                  <a:pt x="18461171" y="0"/>
                </a:lnTo>
                <a:lnTo>
                  <a:pt x="18461171" y="10271398"/>
                </a:lnTo>
                <a:lnTo>
                  <a:pt x="0" y="10271398"/>
                </a:lnTo>
                <a:lnTo>
                  <a:pt x="0" y="0"/>
                </a:lnTo>
                <a:close/>
              </a:path>
            </a:pathLst>
          </a:custGeom>
          <a:blipFill>
            <a:blip r:embed="rId2">
              <a:alphaModFix amt="95000"/>
            </a:blip>
            <a:stretch>
              <a:fillRect t="-13460" b="-6062"/>
            </a:stretch>
          </a:blipFill>
        </p:spPr>
        <p:txBody>
          <a:bodyPr/>
          <a:lstStyle/>
          <a:p>
            <a:endParaRPr lang="en-CA"/>
          </a:p>
        </p:txBody>
      </p:sp>
      <p:sp>
        <p:nvSpPr>
          <p:cNvPr id="3" name="Freeform 3"/>
          <p:cNvSpPr/>
          <p:nvPr/>
        </p:nvSpPr>
        <p:spPr>
          <a:xfrm>
            <a:off x="640451" y="6532482"/>
            <a:ext cx="4571462" cy="3045736"/>
          </a:xfrm>
          <a:custGeom>
            <a:avLst/>
            <a:gdLst/>
            <a:ahLst/>
            <a:cxnLst/>
            <a:rect l="l" t="t" r="r" b="b"/>
            <a:pathLst>
              <a:path w="4571462" h="3045736">
                <a:moveTo>
                  <a:pt x="0" y="0"/>
                </a:moveTo>
                <a:lnTo>
                  <a:pt x="4571462" y="0"/>
                </a:lnTo>
                <a:lnTo>
                  <a:pt x="4571462" y="3045736"/>
                </a:lnTo>
                <a:lnTo>
                  <a:pt x="0" y="3045736"/>
                </a:lnTo>
                <a:lnTo>
                  <a:pt x="0" y="0"/>
                </a:lnTo>
                <a:close/>
              </a:path>
            </a:pathLst>
          </a:custGeom>
          <a:blipFill>
            <a:blip r:embed="rId3"/>
            <a:stretch>
              <a:fillRect/>
            </a:stretch>
          </a:blipFill>
          <a:ln w="142875" cap="sq">
            <a:solidFill>
              <a:srgbClr val="083888"/>
            </a:solidFill>
            <a:prstDash val="solid"/>
            <a:miter/>
          </a:ln>
        </p:spPr>
        <p:txBody>
          <a:bodyPr/>
          <a:lstStyle/>
          <a:p>
            <a:endParaRPr lang="en-CA"/>
          </a:p>
        </p:txBody>
      </p:sp>
      <p:sp>
        <p:nvSpPr>
          <p:cNvPr id="4" name="Freeform 4"/>
          <p:cNvSpPr/>
          <p:nvPr/>
        </p:nvSpPr>
        <p:spPr>
          <a:xfrm>
            <a:off x="16538699" y="9419871"/>
            <a:ext cx="1749301" cy="606421"/>
          </a:xfrm>
          <a:custGeom>
            <a:avLst/>
            <a:gdLst/>
            <a:ahLst/>
            <a:cxnLst/>
            <a:rect l="l" t="t" r="r" b="b"/>
            <a:pathLst>
              <a:path w="1749301" h="606421">
                <a:moveTo>
                  <a:pt x="0" y="0"/>
                </a:moveTo>
                <a:lnTo>
                  <a:pt x="1749301" y="0"/>
                </a:lnTo>
                <a:lnTo>
                  <a:pt x="1749301" y="606421"/>
                </a:lnTo>
                <a:lnTo>
                  <a:pt x="0" y="606421"/>
                </a:lnTo>
                <a:lnTo>
                  <a:pt x="0" y="0"/>
                </a:lnTo>
                <a:close/>
              </a:path>
            </a:pathLst>
          </a:custGeom>
          <a:blipFill>
            <a:blip r:embed="rId4"/>
            <a:stretch>
              <a:fillRect t="-615" b="-615"/>
            </a:stretch>
          </a:blipFill>
        </p:spPr>
        <p:txBody>
          <a:bodyPr/>
          <a:lstStyle/>
          <a:p>
            <a:endParaRPr lang="en-CA"/>
          </a:p>
        </p:txBody>
      </p:sp>
      <p:sp>
        <p:nvSpPr>
          <p:cNvPr id="5" name="Freeform 5"/>
          <p:cNvSpPr/>
          <p:nvPr/>
        </p:nvSpPr>
        <p:spPr>
          <a:xfrm>
            <a:off x="5717046" y="3752009"/>
            <a:ext cx="6121272" cy="3281838"/>
          </a:xfrm>
          <a:custGeom>
            <a:avLst/>
            <a:gdLst/>
            <a:ahLst/>
            <a:cxnLst/>
            <a:rect l="l" t="t" r="r" b="b"/>
            <a:pathLst>
              <a:path w="6121272" h="3281838">
                <a:moveTo>
                  <a:pt x="0" y="0"/>
                </a:moveTo>
                <a:lnTo>
                  <a:pt x="6121272" y="0"/>
                </a:lnTo>
                <a:lnTo>
                  <a:pt x="6121272" y="3281838"/>
                </a:lnTo>
                <a:lnTo>
                  <a:pt x="0" y="3281838"/>
                </a:lnTo>
                <a:lnTo>
                  <a:pt x="0" y="0"/>
                </a:lnTo>
                <a:close/>
              </a:path>
            </a:pathLst>
          </a:custGeom>
          <a:blipFill>
            <a:blip r:embed="rId5"/>
            <a:stretch>
              <a:fillRect/>
            </a:stretch>
          </a:blipFill>
        </p:spPr>
        <p:txBody>
          <a:bodyPr/>
          <a:lstStyle/>
          <a:p>
            <a:endParaRPr lang="en-CA"/>
          </a:p>
        </p:txBody>
      </p:sp>
      <p:sp>
        <p:nvSpPr>
          <p:cNvPr id="6" name="Freeform 6"/>
          <p:cNvSpPr/>
          <p:nvPr/>
        </p:nvSpPr>
        <p:spPr>
          <a:xfrm>
            <a:off x="12401017" y="6340408"/>
            <a:ext cx="4858283" cy="3079463"/>
          </a:xfrm>
          <a:custGeom>
            <a:avLst/>
            <a:gdLst/>
            <a:ahLst/>
            <a:cxnLst/>
            <a:rect l="l" t="t" r="r" b="b"/>
            <a:pathLst>
              <a:path w="4858283" h="3079463">
                <a:moveTo>
                  <a:pt x="0" y="0"/>
                </a:moveTo>
                <a:lnTo>
                  <a:pt x="4858283" y="0"/>
                </a:lnTo>
                <a:lnTo>
                  <a:pt x="4858283" y="3079463"/>
                </a:lnTo>
                <a:lnTo>
                  <a:pt x="0" y="3079463"/>
                </a:lnTo>
                <a:lnTo>
                  <a:pt x="0" y="0"/>
                </a:lnTo>
                <a:close/>
              </a:path>
            </a:pathLst>
          </a:custGeom>
          <a:blipFill>
            <a:blip r:embed="rId6"/>
            <a:stretch>
              <a:fillRect/>
            </a:stretch>
          </a:blipFill>
        </p:spPr>
        <p:txBody>
          <a:bodyPr/>
          <a:lstStyle/>
          <a:p>
            <a:endParaRPr lang="en-CA"/>
          </a:p>
        </p:txBody>
      </p:sp>
      <p:sp>
        <p:nvSpPr>
          <p:cNvPr id="7" name="TextBox 7"/>
          <p:cNvSpPr txBox="1"/>
          <p:nvPr/>
        </p:nvSpPr>
        <p:spPr>
          <a:xfrm>
            <a:off x="766735" y="1472041"/>
            <a:ext cx="16927701" cy="3920887"/>
          </a:xfrm>
          <a:prstGeom prst="rect">
            <a:avLst/>
          </a:prstGeom>
        </p:spPr>
        <p:txBody>
          <a:bodyPr lIns="0" tIns="0" rIns="0" bIns="0" rtlCol="0" anchor="t">
            <a:spAutoFit/>
          </a:bodyPr>
          <a:lstStyle/>
          <a:p>
            <a:pPr algn="l">
              <a:lnSpc>
                <a:spcPts val="5963"/>
              </a:lnSpc>
            </a:pPr>
            <a:r>
              <a:rPr lang="en-US" sz="4259" b="1" spc="212">
                <a:solidFill>
                  <a:srgbClr val="083888"/>
                </a:solidFill>
                <a:latin typeface="Arial Nova Condensed Bold"/>
                <a:ea typeface="Arial Nova Condensed Bold"/>
                <a:cs typeface="Arial Nova Condensed Bold"/>
                <a:sym typeface="Arial Nova Condensed Bold"/>
              </a:rPr>
              <a:t>Grande Ideé</a:t>
            </a:r>
            <a:r>
              <a:rPr lang="en-US" sz="4259" spc="212">
                <a:solidFill>
                  <a:srgbClr val="083888"/>
                </a:solidFill>
                <a:latin typeface="Arial Nova Condensed"/>
                <a:ea typeface="Arial Nova Condensed"/>
                <a:cs typeface="Arial Nova Condensed"/>
                <a:sym typeface="Arial Nova Condensed"/>
              </a:rPr>
              <a:t>: Réflechir et faire l’expérience aux parcours professionels potentiels. </a:t>
            </a:r>
          </a:p>
          <a:p>
            <a:pPr algn="l">
              <a:lnSpc>
                <a:spcPts val="5963"/>
              </a:lnSpc>
            </a:pPr>
            <a:endParaRPr lang="en-US" sz="4259" spc="212">
              <a:solidFill>
                <a:srgbClr val="083888"/>
              </a:solidFill>
              <a:latin typeface="Arial Nova Condensed"/>
              <a:ea typeface="Arial Nova Condensed"/>
              <a:cs typeface="Arial Nova Condensed"/>
              <a:sym typeface="Arial Nova Condensed"/>
            </a:endParaRPr>
          </a:p>
          <a:p>
            <a:pPr algn="l">
              <a:lnSpc>
                <a:spcPts val="7363"/>
              </a:lnSpc>
            </a:pPr>
            <a:endParaRPr lang="en-US" sz="4259" spc="212">
              <a:solidFill>
                <a:srgbClr val="083888"/>
              </a:solidFill>
              <a:latin typeface="Arial Nova Condensed"/>
              <a:ea typeface="Arial Nova Condensed"/>
              <a:cs typeface="Arial Nova Condensed"/>
              <a:sym typeface="Arial Nova Condensed"/>
            </a:endParaRPr>
          </a:p>
          <a:p>
            <a:pPr algn="l">
              <a:lnSpc>
                <a:spcPts val="5963"/>
              </a:lnSpc>
              <a:spcBef>
                <a:spcPct val="0"/>
              </a:spcBef>
            </a:pPr>
            <a:endParaRPr lang="en-US" sz="4259" spc="212">
              <a:solidFill>
                <a:srgbClr val="083888"/>
              </a:solidFill>
              <a:latin typeface="Arial Nova Condensed"/>
              <a:ea typeface="Arial Nova Condensed"/>
              <a:cs typeface="Arial Nova Condensed"/>
              <a:sym typeface="Arial Nova Condensed"/>
            </a:endParaRPr>
          </a:p>
        </p:txBody>
      </p:sp>
      <p:sp>
        <p:nvSpPr>
          <p:cNvPr id="8" name="TextBox 8"/>
          <p:cNvSpPr txBox="1"/>
          <p:nvPr/>
        </p:nvSpPr>
        <p:spPr>
          <a:xfrm>
            <a:off x="1314081" y="78221"/>
            <a:ext cx="19569409" cy="1479545"/>
          </a:xfrm>
          <a:prstGeom prst="rect">
            <a:avLst/>
          </a:prstGeom>
        </p:spPr>
        <p:txBody>
          <a:bodyPr lIns="0" tIns="0" rIns="0" bIns="0" rtlCol="0" anchor="t">
            <a:spAutoFit/>
          </a:bodyPr>
          <a:lstStyle/>
          <a:p>
            <a:pPr algn="l">
              <a:lnSpc>
                <a:spcPts val="11900"/>
              </a:lnSpc>
            </a:pPr>
            <a:r>
              <a:rPr lang="en-US" sz="8500">
                <a:solidFill>
                  <a:srgbClr val="083888"/>
                </a:solidFill>
                <a:latin typeface="Bobby Jones"/>
                <a:ea typeface="Bobby Jones"/>
                <a:cs typeface="Bobby Jones"/>
                <a:sym typeface="Bobby Jones"/>
              </a:rPr>
              <a:t>Apprentissage relié à la carrière</a:t>
            </a:r>
          </a:p>
        </p:txBody>
      </p:sp>
      <p:sp>
        <p:nvSpPr>
          <p:cNvPr id="9" name="TextBox 9"/>
          <p:cNvSpPr txBox="1"/>
          <p:nvPr/>
        </p:nvSpPr>
        <p:spPr>
          <a:xfrm>
            <a:off x="5910619" y="2789993"/>
            <a:ext cx="5734127" cy="821493"/>
          </a:xfrm>
          <a:prstGeom prst="rect">
            <a:avLst/>
          </a:prstGeom>
        </p:spPr>
        <p:txBody>
          <a:bodyPr lIns="0" tIns="0" rIns="0" bIns="0" rtlCol="0" anchor="t">
            <a:spAutoFit/>
          </a:bodyPr>
          <a:lstStyle/>
          <a:p>
            <a:pPr algn="ctr">
              <a:lnSpc>
                <a:spcPts val="6764"/>
              </a:lnSpc>
            </a:pPr>
            <a:r>
              <a:rPr lang="en-US" sz="4831" b="1">
                <a:solidFill>
                  <a:srgbClr val="BA4636"/>
                </a:solidFill>
                <a:latin typeface="Canva Sans Bold"/>
                <a:ea typeface="Canva Sans Bold"/>
                <a:cs typeface="Canva Sans Bold"/>
                <a:sym typeface="Canva Sans Bold"/>
              </a:rPr>
              <a:t>un.e diététicien.ne</a:t>
            </a:r>
            <a:r>
              <a:rPr lang="en-US" sz="4831" b="1">
                <a:solidFill>
                  <a:srgbClr val="000000"/>
                </a:solidFill>
                <a:latin typeface="Canva Sans Bold"/>
                <a:ea typeface="Canva Sans Bold"/>
                <a:cs typeface="Canva Sans Bold"/>
                <a:sym typeface="Canva Sans Bold"/>
              </a:rPr>
              <a:t> </a:t>
            </a:r>
          </a:p>
        </p:txBody>
      </p:sp>
      <p:sp>
        <p:nvSpPr>
          <p:cNvPr id="10" name="TextBox 10"/>
          <p:cNvSpPr txBox="1"/>
          <p:nvPr/>
        </p:nvSpPr>
        <p:spPr>
          <a:xfrm>
            <a:off x="306171" y="5307203"/>
            <a:ext cx="5240022" cy="821493"/>
          </a:xfrm>
          <a:prstGeom prst="rect">
            <a:avLst/>
          </a:prstGeom>
        </p:spPr>
        <p:txBody>
          <a:bodyPr lIns="0" tIns="0" rIns="0" bIns="0" rtlCol="0" anchor="t">
            <a:spAutoFit/>
          </a:bodyPr>
          <a:lstStyle/>
          <a:p>
            <a:pPr algn="ctr">
              <a:lnSpc>
                <a:spcPts val="6764"/>
              </a:lnSpc>
            </a:pPr>
            <a:r>
              <a:rPr lang="en-US" sz="4831" b="1">
                <a:solidFill>
                  <a:srgbClr val="BA4636"/>
                </a:solidFill>
                <a:latin typeface="Canva Sans Bold"/>
                <a:ea typeface="Canva Sans Bold"/>
                <a:cs typeface="Canva Sans Bold"/>
                <a:sym typeface="Canva Sans Bold"/>
              </a:rPr>
              <a:t>les arts culinaires</a:t>
            </a:r>
          </a:p>
        </p:txBody>
      </p:sp>
      <p:sp>
        <p:nvSpPr>
          <p:cNvPr id="11" name="TextBox 11"/>
          <p:cNvSpPr txBox="1"/>
          <p:nvPr/>
        </p:nvSpPr>
        <p:spPr>
          <a:xfrm>
            <a:off x="13157616" y="5307203"/>
            <a:ext cx="3734477" cy="821493"/>
          </a:xfrm>
          <a:prstGeom prst="rect">
            <a:avLst/>
          </a:prstGeom>
        </p:spPr>
        <p:txBody>
          <a:bodyPr lIns="0" tIns="0" rIns="0" bIns="0" rtlCol="0" anchor="t">
            <a:spAutoFit/>
          </a:bodyPr>
          <a:lstStyle/>
          <a:p>
            <a:pPr algn="ctr">
              <a:lnSpc>
                <a:spcPts val="6764"/>
              </a:lnSpc>
            </a:pPr>
            <a:r>
              <a:rPr lang="en-US" sz="4831" b="1">
                <a:solidFill>
                  <a:srgbClr val="BA4636"/>
                </a:solidFill>
                <a:latin typeface="Canva Sans Bold"/>
                <a:ea typeface="Canva Sans Bold"/>
                <a:cs typeface="Canva Sans Bold"/>
                <a:sym typeface="Canva Sans Bold"/>
              </a:rPr>
              <a:t>des fermiers</a:t>
            </a:r>
          </a:p>
        </p:txBody>
      </p:sp>
      <p:sp>
        <p:nvSpPr>
          <p:cNvPr id="12" name="Freeform 12"/>
          <p:cNvSpPr/>
          <p:nvPr/>
        </p:nvSpPr>
        <p:spPr>
          <a:xfrm>
            <a:off x="14364449" y="9407703"/>
            <a:ext cx="2174250" cy="618589"/>
          </a:xfrm>
          <a:custGeom>
            <a:avLst/>
            <a:gdLst/>
            <a:ahLst/>
            <a:cxnLst/>
            <a:rect l="l" t="t" r="r" b="b"/>
            <a:pathLst>
              <a:path w="2174250" h="618589">
                <a:moveTo>
                  <a:pt x="0" y="0"/>
                </a:moveTo>
                <a:lnTo>
                  <a:pt x="2174250" y="0"/>
                </a:lnTo>
                <a:lnTo>
                  <a:pt x="2174250" y="618589"/>
                </a:lnTo>
                <a:lnTo>
                  <a:pt x="0" y="618589"/>
                </a:lnTo>
                <a:lnTo>
                  <a:pt x="0" y="0"/>
                </a:lnTo>
                <a:close/>
              </a:path>
            </a:pathLst>
          </a:custGeom>
          <a:blipFill>
            <a:blip r:embed="rId7"/>
            <a:stretch>
              <a:fillRect/>
            </a:stretch>
          </a:blipFill>
        </p:spPr>
        <p:txBody>
          <a:bodyPr/>
          <a:lstStyle/>
          <a:p>
            <a:endParaRPr lang="en-CA"/>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09211" y="373658"/>
            <a:ext cx="4127630" cy="9539683"/>
            <a:chOff x="0" y="0"/>
            <a:chExt cx="701683" cy="1621713"/>
          </a:xfrm>
        </p:grpSpPr>
        <p:sp>
          <p:nvSpPr>
            <p:cNvPr id="3" name="Freeform 3"/>
            <p:cNvSpPr/>
            <p:nvPr/>
          </p:nvSpPr>
          <p:spPr>
            <a:xfrm>
              <a:off x="0" y="0"/>
              <a:ext cx="701683" cy="1621713"/>
            </a:xfrm>
            <a:custGeom>
              <a:avLst/>
              <a:gdLst/>
              <a:ahLst/>
              <a:cxnLst/>
              <a:rect l="l" t="t" r="r" b="b"/>
              <a:pathLst>
                <a:path w="701683" h="1621713">
                  <a:moveTo>
                    <a:pt x="0" y="0"/>
                  </a:moveTo>
                  <a:lnTo>
                    <a:pt x="701683" y="0"/>
                  </a:lnTo>
                  <a:lnTo>
                    <a:pt x="701683" y="1621713"/>
                  </a:lnTo>
                  <a:lnTo>
                    <a:pt x="0" y="1621713"/>
                  </a:lnTo>
                  <a:close/>
                </a:path>
              </a:pathLst>
            </a:custGeom>
            <a:blipFill>
              <a:blip r:embed="rId2"/>
              <a:stretch>
                <a:fillRect l="-123446" r="-123446"/>
              </a:stretch>
            </a:blipFill>
          </p:spPr>
          <p:txBody>
            <a:bodyPr/>
            <a:lstStyle/>
            <a:p>
              <a:endParaRPr lang="en-CA"/>
            </a:p>
          </p:txBody>
        </p:sp>
      </p:grpSp>
      <p:grpSp>
        <p:nvGrpSpPr>
          <p:cNvPr id="4" name="Group 4"/>
          <p:cNvGrpSpPr/>
          <p:nvPr/>
        </p:nvGrpSpPr>
        <p:grpSpPr>
          <a:xfrm>
            <a:off x="9257811" y="373658"/>
            <a:ext cx="4127630" cy="9539683"/>
            <a:chOff x="0" y="0"/>
            <a:chExt cx="701683" cy="1621713"/>
          </a:xfrm>
        </p:grpSpPr>
        <p:sp>
          <p:nvSpPr>
            <p:cNvPr id="5" name="Freeform 5"/>
            <p:cNvSpPr/>
            <p:nvPr/>
          </p:nvSpPr>
          <p:spPr>
            <a:xfrm>
              <a:off x="0" y="0"/>
              <a:ext cx="701683" cy="1621713"/>
            </a:xfrm>
            <a:custGeom>
              <a:avLst/>
              <a:gdLst/>
              <a:ahLst/>
              <a:cxnLst/>
              <a:rect l="l" t="t" r="r" b="b"/>
              <a:pathLst>
                <a:path w="701683" h="1621713">
                  <a:moveTo>
                    <a:pt x="0" y="0"/>
                  </a:moveTo>
                  <a:lnTo>
                    <a:pt x="701683" y="0"/>
                  </a:lnTo>
                  <a:lnTo>
                    <a:pt x="701683" y="1621713"/>
                  </a:lnTo>
                  <a:lnTo>
                    <a:pt x="0" y="1621713"/>
                  </a:lnTo>
                  <a:close/>
                </a:path>
              </a:pathLst>
            </a:custGeom>
            <a:blipFill>
              <a:blip r:embed="rId3"/>
              <a:stretch>
                <a:fillRect l="-122154" r="-122154"/>
              </a:stretch>
            </a:blipFill>
          </p:spPr>
          <p:txBody>
            <a:bodyPr/>
            <a:lstStyle/>
            <a:p>
              <a:endParaRPr lang="en-CA"/>
            </a:p>
          </p:txBody>
        </p:sp>
      </p:grpSp>
      <p:grpSp>
        <p:nvGrpSpPr>
          <p:cNvPr id="6" name="Group 6"/>
          <p:cNvGrpSpPr/>
          <p:nvPr/>
        </p:nvGrpSpPr>
        <p:grpSpPr>
          <a:xfrm>
            <a:off x="4904485" y="373658"/>
            <a:ext cx="4127630" cy="9539683"/>
            <a:chOff x="0" y="0"/>
            <a:chExt cx="701683" cy="1621713"/>
          </a:xfrm>
        </p:grpSpPr>
        <p:sp>
          <p:nvSpPr>
            <p:cNvPr id="7" name="Freeform 7"/>
            <p:cNvSpPr/>
            <p:nvPr/>
          </p:nvSpPr>
          <p:spPr>
            <a:xfrm>
              <a:off x="0" y="0"/>
              <a:ext cx="701683" cy="1621713"/>
            </a:xfrm>
            <a:custGeom>
              <a:avLst/>
              <a:gdLst/>
              <a:ahLst/>
              <a:cxnLst/>
              <a:rect l="l" t="t" r="r" b="b"/>
              <a:pathLst>
                <a:path w="701683" h="1621713">
                  <a:moveTo>
                    <a:pt x="0" y="0"/>
                  </a:moveTo>
                  <a:lnTo>
                    <a:pt x="701683" y="0"/>
                  </a:lnTo>
                  <a:lnTo>
                    <a:pt x="701683" y="1621713"/>
                  </a:lnTo>
                  <a:lnTo>
                    <a:pt x="0" y="1621713"/>
                  </a:lnTo>
                  <a:close/>
                </a:path>
              </a:pathLst>
            </a:custGeom>
            <a:blipFill>
              <a:blip r:embed="rId4"/>
              <a:stretch>
                <a:fillRect l="-123446" r="-123446"/>
              </a:stretch>
            </a:blipFill>
          </p:spPr>
          <p:txBody>
            <a:bodyPr/>
            <a:lstStyle/>
            <a:p>
              <a:endParaRPr lang="en-CA"/>
            </a:p>
          </p:txBody>
        </p:sp>
      </p:grpSp>
      <p:grpSp>
        <p:nvGrpSpPr>
          <p:cNvPr id="8" name="Group 8"/>
          <p:cNvGrpSpPr/>
          <p:nvPr/>
        </p:nvGrpSpPr>
        <p:grpSpPr>
          <a:xfrm>
            <a:off x="548255" y="1270058"/>
            <a:ext cx="4127630" cy="8683206"/>
            <a:chOff x="0" y="0"/>
            <a:chExt cx="701683" cy="1476115"/>
          </a:xfrm>
        </p:grpSpPr>
        <p:sp>
          <p:nvSpPr>
            <p:cNvPr id="9" name="Freeform 9"/>
            <p:cNvSpPr/>
            <p:nvPr/>
          </p:nvSpPr>
          <p:spPr>
            <a:xfrm>
              <a:off x="0" y="0"/>
              <a:ext cx="701683" cy="1476115"/>
            </a:xfrm>
            <a:custGeom>
              <a:avLst/>
              <a:gdLst/>
              <a:ahLst/>
              <a:cxnLst/>
              <a:rect l="l" t="t" r="r" b="b"/>
              <a:pathLst>
                <a:path w="701683" h="1476115">
                  <a:moveTo>
                    <a:pt x="0" y="0"/>
                  </a:moveTo>
                  <a:lnTo>
                    <a:pt x="701683" y="0"/>
                  </a:lnTo>
                  <a:lnTo>
                    <a:pt x="701683" y="1476115"/>
                  </a:lnTo>
                  <a:lnTo>
                    <a:pt x="0" y="1476115"/>
                  </a:lnTo>
                  <a:close/>
                </a:path>
              </a:pathLst>
            </a:custGeom>
            <a:blipFill>
              <a:blip r:embed="rId5"/>
              <a:stretch>
                <a:fillRect l="-136378" r="-136378"/>
              </a:stretch>
            </a:blipFill>
          </p:spPr>
          <p:txBody>
            <a:bodyPr/>
            <a:lstStyle/>
            <a:p>
              <a:endParaRPr lang="en-CA"/>
            </a:p>
          </p:txBody>
        </p:sp>
      </p:grpSp>
      <p:grpSp>
        <p:nvGrpSpPr>
          <p:cNvPr id="10" name="Group 10"/>
          <p:cNvGrpSpPr/>
          <p:nvPr/>
        </p:nvGrpSpPr>
        <p:grpSpPr>
          <a:xfrm>
            <a:off x="1506241" y="1662696"/>
            <a:ext cx="16230600" cy="3433991"/>
            <a:chOff x="0" y="0"/>
            <a:chExt cx="4274726" cy="904426"/>
          </a:xfrm>
        </p:grpSpPr>
        <p:sp>
          <p:nvSpPr>
            <p:cNvPr id="11" name="Freeform 11"/>
            <p:cNvSpPr/>
            <p:nvPr/>
          </p:nvSpPr>
          <p:spPr>
            <a:xfrm>
              <a:off x="0" y="0"/>
              <a:ext cx="4274726" cy="904426"/>
            </a:xfrm>
            <a:custGeom>
              <a:avLst/>
              <a:gdLst/>
              <a:ahLst/>
              <a:cxnLst/>
              <a:rect l="l" t="t" r="r" b="b"/>
              <a:pathLst>
                <a:path w="4274726" h="904426">
                  <a:moveTo>
                    <a:pt x="5724" y="0"/>
                  </a:moveTo>
                  <a:lnTo>
                    <a:pt x="4269002" y="0"/>
                  </a:lnTo>
                  <a:cubicBezTo>
                    <a:pt x="4272163" y="0"/>
                    <a:pt x="4274726" y="2563"/>
                    <a:pt x="4274726" y="5724"/>
                  </a:cubicBezTo>
                  <a:lnTo>
                    <a:pt x="4274726" y="898702"/>
                  </a:lnTo>
                  <a:cubicBezTo>
                    <a:pt x="4274726" y="901863"/>
                    <a:pt x="4272163" y="904426"/>
                    <a:pt x="4269002" y="904426"/>
                  </a:cubicBezTo>
                  <a:lnTo>
                    <a:pt x="5724" y="904426"/>
                  </a:lnTo>
                  <a:cubicBezTo>
                    <a:pt x="2563" y="904426"/>
                    <a:pt x="0" y="901863"/>
                    <a:pt x="0" y="898702"/>
                  </a:cubicBezTo>
                  <a:lnTo>
                    <a:pt x="0" y="5724"/>
                  </a:lnTo>
                  <a:cubicBezTo>
                    <a:pt x="0" y="2563"/>
                    <a:pt x="2563" y="0"/>
                    <a:pt x="5724" y="0"/>
                  </a:cubicBezTo>
                  <a:close/>
                </a:path>
              </a:pathLst>
            </a:custGeom>
            <a:solidFill>
              <a:srgbClr val="FFFFFF">
                <a:alpha val="89804"/>
              </a:srgbClr>
            </a:solidFill>
          </p:spPr>
          <p:txBody>
            <a:bodyPr/>
            <a:lstStyle/>
            <a:p>
              <a:endParaRPr lang="en-CA"/>
            </a:p>
          </p:txBody>
        </p:sp>
        <p:sp>
          <p:nvSpPr>
            <p:cNvPr id="12" name="TextBox 12"/>
            <p:cNvSpPr txBox="1"/>
            <p:nvPr/>
          </p:nvSpPr>
          <p:spPr>
            <a:xfrm>
              <a:off x="0" y="-38100"/>
              <a:ext cx="4274726" cy="94252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525291" y="2264057"/>
            <a:ext cx="16230600" cy="2669163"/>
          </a:xfrm>
          <a:prstGeom prst="rect">
            <a:avLst/>
          </a:prstGeom>
        </p:spPr>
        <p:txBody>
          <a:bodyPr lIns="0" tIns="0" rIns="0" bIns="0" rtlCol="0" anchor="t">
            <a:spAutoFit/>
          </a:bodyPr>
          <a:lstStyle/>
          <a:p>
            <a:pPr algn="ctr">
              <a:lnSpc>
                <a:spcPts val="20003"/>
              </a:lnSpc>
            </a:pPr>
            <a:r>
              <a:rPr lang="en-US" sz="18871" spc="547">
                <a:solidFill>
                  <a:srgbClr val="023047"/>
                </a:solidFill>
                <a:latin typeface="Bobby Jones"/>
                <a:ea typeface="Bobby Jones"/>
                <a:cs typeface="Bobby Jones"/>
                <a:sym typeface="Bobby Jones"/>
              </a:rPr>
              <a:t>FÊTE PARFAIT!</a:t>
            </a:r>
          </a:p>
        </p:txBody>
      </p:sp>
      <p:pic>
        <p:nvPicPr>
          <p:cNvPr id="14" name="Picture 14"/>
          <p:cNvPicPr>
            <a:picLocks noChangeAspect="1"/>
          </p:cNvPicPr>
          <p:nvPr/>
        </p:nvPicPr>
        <p:blipFill>
          <a:blip r:embed="rId6"/>
          <a:srcRect t="20728" b="20728"/>
          <a:stretch>
            <a:fillRect/>
          </a:stretch>
        </p:blipFill>
        <p:spPr>
          <a:xfrm>
            <a:off x="5959784" y="1270058"/>
            <a:ext cx="19810475" cy="652365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625</Words>
  <Application>Microsoft Office PowerPoint</Application>
  <PresentationFormat>Custom</PresentationFormat>
  <Paragraphs>91</Paragraphs>
  <Slides>19</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Glacial Indifference Bold</vt:lpstr>
      <vt:lpstr>Bobby Jones</vt:lpstr>
      <vt:lpstr>Arial Nova Condensed Bold</vt:lpstr>
      <vt:lpstr>FF Providence Sans Bold</vt:lpstr>
      <vt:lpstr>Canva Sans Bold</vt:lpstr>
      <vt:lpstr>Calibri</vt:lpstr>
      <vt:lpstr>Arial Nova Condensed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Fête parfait- learning activity version</dc:title>
  <dc:creator>Steeves, Ginny (EECD/EDPE)</dc:creator>
  <cp:lastModifiedBy>Steeves, Ginny (EECD/EDPE)</cp:lastModifiedBy>
  <cp:revision>1</cp:revision>
  <dcterms:created xsi:type="dcterms:W3CDTF">2006-08-16T00:00:00Z</dcterms:created>
  <dcterms:modified xsi:type="dcterms:W3CDTF">2026-02-12T12:49:48Z</dcterms:modified>
  <dc:identifier>DAHA1eq3fH8</dc:identifier>
</cp:coreProperties>
</file>