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</p:sldIdLst>
  <p:sldSz cy="5143500" cx="9144000"/>
  <p:notesSz cx="6858000" cy="9144000"/>
  <p:embeddedFontLst>
    <p:embeddedFont>
      <p:font typeface="Roboto"/>
      <p:regular r:id="rId13"/>
      <p:bold r:id="rId14"/>
      <p:italic r:id="rId15"/>
      <p:boldItalic r:id="rId16"/>
    </p:embeddedFont>
    <p:embeddedFont>
      <p:font typeface="Open Sans ExtraBold"/>
      <p:bold r:id="rId17"/>
      <p:boldItalic r:id="rId18"/>
    </p:embeddedFont>
    <p:embeddedFont>
      <p:font typeface="Open Sans Medium"/>
      <p:regular r:id="rId19"/>
      <p:bold r:id="rId20"/>
      <p:italic r:id="rId21"/>
      <p:boldItalic r:id="rId22"/>
    </p:embeddedFont>
    <p:embeddedFont>
      <p:font typeface="Open Sans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432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481A2F33-6CE2-4152-AB1C-C5A55DEC17E1}">
  <a:tblStyle styleId="{481A2F33-6CE2-4152-AB1C-C5A55DEC17E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432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OpenSansMedium-bold.fntdata"/><Relationship Id="rId22" Type="http://schemas.openxmlformats.org/officeDocument/2006/relationships/font" Target="fonts/OpenSansMedium-boldItalic.fntdata"/><Relationship Id="rId21" Type="http://schemas.openxmlformats.org/officeDocument/2006/relationships/font" Target="fonts/OpenSansMedium-italic.fntdata"/><Relationship Id="rId24" Type="http://schemas.openxmlformats.org/officeDocument/2006/relationships/font" Target="fonts/OpenSans-bold.fntdata"/><Relationship Id="rId23" Type="http://schemas.openxmlformats.org/officeDocument/2006/relationships/font" Target="fonts/OpenSans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OpenSans-boldItalic.fntdata"/><Relationship Id="rId25" Type="http://schemas.openxmlformats.org/officeDocument/2006/relationships/font" Target="fonts/OpenSans-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font" Target="fonts/Roboto-regular.fntdata"/><Relationship Id="rId12" Type="http://schemas.openxmlformats.org/officeDocument/2006/relationships/slide" Target="slides/slide6.xml"/><Relationship Id="rId15" Type="http://schemas.openxmlformats.org/officeDocument/2006/relationships/font" Target="fonts/Roboto-italic.fntdata"/><Relationship Id="rId14" Type="http://schemas.openxmlformats.org/officeDocument/2006/relationships/font" Target="fonts/Roboto-bold.fntdata"/><Relationship Id="rId17" Type="http://schemas.openxmlformats.org/officeDocument/2006/relationships/font" Target="fonts/OpenSansExtraBold-bold.fntdata"/><Relationship Id="rId16" Type="http://schemas.openxmlformats.org/officeDocument/2006/relationships/font" Target="fonts/Roboto-boldItalic.fntdata"/><Relationship Id="rId19" Type="http://schemas.openxmlformats.org/officeDocument/2006/relationships/font" Target="fonts/OpenSansMedium-regular.fntdata"/><Relationship Id="rId18" Type="http://schemas.openxmlformats.org/officeDocument/2006/relationships/font" Target="fonts/OpenSansExtraBold-bold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g87d754e195_0_9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" name="Google Shape;19;g87d754e195_0_9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highlight>
                  <a:srgbClr val="FFF2CC"/>
                </a:highlight>
                <a:latin typeface="Open Sans"/>
                <a:ea typeface="Open Sans"/>
                <a:cs typeface="Open Sans"/>
                <a:sym typeface="Open Sans"/>
              </a:rPr>
              <a:t>If you would like to make edits to this presentation, please ‘Make a Copy’ (Go to: File &gt; Make a Copy &gt; Entire Presentation). </a:t>
            </a:r>
            <a:endParaRPr b="1">
              <a:solidFill>
                <a:schemeClr val="dk1"/>
              </a:solidFill>
              <a:highlight>
                <a:srgbClr val="FFF2CC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g22c66120f3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" name="Google Shape;29;g22c66120f3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b="1"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Teacher Tip! 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g13779c9610a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" name="Google Shape;37;g13779c9610a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Teacher Tip:  </a:t>
            </a:r>
            <a:r>
              <a:rPr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Write down their answers on the whiteboard or use Padlet to complete this activity. 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g22ccbee23b2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" name="Google Shape;45;g22ccbee23b2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Teacher Tip</a:t>
            </a:r>
            <a:r>
              <a:rPr lang="en"/>
              <a:t>: Present this slide to facilitate group discussion 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g22ccbee23b2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" name="Google Shape;51;g22ccbee23b2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b="1"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Teacher Tip! </a:t>
            </a:r>
            <a:r>
              <a:rPr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Ask student to reflect in a myBlueprint portfolio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82021dcf4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82021dcf4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CUSTOM_3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eneral Slide">
  <p:cSld name="CUSTOM_2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3"/>
          <p:cNvSpPr/>
          <p:nvPr/>
        </p:nvSpPr>
        <p:spPr>
          <a:xfrm>
            <a:off x="0" y="0"/>
            <a:ext cx="9144000" cy="45600"/>
          </a:xfrm>
          <a:prstGeom prst="rect">
            <a:avLst/>
          </a:prstGeom>
          <a:solidFill>
            <a:srgbClr val="0092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" name="Google Shape;12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48325" y="4763710"/>
            <a:ext cx="192650" cy="192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eneral Slide DARK">
  <p:cSld name="CUSTOM_2_1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4"/>
          <p:cNvSpPr/>
          <p:nvPr/>
        </p:nvSpPr>
        <p:spPr>
          <a:xfrm>
            <a:off x="-59100" y="-111225"/>
            <a:ext cx="9241200" cy="5319300"/>
          </a:xfrm>
          <a:prstGeom prst="rect">
            <a:avLst/>
          </a:prstGeom>
          <a:solidFill>
            <a:srgbClr val="22224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" name="Google Shape;15;p4"/>
          <p:cNvSpPr/>
          <p:nvPr/>
        </p:nvSpPr>
        <p:spPr>
          <a:xfrm>
            <a:off x="0" y="0"/>
            <a:ext cx="9144000" cy="45600"/>
          </a:xfrm>
          <a:prstGeom prst="rect">
            <a:avLst/>
          </a:prstGeom>
          <a:solidFill>
            <a:srgbClr val="0092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6" name="Google Shape;16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48325" y="4763688"/>
            <a:ext cx="192650" cy="192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pen Sans ExtraBold"/>
              <a:buNone/>
              <a:defRPr sz="2800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drive.google.com/drive/u/0/folders/17Luv-xXADfEf6p3ih9yTgup1D7cNeigd" TargetMode="External"/><Relationship Id="rId4" Type="http://schemas.openxmlformats.org/officeDocument/2006/relationships/image" Target="../media/image6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21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5"/>
          <p:cNvSpPr/>
          <p:nvPr/>
        </p:nvSpPr>
        <p:spPr>
          <a:xfrm>
            <a:off x="0" y="0"/>
            <a:ext cx="9144000" cy="45600"/>
          </a:xfrm>
          <a:prstGeom prst="rect">
            <a:avLst/>
          </a:prstGeom>
          <a:solidFill>
            <a:srgbClr val="0092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Google Shape;23;p5"/>
          <p:cNvSpPr/>
          <p:nvPr/>
        </p:nvSpPr>
        <p:spPr>
          <a:xfrm>
            <a:off x="4344450" y="3224897"/>
            <a:ext cx="455100" cy="34500"/>
          </a:xfrm>
          <a:prstGeom prst="rect">
            <a:avLst/>
          </a:prstGeom>
          <a:solidFill>
            <a:srgbClr val="0092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4" name="Google Shape;24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607950" y="1067525"/>
            <a:ext cx="1896192" cy="45510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5"/>
          <p:cNvSpPr txBox="1"/>
          <p:nvPr>
            <p:ph idx="4294967295" type="title"/>
          </p:nvPr>
        </p:nvSpPr>
        <p:spPr>
          <a:xfrm>
            <a:off x="1893750" y="1730875"/>
            <a:ext cx="5356500" cy="98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>
                <a:solidFill>
                  <a:srgbClr val="22224C"/>
                </a:solidFill>
              </a:rPr>
              <a:t>Skilled Trades</a:t>
            </a:r>
            <a:endParaRPr sz="4400">
              <a:solidFill>
                <a:srgbClr val="22224C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>
                <a:solidFill>
                  <a:srgbClr val="22224C"/>
                </a:solidFill>
              </a:rPr>
              <a:t>Discussion</a:t>
            </a:r>
            <a:endParaRPr sz="4400">
              <a:solidFill>
                <a:srgbClr val="22224C"/>
              </a:solidFill>
            </a:endParaRPr>
          </a:p>
        </p:txBody>
      </p:sp>
      <p:sp>
        <p:nvSpPr>
          <p:cNvPr id="26" name="Google Shape;26;p5"/>
          <p:cNvSpPr txBox="1"/>
          <p:nvPr>
            <p:ph idx="4294967295" type="subTitle"/>
          </p:nvPr>
        </p:nvSpPr>
        <p:spPr>
          <a:xfrm>
            <a:off x="2367300" y="3477050"/>
            <a:ext cx="4409400" cy="45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52A33"/>
                </a:solidFill>
              </a:rPr>
              <a:t>[Add Grade / Class Details]</a:t>
            </a:r>
            <a:endParaRPr>
              <a:solidFill>
                <a:srgbClr val="252A33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oogle Shape;31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11700" y="-397949"/>
            <a:ext cx="4507776" cy="5831899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6"/>
          <p:cNvSpPr txBox="1"/>
          <p:nvPr>
            <p:ph idx="4294967295" type="title"/>
          </p:nvPr>
        </p:nvSpPr>
        <p:spPr>
          <a:xfrm>
            <a:off x="574850" y="0"/>
            <a:ext cx="6837900" cy="92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2224C"/>
                </a:solidFill>
              </a:rPr>
              <a:t>If you worked in skilled trades, would you rather?</a:t>
            </a:r>
            <a:endParaRPr>
              <a:solidFill>
                <a:srgbClr val="22224C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33" name="Google Shape;33;p6"/>
          <p:cNvSpPr txBox="1"/>
          <p:nvPr>
            <p:ph idx="4294967295" type="subTitle"/>
          </p:nvPr>
        </p:nvSpPr>
        <p:spPr>
          <a:xfrm>
            <a:off x="685800" y="1412150"/>
            <a:ext cx="7398900" cy="322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AutoNum type="arabicPeriod"/>
            </a:pPr>
            <a:r>
              <a:rPr lang="en" sz="1600">
                <a:solidFill>
                  <a:srgbClr val="434343"/>
                </a:solidFill>
              </a:rPr>
              <a:t>Pursue a skilled trade that requires physical strength and stamina or one that emphasizes problem-solving and critical thinking skills?</a:t>
            </a:r>
            <a:endParaRPr sz="1600">
              <a:solidFill>
                <a:srgbClr val="434343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434343"/>
              </a:solidFill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AutoNum type="arabicPeriod"/>
            </a:pPr>
            <a:r>
              <a:rPr lang="en" sz="1600">
                <a:solidFill>
                  <a:srgbClr val="434343"/>
                </a:solidFill>
              </a:rPr>
              <a:t>Work on large-scale projects or focus on smaller, more specialized projects in your skilled trades career?</a:t>
            </a:r>
            <a:endParaRPr sz="1600">
              <a:solidFill>
                <a:srgbClr val="434343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434343"/>
              </a:solidFill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AutoNum type="arabicPeriod"/>
            </a:pPr>
            <a:r>
              <a:rPr lang="en" sz="1600">
                <a:solidFill>
                  <a:srgbClr val="434343"/>
                </a:solidFill>
              </a:rPr>
              <a:t>Have a wrench for a hand that automatically tightens bolts whenever you make a fist, or have a tape measure that extends to any length you desire whenever you snap your fingers?</a:t>
            </a:r>
            <a:endParaRPr sz="1600">
              <a:solidFill>
                <a:srgbClr val="434343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37415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9144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182E"/>
              </a:solidFill>
            </a:endParaRPr>
          </a:p>
          <a:p>
            <a:pPr indent="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182E"/>
              </a:solidFill>
            </a:endParaRPr>
          </a:p>
          <a:p>
            <a:pPr indent="0" lvl="0" marL="457200" rtl="0" algn="l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2000">
              <a:solidFill>
                <a:srgbClr val="00182E"/>
              </a:solidFill>
            </a:endParaRPr>
          </a:p>
        </p:txBody>
      </p:sp>
      <p:sp>
        <p:nvSpPr>
          <p:cNvPr id="34" name="Google Shape;34;p6"/>
          <p:cNvSpPr/>
          <p:nvPr/>
        </p:nvSpPr>
        <p:spPr>
          <a:xfrm>
            <a:off x="685788" y="1017200"/>
            <a:ext cx="455100" cy="34500"/>
          </a:xfrm>
          <a:prstGeom prst="rect">
            <a:avLst/>
          </a:prstGeom>
          <a:solidFill>
            <a:srgbClr val="0092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/>
          <p:nvPr>
            <p:ph idx="4294967295" type="title"/>
          </p:nvPr>
        </p:nvSpPr>
        <p:spPr>
          <a:xfrm>
            <a:off x="559725" y="270350"/>
            <a:ext cx="9074400" cy="65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2224C"/>
                </a:solidFill>
              </a:rPr>
              <a:t>Classroom Discussion: Golden Rules</a:t>
            </a:r>
            <a:endParaRPr>
              <a:solidFill>
                <a:srgbClr val="22224C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40" name="Google Shape;40;p7"/>
          <p:cNvSpPr txBox="1"/>
          <p:nvPr>
            <p:ph idx="4294967295" type="subTitle"/>
          </p:nvPr>
        </p:nvSpPr>
        <p:spPr>
          <a:xfrm>
            <a:off x="685800" y="976050"/>
            <a:ext cx="5145900" cy="365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434343"/>
                </a:solidFill>
              </a:rPr>
              <a:t>What are a few golden rules that we can agree on as a class that would set us up for success?</a:t>
            </a:r>
            <a:endParaRPr sz="1600">
              <a:solidFill>
                <a:srgbClr val="434343"/>
              </a:solidFill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600"/>
              <a:buChar char="★"/>
            </a:pPr>
            <a:r>
              <a:t/>
            </a:r>
            <a:endParaRPr b="1" sz="1600">
              <a:solidFill>
                <a:srgbClr val="434343"/>
              </a:solidFill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Char char="★"/>
            </a:pPr>
            <a:r>
              <a:t/>
            </a:r>
            <a:endParaRPr b="1" sz="1600">
              <a:solidFill>
                <a:srgbClr val="434343"/>
              </a:solidFill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Char char="★"/>
            </a:pPr>
            <a:r>
              <a:t/>
            </a:r>
            <a:endParaRPr b="1" sz="1600">
              <a:solidFill>
                <a:srgbClr val="434343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434343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1600" u="sng">
                <a:solidFill>
                  <a:srgbClr val="0092FF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Link to Skilled Trades Discussion Cards</a:t>
            </a:r>
            <a:endParaRPr b="1" sz="1600">
              <a:solidFill>
                <a:srgbClr val="0092FF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</p:txBody>
      </p:sp>
      <p:sp>
        <p:nvSpPr>
          <p:cNvPr id="41" name="Google Shape;41;p7"/>
          <p:cNvSpPr/>
          <p:nvPr/>
        </p:nvSpPr>
        <p:spPr>
          <a:xfrm>
            <a:off x="685788" y="941550"/>
            <a:ext cx="455100" cy="34500"/>
          </a:xfrm>
          <a:prstGeom prst="rect">
            <a:avLst/>
          </a:prstGeom>
          <a:solidFill>
            <a:srgbClr val="0092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2" name="Google Shape;42;p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63450" y="1079150"/>
            <a:ext cx="3228150" cy="2937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" name="Google Shape;47;p8"/>
          <p:cNvGraphicFramePr/>
          <p:nvPr/>
        </p:nvGraphicFramePr>
        <p:xfrm>
          <a:off x="685800" y="7066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{481A2F33-6CE2-4152-AB1C-C5A55DEC17E1}</a:tableStyleId>
              </a:tblPr>
              <a:tblGrid>
                <a:gridCol w="2196775"/>
                <a:gridCol w="2113100"/>
                <a:gridCol w="1916875"/>
                <a:gridCol w="2071750"/>
              </a:tblGrid>
              <a:tr h="4539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solidFill>
                            <a:srgbClr val="22224C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Construction</a:t>
                      </a:r>
                      <a:endParaRPr b="1" sz="1600">
                        <a:solidFill>
                          <a:srgbClr val="22224C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solidFill>
                            <a:srgbClr val="22224C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Motive Power</a:t>
                      </a:r>
                      <a:endParaRPr b="1" sz="1600">
                        <a:solidFill>
                          <a:srgbClr val="22224C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solidFill>
                            <a:srgbClr val="22224C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Industrial</a:t>
                      </a:r>
                      <a:endParaRPr b="1" sz="1600">
                        <a:solidFill>
                          <a:srgbClr val="22224C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solidFill>
                            <a:srgbClr val="22224C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Services</a:t>
                      </a:r>
                      <a:endParaRPr b="1" sz="1600">
                        <a:solidFill>
                          <a:srgbClr val="22224C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314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434343"/>
                          </a:solidFill>
                          <a:latin typeface="Open Sans Medium"/>
                          <a:ea typeface="Open Sans Medium"/>
                          <a:cs typeface="Open Sans Medium"/>
                          <a:sym typeface="Open Sans Medium"/>
                        </a:rPr>
                        <a:t>Carpenter</a:t>
                      </a:r>
                      <a:endParaRPr sz="1200">
                        <a:solidFill>
                          <a:srgbClr val="434343"/>
                        </a:solidFill>
                        <a:latin typeface="Open Sans Medium"/>
                        <a:ea typeface="Open Sans Medium"/>
                        <a:cs typeface="Open Sans Medium"/>
                        <a:sym typeface="Open Sans Medium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434343"/>
                          </a:solidFill>
                          <a:latin typeface="Open Sans Medium"/>
                          <a:ea typeface="Open Sans Medium"/>
                          <a:cs typeface="Open Sans Medium"/>
                          <a:sym typeface="Open Sans Medium"/>
                        </a:rPr>
                        <a:t>Electrician</a:t>
                      </a:r>
                      <a:endParaRPr sz="1200">
                        <a:solidFill>
                          <a:srgbClr val="434343"/>
                        </a:solidFill>
                        <a:latin typeface="Open Sans Medium"/>
                        <a:ea typeface="Open Sans Medium"/>
                        <a:cs typeface="Open Sans Medium"/>
                        <a:sym typeface="Open Sans Medium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434343"/>
                          </a:solidFill>
                          <a:latin typeface="Open Sans Medium"/>
                          <a:ea typeface="Open Sans Medium"/>
                          <a:cs typeface="Open Sans Medium"/>
                          <a:sym typeface="Open Sans Medium"/>
                        </a:rPr>
                        <a:t>Plumber</a:t>
                      </a:r>
                      <a:endParaRPr sz="1200">
                        <a:solidFill>
                          <a:srgbClr val="434343"/>
                        </a:solidFill>
                        <a:latin typeface="Open Sans Medium"/>
                        <a:ea typeface="Open Sans Medium"/>
                        <a:cs typeface="Open Sans Medium"/>
                        <a:sym typeface="Open Sans Medium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434343"/>
                          </a:solidFill>
                          <a:latin typeface="Open Sans Medium"/>
                          <a:ea typeface="Open Sans Medium"/>
                          <a:cs typeface="Open Sans Medium"/>
                          <a:sym typeface="Open Sans Medium"/>
                        </a:rPr>
                        <a:t>HVAC Technician</a:t>
                      </a:r>
                      <a:endParaRPr sz="1200">
                        <a:solidFill>
                          <a:srgbClr val="434343"/>
                        </a:solidFill>
                        <a:latin typeface="Open Sans Medium"/>
                        <a:ea typeface="Open Sans Medium"/>
                        <a:cs typeface="Open Sans Medium"/>
                        <a:sym typeface="Open Sans Medium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434343"/>
                          </a:solidFill>
                          <a:latin typeface="Open Sans Medium"/>
                          <a:ea typeface="Open Sans Medium"/>
                          <a:cs typeface="Open Sans Medium"/>
                          <a:sym typeface="Open Sans Medium"/>
                        </a:rPr>
                        <a:t>Welder</a:t>
                      </a:r>
                      <a:endParaRPr sz="1200">
                        <a:solidFill>
                          <a:srgbClr val="434343"/>
                        </a:solidFill>
                        <a:latin typeface="Open Sans Medium"/>
                        <a:ea typeface="Open Sans Medium"/>
                        <a:cs typeface="Open Sans Medium"/>
                        <a:sym typeface="Open Sans Medium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434343"/>
                          </a:solidFill>
                          <a:latin typeface="Open Sans Medium"/>
                          <a:ea typeface="Open Sans Medium"/>
                          <a:cs typeface="Open Sans Medium"/>
                          <a:sym typeface="Open Sans Medium"/>
                        </a:rPr>
                        <a:t>Bricklayer</a:t>
                      </a:r>
                      <a:endParaRPr sz="1200">
                        <a:solidFill>
                          <a:srgbClr val="434343"/>
                        </a:solidFill>
                        <a:latin typeface="Open Sans Medium"/>
                        <a:ea typeface="Open Sans Medium"/>
                        <a:cs typeface="Open Sans Medium"/>
                        <a:sym typeface="Open Sans Medium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434343"/>
                          </a:solidFill>
                          <a:latin typeface="Open Sans Medium"/>
                          <a:ea typeface="Open Sans Medium"/>
                          <a:cs typeface="Open Sans Medium"/>
                          <a:sym typeface="Open Sans Medium"/>
                        </a:rPr>
                        <a:t>Concrete Finisher</a:t>
                      </a:r>
                      <a:endParaRPr sz="1200">
                        <a:solidFill>
                          <a:srgbClr val="434343"/>
                        </a:solidFill>
                        <a:latin typeface="Open Sans Medium"/>
                        <a:ea typeface="Open Sans Medium"/>
                        <a:cs typeface="Open Sans Medium"/>
                        <a:sym typeface="Open Sans Medium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434343"/>
                          </a:solidFill>
                          <a:latin typeface="Open Sans Medium"/>
                          <a:ea typeface="Open Sans Medium"/>
                          <a:cs typeface="Open Sans Medium"/>
                          <a:sym typeface="Open Sans Medium"/>
                        </a:rPr>
                        <a:t>Painter</a:t>
                      </a:r>
                      <a:endParaRPr sz="1200">
                        <a:solidFill>
                          <a:srgbClr val="434343"/>
                        </a:solidFill>
                        <a:latin typeface="Open Sans Medium"/>
                        <a:ea typeface="Open Sans Medium"/>
                        <a:cs typeface="Open Sans Medium"/>
                        <a:sym typeface="Open Sans Medium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500"/>
                        </a:spcBef>
                        <a:spcAft>
                          <a:spcPts val="1500"/>
                        </a:spcAft>
                        <a:buNone/>
                      </a:pPr>
                      <a:r>
                        <a:rPr lang="en" sz="1200">
                          <a:solidFill>
                            <a:srgbClr val="434343"/>
                          </a:solidFill>
                          <a:latin typeface="Open Sans Medium"/>
                          <a:ea typeface="Open Sans Medium"/>
                          <a:cs typeface="Open Sans Medium"/>
                          <a:sym typeface="Open Sans Medium"/>
                        </a:rPr>
                        <a:t>Roofer</a:t>
                      </a:r>
                      <a:endParaRPr b="1">
                        <a:solidFill>
                          <a:srgbClr val="434343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434343"/>
                          </a:solidFill>
                          <a:latin typeface="Open Sans Medium"/>
                          <a:ea typeface="Open Sans Medium"/>
                          <a:cs typeface="Open Sans Medium"/>
                          <a:sym typeface="Open Sans Medium"/>
                        </a:rPr>
                        <a:t>Automotive Service Technician</a:t>
                      </a:r>
                      <a:endParaRPr sz="1200">
                        <a:solidFill>
                          <a:srgbClr val="434343"/>
                        </a:solidFill>
                        <a:latin typeface="Open Sans Medium"/>
                        <a:ea typeface="Open Sans Medium"/>
                        <a:cs typeface="Open Sans Medium"/>
                        <a:sym typeface="Open Sans Medium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434343"/>
                          </a:solidFill>
                          <a:latin typeface="Open Sans Medium"/>
                          <a:ea typeface="Open Sans Medium"/>
                          <a:cs typeface="Open Sans Medium"/>
                          <a:sym typeface="Open Sans Medium"/>
                        </a:rPr>
                        <a:t>Aircraft Maintenance Engineer</a:t>
                      </a:r>
                      <a:endParaRPr sz="1200">
                        <a:solidFill>
                          <a:srgbClr val="434343"/>
                        </a:solidFill>
                        <a:latin typeface="Open Sans Medium"/>
                        <a:ea typeface="Open Sans Medium"/>
                        <a:cs typeface="Open Sans Medium"/>
                        <a:sym typeface="Open Sans Medium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434343"/>
                          </a:solidFill>
                          <a:latin typeface="Open Sans Medium"/>
                          <a:ea typeface="Open Sans Medium"/>
                          <a:cs typeface="Open Sans Medium"/>
                          <a:sym typeface="Open Sans Medium"/>
                        </a:rPr>
                        <a:t>Diesel Engine Mechanic</a:t>
                      </a:r>
                      <a:endParaRPr sz="1200">
                        <a:solidFill>
                          <a:srgbClr val="434343"/>
                        </a:solidFill>
                        <a:latin typeface="Open Sans Medium"/>
                        <a:ea typeface="Open Sans Medium"/>
                        <a:cs typeface="Open Sans Medium"/>
                        <a:sym typeface="Open Sans Medium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434343"/>
                          </a:solidFill>
                          <a:latin typeface="Open Sans Medium"/>
                          <a:ea typeface="Open Sans Medium"/>
                          <a:cs typeface="Open Sans Medium"/>
                          <a:sym typeface="Open Sans Medium"/>
                        </a:rPr>
                        <a:t>Marine Technician</a:t>
                      </a:r>
                      <a:endParaRPr sz="1200">
                        <a:solidFill>
                          <a:srgbClr val="434343"/>
                        </a:solidFill>
                        <a:latin typeface="Open Sans Medium"/>
                        <a:ea typeface="Open Sans Medium"/>
                        <a:cs typeface="Open Sans Medium"/>
                        <a:sym typeface="Open Sans Medium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434343"/>
                          </a:solidFill>
                          <a:latin typeface="Open Sans Medium"/>
                          <a:ea typeface="Open Sans Medium"/>
                          <a:cs typeface="Open Sans Medium"/>
                          <a:sym typeface="Open Sans Medium"/>
                        </a:rPr>
                        <a:t>Railway Car Technician</a:t>
                      </a:r>
                      <a:endParaRPr sz="1200">
                        <a:solidFill>
                          <a:srgbClr val="434343"/>
                        </a:solidFill>
                        <a:latin typeface="Open Sans Medium"/>
                        <a:ea typeface="Open Sans Medium"/>
                        <a:cs typeface="Open Sans Medium"/>
                        <a:sym typeface="Open Sans Medium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434343"/>
                          </a:solidFill>
                          <a:latin typeface="Open Sans Medium"/>
                          <a:ea typeface="Open Sans Medium"/>
                          <a:cs typeface="Open Sans Medium"/>
                          <a:sym typeface="Open Sans Medium"/>
                        </a:rPr>
                        <a:t>Heavy Duty Equipment Technician</a:t>
                      </a:r>
                      <a:endParaRPr sz="1200">
                        <a:solidFill>
                          <a:srgbClr val="434343"/>
                        </a:solidFill>
                        <a:latin typeface="Open Sans Medium"/>
                        <a:ea typeface="Open Sans Medium"/>
                        <a:cs typeface="Open Sans Medium"/>
                        <a:sym typeface="Open Sans Medium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434343"/>
                          </a:solidFill>
                          <a:latin typeface="Open Sans Medium"/>
                          <a:ea typeface="Open Sans Medium"/>
                          <a:cs typeface="Open Sans Medium"/>
                          <a:sym typeface="Open Sans Medium"/>
                        </a:rPr>
                        <a:t>Motorcycle Mechanic</a:t>
                      </a:r>
                      <a:endParaRPr sz="1200">
                        <a:solidFill>
                          <a:srgbClr val="434343"/>
                        </a:solidFill>
                        <a:latin typeface="Open Sans Medium"/>
                        <a:ea typeface="Open Sans Medium"/>
                        <a:cs typeface="Open Sans Medium"/>
                        <a:sym typeface="Open Sans Medium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rgbClr val="434343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434343"/>
                          </a:solidFill>
                          <a:latin typeface="Open Sans Medium"/>
                          <a:ea typeface="Open Sans Medium"/>
                          <a:cs typeface="Open Sans Medium"/>
                          <a:sym typeface="Open Sans Medium"/>
                        </a:rPr>
                        <a:t>CNC machinist</a:t>
                      </a:r>
                      <a:endParaRPr sz="1200">
                        <a:solidFill>
                          <a:srgbClr val="434343"/>
                        </a:solidFill>
                        <a:latin typeface="Open Sans Medium"/>
                        <a:ea typeface="Open Sans Medium"/>
                        <a:cs typeface="Open Sans Medium"/>
                        <a:sym typeface="Open Sans Medium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434343"/>
                          </a:solidFill>
                          <a:latin typeface="Open Sans Medium"/>
                          <a:ea typeface="Open Sans Medium"/>
                          <a:cs typeface="Open Sans Medium"/>
                          <a:sym typeface="Open Sans Medium"/>
                        </a:rPr>
                        <a:t>Industrial Electrician</a:t>
                      </a:r>
                      <a:endParaRPr sz="1200">
                        <a:solidFill>
                          <a:srgbClr val="434343"/>
                        </a:solidFill>
                        <a:latin typeface="Open Sans Medium"/>
                        <a:ea typeface="Open Sans Medium"/>
                        <a:cs typeface="Open Sans Medium"/>
                        <a:sym typeface="Open Sans Medium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434343"/>
                          </a:solidFill>
                          <a:latin typeface="Open Sans Medium"/>
                          <a:ea typeface="Open Sans Medium"/>
                          <a:cs typeface="Open Sans Medium"/>
                          <a:sym typeface="Open Sans Medium"/>
                        </a:rPr>
                        <a:t>Millwright (Industrial Mechanic)</a:t>
                      </a:r>
                      <a:endParaRPr sz="1200">
                        <a:solidFill>
                          <a:srgbClr val="434343"/>
                        </a:solidFill>
                        <a:latin typeface="Open Sans Medium"/>
                        <a:ea typeface="Open Sans Medium"/>
                        <a:cs typeface="Open Sans Medium"/>
                        <a:sym typeface="Open Sans Medium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434343"/>
                          </a:solidFill>
                          <a:latin typeface="Open Sans Medium"/>
                          <a:ea typeface="Open Sans Medium"/>
                          <a:cs typeface="Open Sans Medium"/>
                          <a:sym typeface="Open Sans Medium"/>
                        </a:rPr>
                        <a:t>Welder</a:t>
                      </a:r>
                      <a:endParaRPr sz="1200">
                        <a:solidFill>
                          <a:srgbClr val="434343"/>
                        </a:solidFill>
                        <a:latin typeface="Open Sans Medium"/>
                        <a:ea typeface="Open Sans Medium"/>
                        <a:cs typeface="Open Sans Medium"/>
                        <a:sym typeface="Open Sans Medium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434343"/>
                          </a:solidFill>
                          <a:latin typeface="Open Sans Medium"/>
                          <a:ea typeface="Open Sans Medium"/>
                          <a:cs typeface="Open Sans Medium"/>
                          <a:sym typeface="Open Sans Medium"/>
                        </a:rPr>
                        <a:t>Pipefitter</a:t>
                      </a:r>
                      <a:endParaRPr sz="1200">
                        <a:solidFill>
                          <a:srgbClr val="434343"/>
                        </a:solidFill>
                        <a:latin typeface="Open Sans Medium"/>
                        <a:ea typeface="Open Sans Medium"/>
                        <a:cs typeface="Open Sans Medium"/>
                        <a:sym typeface="Open Sans Medium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434343"/>
                          </a:solidFill>
                          <a:latin typeface="Open Sans Medium"/>
                          <a:ea typeface="Open Sans Medium"/>
                          <a:cs typeface="Open Sans Medium"/>
                          <a:sym typeface="Open Sans Medium"/>
                        </a:rPr>
                        <a:t>Industrial Mechanic (Millwright)</a:t>
                      </a:r>
                      <a:endParaRPr sz="1200">
                        <a:solidFill>
                          <a:srgbClr val="434343"/>
                        </a:solidFill>
                        <a:latin typeface="Open Sans Medium"/>
                        <a:ea typeface="Open Sans Medium"/>
                        <a:cs typeface="Open Sans Medium"/>
                        <a:sym typeface="Open Sans Medium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434343"/>
                          </a:solidFill>
                          <a:latin typeface="Open Sans Medium"/>
                          <a:ea typeface="Open Sans Medium"/>
                          <a:cs typeface="Open Sans Medium"/>
                          <a:sym typeface="Open Sans Medium"/>
                        </a:rPr>
                        <a:t>Tool and Die Maker</a:t>
                      </a:r>
                      <a:endParaRPr sz="1200">
                        <a:solidFill>
                          <a:srgbClr val="434343"/>
                        </a:solidFill>
                        <a:latin typeface="Open Sans Medium"/>
                        <a:ea typeface="Open Sans Medium"/>
                        <a:cs typeface="Open Sans Medium"/>
                        <a:sym typeface="Open Sans Medium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434343"/>
                          </a:solidFill>
                          <a:latin typeface="Open Sans Medium"/>
                          <a:ea typeface="Open Sans Medium"/>
                          <a:cs typeface="Open Sans Medium"/>
                          <a:sym typeface="Open Sans Medium"/>
                        </a:rPr>
                        <a:t>Industrial </a:t>
                      </a:r>
                      <a:endParaRPr sz="1200">
                        <a:solidFill>
                          <a:srgbClr val="434343"/>
                        </a:solidFill>
                        <a:latin typeface="Open Sans Medium"/>
                        <a:ea typeface="Open Sans Medium"/>
                        <a:cs typeface="Open Sans Medium"/>
                        <a:sym typeface="Open Sans Medium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rgbClr val="434343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434343"/>
                          </a:solidFill>
                          <a:latin typeface="Open Sans Medium"/>
                          <a:ea typeface="Open Sans Medium"/>
                          <a:cs typeface="Open Sans Medium"/>
                          <a:sym typeface="Open Sans Medium"/>
                        </a:rPr>
                        <a:t>Hair Stylist</a:t>
                      </a:r>
                      <a:endParaRPr sz="1200">
                        <a:solidFill>
                          <a:srgbClr val="434343"/>
                        </a:solidFill>
                        <a:latin typeface="Open Sans Medium"/>
                        <a:ea typeface="Open Sans Medium"/>
                        <a:cs typeface="Open Sans Medium"/>
                        <a:sym typeface="Open Sans Medium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434343"/>
                          </a:solidFill>
                          <a:latin typeface="Open Sans Medium"/>
                          <a:ea typeface="Open Sans Medium"/>
                          <a:cs typeface="Open Sans Medium"/>
                          <a:sym typeface="Open Sans Medium"/>
                        </a:rPr>
                        <a:t>Esthetician</a:t>
                      </a:r>
                      <a:endParaRPr sz="1200">
                        <a:solidFill>
                          <a:srgbClr val="434343"/>
                        </a:solidFill>
                        <a:latin typeface="Open Sans Medium"/>
                        <a:ea typeface="Open Sans Medium"/>
                        <a:cs typeface="Open Sans Medium"/>
                        <a:sym typeface="Open Sans Medium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434343"/>
                          </a:solidFill>
                          <a:latin typeface="Open Sans Medium"/>
                          <a:ea typeface="Open Sans Medium"/>
                          <a:cs typeface="Open Sans Medium"/>
                          <a:sym typeface="Open Sans Medium"/>
                        </a:rPr>
                        <a:t>Massage Therapist</a:t>
                      </a:r>
                      <a:endParaRPr sz="1200">
                        <a:solidFill>
                          <a:srgbClr val="434343"/>
                        </a:solidFill>
                        <a:latin typeface="Open Sans Medium"/>
                        <a:ea typeface="Open Sans Medium"/>
                        <a:cs typeface="Open Sans Medium"/>
                        <a:sym typeface="Open Sans Medium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434343"/>
                          </a:solidFill>
                          <a:latin typeface="Open Sans Medium"/>
                          <a:ea typeface="Open Sans Medium"/>
                          <a:cs typeface="Open Sans Medium"/>
                          <a:sym typeface="Open Sans Medium"/>
                        </a:rPr>
                        <a:t>Personal Support Worker</a:t>
                      </a:r>
                      <a:endParaRPr sz="1200">
                        <a:solidFill>
                          <a:srgbClr val="434343"/>
                        </a:solidFill>
                        <a:latin typeface="Open Sans Medium"/>
                        <a:ea typeface="Open Sans Medium"/>
                        <a:cs typeface="Open Sans Medium"/>
                        <a:sym typeface="Open Sans Medium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434343"/>
                          </a:solidFill>
                          <a:latin typeface="Open Sans Medium"/>
                          <a:ea typeface="Open Sans Medium"/>
                          <a:cs typeface="Open Sans Medium"/>
                          <a:sym typeface="Open Sans Medium"/>
                        </a:rPr>
                        <a:t>Chef</a:t>
                      </a:r>
                      <a:endParaRPr sz="1200">
                        <a:solidFill>
                          <a:srgbClr val="434343"/>
                        </a:solidFill>
                        <a:latin typeface="Open Sans Medium"/>
                        <a:ea typeface="Open Sans Medium"/>
                        <a:cs typeface="Open Sans Medium"/>
                        <a:sym typeface="Open Sans Medium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434343"/>
                          </a:solidFill>
                          <a:latin typeface="Open Sans Medium"/>
                          <a:ea typeface="Open Sans Medium"/>
                          <a:cs typeface="Open Sans Medium"/>
                          <a:sym typeface="Open Sans Medium"/>
                        </a:rPr>
                        <a:t>Baker</a:t>
                      </a:r>
                      <a:endParaRPr sz="1200">
                        <a:solidFill>
                          <a:srgbClr val="434343"/>
                        </a:solidFill>
                        <a:latin typeface="Open Sans Medium"/>
                        <a:ea typeface="Open Sans Medium"/>
                        <a:cs typeface="Open Sans Medium"/>
                        <a:sym typeface="Open Sans Medium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434343"/>
                          </a:solidFill>
                          <a:latin typeface="Open Sans Medium"/>
                          <a:ea typeface="Open Sans Medium"/>
                          <a:cs typeface="Open Sans Medium"/>
                          <a:sym typeface="Open Sans Medium"/>
                        </a:rPr>
                        <a:t>Butcher</a:t>
                      </a:r>
                      <a:endParaRPr sz="1200">
                        <a:solidFill>
                          <a:srgbClr val="434343"/>
                        </a:solidFill>
                        <a:latin typeface="Open Sans Medium"/>
                        <a:ea typeface="Open Sans Medium"/>
                        <a:cs typeface="Open Sans Medium"/>
                        <a:sym typeface="Open Sans Medium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434343"/>
                          </a:solidFill>
                          <a:latin typeface="Open Sans Medium"/>
                          <a:ea typeface="Open Sans Medium"/>
                          <a:cs typeface="Open Sans Medium"/>
                          <a:sym typeface="Open Sans Medium"/>
                        </a:rPr>
                        <a:t>Landscaper</a:t>
                      </a:r>
                      <a:endParaRPr sz="1200">
                        <a:solidFill>
                          <a:srgbClr val="434343"/>
                        </a:solidFill>
                        <a:latin typeface="Open Sans Medium"/>
                        <a:ea typeface="Open Sans Medium"/>
                        <a:cs typeface="Open Sans Medium"/>
                        <a:sym typeface="Open Sans Medium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434343"/>
                          </a:solidFill>
                          <a:latin typeface="Open Sans Medium"/>
                          <a:ea typeface="Open Sans Medium"/>
                          <a:cs typeface="Open Sans Medium"/>
                          <a:sym typeface="Open Sans Medium"/>
                        </a:rPr>
                        <a:t>Interior Decorator</a:t>
                      </a:r>
                      <a:endParaRPr sz="1200">
                        <a:solidFill>
                          <a:srgbClr val="434343"/>
                        </a:solidFill>
                        <a:latin typeface="Open Sans Medium"/>
                        <a:ea typeface="Open Sans Medium"/>
                        <a:cs typeface="Open Sans Medium"/>
                        <a:sym typeface="Open Sans Medium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rgbClr val="434343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48" name="Google Shape;48;p8"/>
          <p:cNvSpPr txBox="1"/>
          <p:nvPr/>
        </p:nvSpPr>
        <p:spPr>
          <a:xfrm>
            <a:off x="605125" y="91075"/>
            <a:ext cx="60759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22224C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4 Sector Trades</a:t>
            </a:r>
            <a:r>
              <a:rPr lang="en" sz="2800">
                <a:solidFill>
                  <a:srgbClr val="22224C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 Area</a:t>
            </a:r>
            <a:endParaRPr sz="2800">
              <a:solidFill>
                <a:srgbClr val="22224C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Google Shape;53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45000" y="-436049"/>
            <a:ext cx="4507776" cy="5831899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9"/>
          <p:cNvSpPr txBox="1"/>
          <p:nvPr>
            <p:ph idx="4294967295" type="title"/>
          </p:nvPr>
        </p:nvSpPr>
        <p:spPr>
          <a:xfrm>
            <a:off x="567300" y="270350"/>
            <a:ext cx="9066900" cy="65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2224C"/>
                </a:solidFill>
              </a:rPr>
              <a:t>Reflection Questions</a:t>
            </a:r>
            <a:endParaRPr>
              <a:solidFill>
                <a:srgbClr val="22224C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55" name="Google Shape;55;p9"/>
          <p:cNvSpPr txBox="1"/>
          <p:nvPr>
            <p:ph idx="4294967295" type="subTitle"/>
          </p:nvPr>
        </p:nvSpPr>
        <p:spPr>
          <a:xfrm>
            <a:off x="685800" y="1179975"/>
            <a:ext cx="7398900" cy="345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Char char="●"/>
            </a:pPr>
            <a:r>
              <a:rPr lang="en" sz="1600">
                <a:solidFill>
                  <a:srgbClr val="434343"/>
                </a:solidFill>
              </a:rPr>
              <a:t>What is one takeaway from my discussion with my classmates?</a:t>
            </a:r>
            <a:endParaRPr sz="1600">
              <a:solidFill>
                <a:srgbClr val="434343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434343"/>
              </a:solidFill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600"/>
              <a:buChar char="●"/>
            </a:pPr>
            <a:r>
              <a:rPr lang="en" sz="1600">
                <a:solidFill>
                  <a:srgbClr val="434343"/>
                </a:solidFill>
              </a:rPr>
              <a:t>What question did I find the easiest/most challenging to answer?</a:t>
            </a:r>
            <a:endParaRPr sz="1600">
              <a:solidFill>
                <a:srgbClr val="434343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434343"/>
              </a:solidFill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600"/>
              <a:buChar char="●"/>
            </a:pPr>
            <a:r>
              <a:rPr lang="en" sz="1600">
                <a:solidFill>
                  <a:srgbClr val="434343"/>
                </a:solidFill>
              </a:rPr>
              <a:t>What advice would I give to someone interested in a career in skilled trades?</a:t>
            </a:r>
            <a:endParaRPr sz="1600">
              <a:solidFill>
                <a:srgbClr val="434343"/>
              </a:solidFill>
            </a:endParaRPr>
          </a:p>
          <a:p>
            <a:pPr indent="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74151"/>
              </a:solidFill>
              <a:highlight>
                <a:srgbClr val="F7F7F8"/>
              </a:highlight>
            </a:endParaRPr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374151"/>
              </a:solidFill>
              <a:highlight>
                <a:srgbClr val="F7F7F8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9144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182E"/>
              </a:solidFill>
            </a:endParaRPr>
          </a:p>
          <a:p>
            <a:pPr indent="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182E"/>
              </a:solidFill>
            </a:endParaRPr>
          </a:p>
          <a:p>
            <a:pPr indent="0" lvl="0" marL="457200" rtl="0" algn="l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2000">
              <a:solidFill>
                <a:srgbClr val="00182E"/>
              </a:solidFill>
            </a:endParaRPr>
          </a:p>
        </p:txBody>
      </p:sp>
      <p:sp>
        <p:nvSpPr>
          <p:cNvPr id="56" name="Google Shape;56;p9"/>
          <p:cNvSpPr/>
          <p:nvPr/>
        </p:nvSpPr>
        <p:spPr>
          <a:xfrm>
            <a:off x="685788" y="941550"/>
            <a:ext cx="455100" cy="34500"/>
          </a:xfrm>
          <a:prstGeom prst="rect">
            <a:avLst/>
          </a:prstGeom>
          <a:solidFill>
            <a:srgbClr val="0092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91575" y="-344199"/>
            <a:ext cx="4507776" cy="5831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-1037275" y="-344199"/>
            <a:ext cx="4507776" cy="5831899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0"/>
          <p:cNvSpPr txBox="1"/>
          <p:nvPr>
            <p:ph idx="4294967295" type="title"/>
          </p:nvPr>
        </p:nvSpPr>
        <p:spPr>
          <a:xfrm>
            <a:off x="3158395" y="2177350"/>
            <a:ext cx="2827200" cy="65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0092FF"/>
                </a:solidFill>
              </a:rPr>
              <a:t>Questions?</a:t>
            </a:r>
            <a:endParaRPr sz="3600">
              <a:solidFill>
                <a:srgbClr val="0092FF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yBlueprint General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