
<file path=[Content_Types].xml><?xml version="1.0" encoding="utf-8"?>
<Types xmlns="http://schemas.openxmlformats.org/package/2006/content-types">
  <Default Extension="jfif" ContentType="image/jpeg"/>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0" r:id="rId2"/>
    <p:sldId id="276" r:id="rId3"/>
    <p:sldId id="312" r:id="rId4"/>
    <p:sldId id="286" r:id="rId5"/>
    <p:sldId id="282" r:id="rId6"/>
    <p:sldId id="280" r:id="rId7"/>
    <p:sldId id="294" r:id="rId8"/>
    <p:sldId id="306" r:id="rId9"/>
    <p:sldId id="311" r:id="rId10"/>
    <p:sldId id="310" r:id="rId11"/>
    <p:sldId id="293" r:id="rId12"/>
    <p:sldId id="309" r:id="rId13"/>
    <p:sldId id="307" r:id="rId14"/>
    <p:sldId id="308" r:id="rId15"/>
    <p:sldId id="289" r:id="rId16"/>
    <p:sldId id="301" r:id="rId17"/>
    <p:sldId id="288" r:id="rId18"/>
    <p:sldId id="291" r:id="rId19"/>
    <p:sldId id="283" r:id="rId20"/>
    <p:sldId id="30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9771" autoAdjust="0"/>
  </p:normalViewPr>
  <p:slideViewPr>
    <p:cSldViewPr snapToGrid="0">
      <p:cViewPr varScale="1">
        <p:scale>
          <a:sx n="40" d="100"/>
          <a:sy n="40" d="100"/>
        </p:scale>
        <p:origin x="119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3DF2DC-FB95-436C-9330-FCCC0F8AD8ED}"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170D98-7348-4416-959D-EE936B26DB44}" type="slidenum">
              <a:rPr lang="en-US" smtClean="0"/>
              <a:t>‹#›</a:t>
            </a:fld>
            <a:endParaRPr lang="en-US"/>
          </a:p>
        </p:txBody>
      </p:sp>
    </p:spTree>
    <p:extLst>
      <p:ext uri="{BB962C8B-B14F-4D97-AF65-F5344CB8AC3E}">
        <p14:creationId xmlns:p14="http://schemas.microsoft.com/office/powerpoint/2010/main" val="565231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70D98-7348-4416-959D-EE936B26DB44}" type="slidenum">
              <a:rPr lang="en-US" smtClean="0"/>
              <a:t>1</a:t>
            </a:fld>
            <a:endParaRPr lang="en-US"/>
          </a:p>
        </p:txBody>
      </p:sp>
    </p:spTree>
    <p:extLst>
      <p:ext uri="{BB962C8B-B14F-4D97-AF65-F5344CB8AC3E}">
        <p14:creationId xmlns:p14="http://schemas.microsoft.com/office/powerpoint/2010/main" val="1390563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70D98-7348-4416-959D-EE936B26DB44}" type="slidenum">
              <a:rPr lang="en-US" smtClean="0"/>
              <a:t>10</a:t>
            </a:fld>
            <a:endParaRPr lang="en-US"/>
          </a:p>
        </p:txBody>
      </p:sp>
    </p:spTree>
    <p:extLst>
      <p:ext uri="{BB962C8B-B14F-4D97-AF65-F5344CB8AC3E}">
        <p14:creationId xmlns:p14="http://schemas.microsoft.com/office/powerpoint/2010/main" val="1126123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70D98-7348-4416-959D-EE936B26DB44}" type="slidenum">
              <a:rPr lang="en-US" smtClean="0"/>
              <a:t>11</a:t>
            </a:fld>
            <a:endParaRPr lang="en-US"/>
          </a:p>
        </p:txBody>
      </p:sp>
    </p:spTree>
    <p:extLst>
      <p:ext uri="{BB962C8B-B14F-4D97-AF65-F5344CB8AC3E}">
        <p14:creationId xmlns:p14="http://schemas.microsoft.com/office/powerpoint/2010/main" val="826853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70D98-7348-4416-959D-EE936B26DB44}" type="slidenum">
              <a:rPr lang="en-US" smtClean="0"/>
              <a:t>12</a:t>
            </a:fld>
            <a:endParaRPr lang="en-US"/>
          </a:p>
        </p:txBody>
      </p:sp>
    </p:spTree>
    <p:extLst>
      <p:ext uri="{BB962C8B-B14F-4D97-AF65-F5344CB8AC3E}">
        <p14:creationId xmlns:p14="http://schemas.microsoft.com/office/powerpoint/2010/main" val="2178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70D98-7348-4416-959D-EE936B26DB44}" type="slidenum">
              <a:rPr lang="en-US" smtClean="0"/>
              <a:t>13</a:t>
            </a:fld>
            <a:endParaRPr lang="en-US"/>
          </a:p>
        </p:txBody>
      </p:sp>
    </p:spTree>
    <p:extLst>
      <p:ext uri="{BB962C8B-B14F-4D97-AF65-F5344CB8AC3E}">
        <p14:creationId xmlns:p14="http://schemas.microsoft.com/office/powerpoint/2010/main" val="2948404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70D98-7348-4416-959D-EE936B26DB44}" type="slidenum">
              <a:rPr lang="en-US" smtClean="0"/>
              <a:t>14</a:t>
            </a:fld>
            <a:endParaRPr lang="en-US"/>
          </a:p>
        </p:txBody>
      </p:sp>
    </p:spTree>
    <p:extLst>
      <p:ext uri="{BB962C8B-B14F-4D97-AF65-F5344CB8AC3E}">
        <p14:creationId xmlns:p14="http://schemas.microsoft.com/office/powerpoint/2010/main" val="4162342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a:p>
            <a:endParaRPr lang="en-US" dirty="0"/>
          </a:p>
        </p:txBody>
      </p:sp>
      <p:sp>
        <p:nvSpPr>
          <p:cNvPr id="4" name="Slide Number Placeholder 3"/>
          <p:cNvSpPr>
            <a:spLocks noGrp="1"/>
          </p:cNvSpPr>
          <p:nvPr>
            <p:ph type="sldNum" sz="quarter" idx="5"/>
          </p:nvPr>
        </p:nvSpPr>
        <p:spPr/>
        <p:txBody>
          <a:bodyPr/>
          <a:lstStyle/>
          <a:p>
            <a:fld id="{1F170D98-7348-4416-959D-EE936B26DB44}" type="slidenum">
              <a:rPr lang="en-US" smtClean="0"/>
              <a:t>15</a:t>
            </a:fld>
            <a:endParaRPr lang="en-US"/>
          </a:p>
        </p:txBody>
      </p:sp>
    </p:spTree>
    <p:extLst>
      <p:ext uri="{BB962C8B-B14F-4D97-AF65-F5344CB8AC3E}">
        <p14:creationId xmlns:p14="http://schemas.microsoft.com/office/powerpoint/2010/main" val="756434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70D98-7348-4416-959D-EE936B26DB44}" type="slidenum">
              <a:rPr lang="en-US" smtClean="0"/>
              <a:t>16</a:t>
            </a:fld>
            <a:endParaRPr lang="en-US"/>
          </a:p>
        </p:txBody>
      </p:sp>
    </p:spTree>
    <p:extLst>
      <p:ext uri="{BB962C8B-B14F-4D97-AF65-F5344CB8AC3E}">
        <p14:creationId xmlns:p14="http://schemas.microsoft.com/office/powerpoint/2010/main" val="882940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70D98-7348-4416-959D-EE936B26DB44}" type="slidenum">
              <a:rPr lang="en-US" smtClean="0"/>
              <a:t>17</a:t>
            </a:fld>
            <a:endParaRPr lang="en-US"/>
          </a:p>
        </p:txBody>
      </p:sp>
    </p:spTree>
    <p:extLst>
      <p:ext uri="{BB962C8B-B14F-4D97-AF65-F5344CB8AC3E}">
        <p14:creationId xmlns:p14="http://schemas.microsoft.com/office/powerpoint/2010/main" val="4022861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70D98-7348-4416-959D-EE936B26DB44}" type="slidenum">
              <a:rPr lang="en-US" smtClean="0"/>
              <a:t>18</a:t>
            </a:fld>
            <a:endParaRPr lang="en-US"/>
          </a:p>
        </p:txBody>
      </p:sp>
    </p:spTree>
    <p:extLst>
      <p:ext uri="{BB962C8B-B14F-4D97-AF65-F5344CB8AC3E}">
        <p14:creationId xmlns:p14="http://schemas.microsoft.com/office/powerpoint/2010/main" val="453933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70D98-7348-4416-959D-EE936B26DB44}" type="slidenum">
              <a:rPr lang="en-US" smtClean="0"/>
              <a:t>19</a:t>
            </a:fld>
            <a:endParaRPr lang="en-US"/>
          </a:p>
        </p:txBody>
      </p:sp>
    </p:spTree>
    <p:extLst>
      <p:ext uri="{BB962C8B-B14F-4D97-AF65-F5344CB8AC3E}">
        <p14:creationId xmlns:p14="http://schemas.microsoft.com/office/powerpoint/2010/main" val="871600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70D98-7348-4416-959D-EE936B26DB44}" type="slidenum">
              <a:rPr lang="en-US" smtClean="0"/>
              <a:t>2</a:t>
            </a:fld>
            <a:endParaRPr lang="en-US"/>
          </a:p>
        </p:txBody>
      </p:sp>
    </p:spTree>
    <p:extLst>
      <p:ext uri="{BB962C8B-B14F-4D97-AF65-F5344CB8AC3E}">
        <p14:creationId xmlns:p14="http://schemas.microsoft.com/office/powerpoint/2010/main" val="1696430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70D98-7348-4416-959D-EE936B26DB44}" type="slidenum">
              <a:rPr lang="en-US" smtClean="0"/>
              <a:t>20</a:t>
            </a:fld>
            <a:endParaRPr lang="en-US"/>
          </a:p>
        </p:txBody>
      </p:sp>
    </p:spTree>
    <p:extLst>
      <p:ext uri="{BB962C8B-B14F-4D97-AF65-F5344CB8AC3E}">
        <p14:creationId xmlns:p14="http://schemas.microsoft.com/office/powerpoint/2010/main" val="3193712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70D98-7348-4416-959D-EE936B26DB44}" type="slidenum">
              <a:rPr lang="en-US" smtClean="0"/>
              <a:t>3</a:t>
            </a:fld>
            <a:endParaRPr lang="en-US"/>
          </a:p>
        </p:txBody>
      </p:sp>
    </p:spTree>
    <p:extLst>
      <p:ext uri="{BB962C8B-B14F-4D97-AF65-F5344CB8AC3E}">
        <p14:creationId xmlns:p14="http://schemas.microsoft.com/office/powerpoint/2010/main" val="2033540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70D98-7348-4416-959D-EE936B26DB44}" type="slidenum">
              <a:rPr lang="en-US" smtClean="0"/>
              <a:t>4</a:t>
            </a:fld>
            <a:endParaRPr lang="en-US"/>
          </a:p>
        </p:txBody>
      </p:sp>
    </p:spTree>
    <p:extLst>
      <p:ext uri="{BB962C8B-B14F-4D97-AF65-F5344CB8AC3E}">
        <p14:creationId xmlns:p14="http://schemas.microsoft.com/office/powerpoint/2010/main" val="2790210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F170D98-7348-4416-959D-EE936B26DB44}" type="slidenum">
              <a:rPr lang="en-US" smtClean="0"/>
              <a:t>5</a:t>
            </a:fld>
            <a:endParaRPr lang="en-US"/>
          </a:p>
        </p:txBody>
      </p:sp>
    </p:spTree>
    <p:extLst>
      <p:ext uri="{BB962C8B-B14F-4D97-AF65-F5344CB8AC3E}">
        <p14:creationId xmlns:p14="http://schemas.microsoft.com/office/powerpoint/2010/main" val="1678159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70D98-7348-4416-959D-EE936B26DB44}" type="slidenum">
              <a:rPr lang="en-US" smtClean="0"/>
              <a:t>6</a:t>
            </a:fld>
            <a:endParaRPr lang="en-US"/>
          </a:p>
        </p:txBody>
      </p:sp>
    </p:spTree>
    <p:extLst>
      <p:ext uri="{BB962C8B-B14F-4D97-AF65-F5344CB8AC3E}">
        <p14:creationId xmlns:p14="http://schemas.microsoft.com/office/powerpoint/2010/main" val="3496505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70D98-7348-4416-959D-EE936B26DB44}" type="slidenum">
              <a:rPr lang="en-US" smtClean="0"/>
              <a:t>7</a:t>
            </a:fld>
            <a:endParaRPr lang="en-US"/>
          </a:p>
        </p:txBody>
      </p:sp>
    </p:spTree>
    <p:extLst>
      <p:ext uri="{BB962C8B-B14F-4D97-AF65-F5344CB8AC3E}">
        <p14:creationId xmlns:p14="http://schemas.microsoft.com/office/powerpoint/2010/main" val="1875261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70D98-7348-4416-959D-EE936B26DB44}" type="slidenum">
              <a:rPr lang="en-US" smtClean="0"/>
              <a:t>8</a:t>
            </a:fld>
            <a:endParaRPr lang="en-US"/>
          </a:p>
        </p:txBody>
      </p:sp>
    </p:spTree>
    <p:extLst>
      <p:ext uri="{BB962C8B-B14F-4D97-AF65-F5344CB8AC3E}">
        <p14:creationId xmlns:p14="http://schemas.microsoft.com/office/powerpoint/2010/main" val="2075906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70D98-7348-4416-959D-EE936B26DB44}" type="slidenum">
              <a:rPr lang="en-US" smtClean="0"/>
              <a:t>9</a:t>
            </a:fld>
            <a:endParaRPr lang="en-US"/>
          </a:p>
        </p:txBody>
      </p:sp>
    </p:spTree>
    <p:extLst>
      <p:ext uri="{BB962C8B-B14F-4D97-AF65-F5344CB8AC3E}">
        <p14:creationId xmlns:p14="http://schemas.microsoft.com/office/powerpoint/2010/main" val="599550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23031-567A-80E3-93D1-D76BAACF2C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072278-6239-9599-B975-764EC402B9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8992CF-6AAD-DE96-0777-D6E45D1DD5ED}"/>
              </a:ext>
            </a:extLst>
          </p:cNvPr>
          <p:cNvSpPr>
            <a:spLocks noGrp="1"/>
          </p:cNvSpPr>
          <p:nvPr>
            <p:ph type="dt" sz="half" idx="10"/>
          </p:nvPr>
        </p:nvSpPr>
        <p:spPr/>
        <p:txBody>
          <a:bodyPr/>
          <a:lstStyle/>
          <a:p>
            <a:fld id="{7B49AE7D-F30A-49AB-B3D3-528E910DD278}" type="datetimeFigureOut">
              <a:rPr lang="en-US" smtClean="0"/>
              <a:t>12/16/2024</a:t>
            </a:fld>
            <a:endParaRPr lang="en-US"/>
          </a:p>
        </p:txBody>
      </p:sp>
      <p:sp>
        <p:nvSpPr>
          <p:cNvPr id="5" name="Footer Placeholder 4">
            <a:extLst>
              <a:ext uri="{FF2B5EF4-FFF2-40B4-BE49-F238E27FC236}">
                <a16:creationId xmlns:a16="http://schemas.microsoft.com/office/drawing/2014/main" id="{8824FBF3-A760-53BD-469D-CCCE680749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1C02F4-93E4-047D-F1C3-79459E269710}"/>
              </a:ext>
            </a:extLst>
          </p:cNvPr>
          <p:cNvSpPr>
            <a:spLocks noGrp="1"/>
          </p:cNvSpPr>
          <p:nvPr>
            <p:ph type="sldNum" sz="quarter" idx="12"/>
          </p:nvPr>
        </p:nvSpPr>
        <p:spPr/>
        <p:txBody>
          <a:bodyPr/>
          <a:lstStyle/>
          <a:p>
            <a:fld id="{095501BC-B3D2-40EF-884F-5EC493739A2C}" type="slidenum">
              <a:rPr lang="en-US" smtClean="0"/>
              <a:t>‹#›</a:t>
            </a:fld>
            <a:endParaRPr lang="en-US"/>
          </a:p>
        </p:txBody>
      </p:sp>
    </p:spTree>
    <p:extLst>
      <p:ext uri="{BB962C8B-B14F-4D97-AF65-F5344CB8AC3E}">
        <p14:creationId xmlns:p14="http://schemas.microsoft.com/office/powerpoint/2010/main" val="2042207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CBCA1-8B67-B77C-F9EC-585EA1D361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C4AEBE-41E8-7E1B-7E7C-4545A9D2C0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8EE8DA-FE51-F1E1-9EE8-095C76AFCA75}"/>
              </a:ext>
            </a:extLst>
          </p:cNvPr>
          <p:cNvSpPr>
            <a:spLocks noGrp="1"/>
          </p:cNvSpPr>
          <p:nvPr>
            <p:ph type="dt" sz="half" idx="10"/>
          </p:nvPr>
        </p:nvSpPr>
        <p:spPr/>
        <p:txBody>
          <a:bodyPr/>
          <a:lstStyle/>
          <a:p>
            <a:fld id="{7B49AE7D-F30A-49AB-B3D3-528E910DD278}" type="datetimeFigureOut">
              <a:rPr lang="en-US" smtClean="0"/>
              <a:t>12/16/2024</a:t>
            </a:fld>
            <a:endParaRPr lang="en-US"/>
          </a:p>
        </p:txBody>
      </p:sp>
      <p:sp>
        <p:nvSpPr>
          <p:cNvPr id="5" name="Footer Placeholder 4">
            <a:extLst>
              <a:ext uri="{FF2B5EF4-FFF2-40B4-BE49-F238E27FC236}">
                <a16:creationId xmlns:a16="http://schemas.microsoft.com/office/drawing/2014/main" id="{62088C85-6870-0C20-C82A-725648137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7B34B-8110-2F0F-42BB-39D14D298EC2}"/>
              </a:ext>
            </a:extLst>
          </p:cNvPr>
          <p:cNvSpPr>
            <a:spLocks noGrp="1"/>
          </p:cNvSpPr>
          <p:nvPr>
            <p:ph type="sldNum" sz="quarter" idx="12"/>
          </p:nvPr>
        </p:nvSpPr>
        <p:spPr/>
        <p:txBody>
          <a:bodyPr/>
          <a:lstStyle/>
          <a:p>
            <a:fld id="{095501BC-B3D2-40EF-884F-5EC493739A2C}" type="slidenum">
              <a:rPr lang="en-US" smtClean="0"/>
              <a:t>‹#›</a:t>
            </a:fld>
            <a:endParaRPr lang="en-US"/>
          </a:p>
        </p:txBody>
      </p:sp>
    </p:spTree>
    <p:extLst>
      <p:ext uri="{BB962C8B-B14F-4D97-AF65-F5344CB8AC3E}">
        <p14:creationId xmlns:p14="http://schemas.microsoft.com/office/powerpoint/2010/main" val="731827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BDBA68-3DFF-0833-CF05-F1593D6031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ACDECA-E656-7CB6-5728-6C5042B752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3F568-1280-661E-259F-60FFF003E734}"/>
              </a:ext>
            </a:extLst>
          </p:cNvPr>
          <p:cNvSpPr>
            <a:spLocks noGrp="1"/>
          </p:cNvSpPr>
          <p:nvPr>
            <p:ph type="dt" sz="half" idx="10"/>
          </p:nvPr>
        </p:nvSpPr>
        <p:spPr/>
        <p:txBody>
          <a:bodyPr/>
          <a:lstStyle/>
          <a:p>
            <a:fld id="{7B49AE7D-F30A-49AB-B3D3-528E910DD278}" type="datetimeFigureOut">
              <a:rPr lang="en-US" smtClean="0"/>
              <a:t>12/16/2024</a:t>
            </a:fld>
            <a:endParaRPr lang="en-US"/>
          </a:p>
        </p:txBody>
      </p:sp>
      <p:sp>
        <p:nvSpPr>
          <p:cNvPr id="5" name="Footer Placeholder 4">
            <a:extLst>
              <a:ext uri="{FF2B5EF4-FFF2-40B4-BE49-F238E27FC236}">
                <a16:creationId xmlns:a16="http://schemas.microsoft.com/office/drawing/2014/main" id="{8040D8EC-739F-A5D5-D703-58A6A08FD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DA9F9-03A1-33A6-856A-A67400EAC7DA}"/>
              </a:ext>
            </a:extLst>
          </p:cNvPr>
          <p:cNvSpPr>
            <a:spLocks noGrp="1"/>
          </p:cNvSpPr>
          <p:nvPr>
            <p:ph type="sldNum" sz="quarter" idx="12"/>
          </p:nvPr>
        </p:nvSpPr>
        <p:spPr/>
        <p:txBody>
          <a:bodyPr/>
          <a:lstStyle/>
          <a:p>
            <a:fld id="{095501BC-B3D2-40EF-884F-5EC493739A2C}" type="slidenum">
              <a:rPr lang="en-US" smtClean="0"/>
              <a:t>‹#›</a:t>
            </a:fld>
            <a:endParaRPr lang="en-US"/>
          </a:p>
        </p:txBody>
      </p:sp>
    </p:spTree>
    <p:extLst>
      <p:ext uri="{BB962C8B-B14F-4D97-AF65-F5344CB8AC3E}">
        <p14:creationId xmlns:p14="http://schemas.microsoft.com/office/powerpoint/2010/main" val="3517433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E3C53-F262-AD8D-D8EA-0B14EB42A6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7506BD-FE0B-4451-782E-C41DD3DA19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6F411E-E389-49CB-7F1C-DD96D1E00CE7}"/>
              </a:ext>
            </a:extLst>
          </p:cNvPr>
          <p:cNvSpPr>
            <a:spLocks noGrp="1"/>
          </p:cNvSpPr>
          <p:nvPr>
            <p:ph type="dt" sz="half" idx="10"/>
          </p:nvPr>
        </p:nvSpPr>
        <p:spPr/>
        <p:txBody>
          <a:bodyPr/>
          <a:lstStyle/>
          <a:p>
            <a:fld id="{7B49AE7D-F30A-49AB-B3D3-528E910DD278}" type="datetimeFigureOut">
              <a:rPr lang="en-US" smtClean="0"/>
              <a:t>12/16/2024</a:t>
            </a:fld>
            <a:endParaRPr lang="en-US"/>
          </a:p>
        </p:txBody>
      </p:sp>
      <p:sp>
        <p:nvSpPr>
          <p:cNvPr id="5" name="Footer Placeholder 4">
            <a:extLst>
              <a:ext uri="{FF2B5EF4-FFF2-40B4-BE49-F238E27FC236}">
                <a16:creationId xmlns:a16="http://schemas.microsoft.com/office/drawing/2014/main" id="{76A49033-B986-CEF0-4D34-4F6EA4096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EF381-F455-93B6-A11B-89B064BC7419}"/>
              </a:ext>
            </a:extLst>
          </p:cNvPr>
          <p:cNvSpPr>
            <a:spLocks noGrp="1"/>
          </p:cNvSpPr>
          <p:nvPr>
            <p:ph type="sldNum" sz="quarter" idx="12"/>
          </p:nvPr>
        </p:nvSpPr>
        <p:spPr/>
        <p:txBody>
          <a:bodyPr/>
          <a:lstStyle/>
          <a:p>
            <a:fld id="{095501BC-B3D2-40EF-884F-5EC493739A2C}" type="slidenum">
              <a:rPr lang="en-US" smtClean="0"/>
              <a:t>‹#›</a:t>
            </a:fld>
            <a:endParaRPr lang="en-US"/>
          </a:p>
        </p:txBody>
      </p:sp>
    </p:spTree>
    <p:extLst>
      <p:ext uri="{BB962C8B-B14F-4D97-AF65-F5344CB8AC3E}">
        <p14:creationId xmlns:p14="http://schemas.microsoft.com/office/powerpoint/2010/main" val="1987005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A12E-E034-9672-D0C8-31A24A49A7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B9F507-CB7E-BEFC-25F2-99D9E97810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A53044-EBD8-D3E3-5D98-AACAEB3644E9}"/>
              </a:ext>
            </a:extLst>
          </p:cNvPr>
          <p:cNvSpPr>
            <a:spLocks noGrp="1"/>
          </p:cNvSpPr>
          <p:nvPr>
            <p:ph type="dt" sz="half" idx="10"/>
          </p:nvPr>
        </p:nvSpPr>
        <p:spPr/>
        <p:txBody>
          <a:bodyPr/>
          <a:lstStyle/>
          <a:p>
            <a:fld id="{7B49AE7D-F30A-49AB-B3D3-528E910DD278}" type="datetimeFigureOut">
              <a:rPr lang="en-US" smtClean="0"/>
              <a:t>12/16/2024</a:t>
            </a:fld>
            <a:endParaRPr lang="en-US"/>
          </a:p>
        </p:txBody>
      </p:sp>
      <p:sp>
        <p:nvSpPr>
          <p:cNvPr id="5" name="Footer Placeholder 4">
            <a:extLst>
              <a:ext uri="{FF2B5EF4-FFF2-40B4-BE49-F238E27FC236}">
                <a16:creationId xmlns:a16="http://schemas.microsoft.com/office/drawing/2014/main" id="{0FA35EE6-9036-72E0-C29D-0CBD564F2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4673F-8C62-BA65-36C2-FE864E331B20}"/>
              </a:ext>
            </a:extLst>
          </p:cNvPr>
          <p:cNvSpPr>
            <a:spLocks noGrp="1"/>
          </p:cNvSpPr>
          <p:nvPr>
            <p:ph type="sldNum" sz="quarter" idx="12"/>
          </p:nvPr>
        </p:nvSpPr>
        <p:spPr/>
        <p:txBody>
          <a:bodyPr/>
          <a:lstStyle/>
          <a:p>
            <a:fld id="{095501BC-B3D2-40EF-884F-5EC493739A2C}" type="slidenum">
              <a:rPr lang="en-US" smtClean="0"/>
              <a:t>‹#›</a:t>
            </a:fld>
            <a:endParaRPr lang="en-US"/>
          </a:p>
        </p:txBody>
      </p:sp>
    </p:spTree>
    <p:extLst>
      <p:ext uri="{BB962C8B-B14F-4D97-AF65-F5344CB8AC3E}">
        <p14:creationId xmlns:p14="http://schemas.microsoft.com/office/powerpoint/2010/main" val="104797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FA083-073B-7B76-A6E6-35DCA2719C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3F70EB-4D2F-E171-3226-0A3AEC2E44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62F3B5-B2D8-1A05-2CAE-CF721FA424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828C32-4CF8-CBB9-AF2E-25FA828E4548}"/>
              </a:ext>
            </a:extLst>
          </p:cNvPr>
          <p:cNvSpPr>
            <a:spLocks noGrp="1"/>
          </p:cNvSpPr>
          <p:nvPr>
            <p:ph type="dt" sz="half" idx="10"/>
          </p:nvPr>
        </p:nvSpPr>
        <p:spPr/>
        <p:txBody>
          <a:bodyPr/>
          <a:lstStyle/>
          <a:p>
            <a:fld id="{7B49AE7D-F30A-49AB-B3D3-528E910DD278}" type="datetimeFigureOut">
              <a:rPr lang="en-US" smtClean="0"/>
              <a:t>12/16/2024</a:t>
            </a:fld>
            <a:endParaRPr lang="en-US"/>
          </a:p>
        </p:txBody>
      </p:sp>
      <p:sp>
        <p:nvSpPr>
          <p:cNvPr id="6" name="Footer Placeholder 5">
            <a:extLst>
              <a:ext uri="{FF2B5EF4-FFF2-40B4-BE49-F238E27FC236}">
                <a16:creationId xmlns:a16="http://schemas.microsoft.com/office/drawing/2014/main" id="{3E9B8DE2-6FC8-71EE-51D5-41E5A53AD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409AC7-A9FE-E5C7-E56E-A5F3FD3FF56F}"/>
              </a:ext>
            </a:extLst>
          </p:cNvPr>
          <p:cNvSpPr>
            <a:spLocks noGrp="1"/>
          </p:cNvSpPr>
          <p:nvPr>
            <p:ph type="sldNum" sz="quarter" idx="12"/>
          </p:nvPr>
        </p:nvSpPr>
        <p:spPr/>
        <p:txBody>
          <a:bodyPr/>
          <a:lstStyle/>
          <a:p>
            <a:fld id="{095501BC-B3D2-40EF-884F-5EC493739A2C}" type="slidenum">
              <a:rPr lang="en-US" smtClean="0"/>
              <a:t>‹#›</a:t>
            </a:fld>
            <a:endParaRPr lang="en-US"/>
          </a:p>
        </p:txBody>
      </p:sp>
    </p:spTree>
    <p:extLst>
      <p:ext uri="{BB962C8B-B14F-4D97-AF65-F5344CB8AC3E}">
        <p14:creationId xmlns:p14="http://schemas.microsoft.com/office/powerpoint/2010/main" val="3264252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2FCF3-223E-0727-4FC9-8D4E90A657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11828C-E24D-555A-796B-C09A5F7412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B66A49-668B-A831-D088-ADBF054148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E89393-6743-C400-0F9E-1DC1C41067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4004E9-0976-1DA0-53B1-FA103AC273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CA2C3B-5377-1D24-0D3E-A2A7FAE18DC9}"/>
              </a:ext>
            </a:extLst>
          </p:cNvPr>
          <p:cNvSpPr>
            <a:spLocks noGrp="1"/>
          </p:cNvSpPr>
          <p:nvPr>
            <p:ph type="dt" sz="half" idx="10"/>
          </p:nvPr>
        </p:nvSpPr>
        <p:spPr/>
        <p:txBody>
          <a:bodyPr/>
          <a:lstStyle/>
          <a:p>
            <a:fld id="{7B49AE7D-F30A-49AB-B3D3-528E910DD278}" type="datetimeFigureOut">
              <a:rPr lang="en-US" smtClean="0"/>
              <a:t>12/16/2024</a:t>
            </a:fld>
            <a:endParaRPr lang="en-US"/>
          </a:p>
        </p:txBody>
      </p:sp>
      <p:sp>
        <p:nvSpPr>
          <p:cNvPr id="8" name="Footer Placeholder 7">
            <a:extLst>
              <a:ext uri="{FF2B5EF4-FFF2-40B4-BE49-F238E27FC236}">
                <a16:creationId xmlns:a16="http://schemas.microsoft.com/office/drawing/2014/main" id="{8C14ABF6-3BB1-B962-76F2-3E4688F00F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389F07-EAFA-60D5-59A5-C3650693E5C8}"/>
              </a:ext>
            </a:extLst>
          </p:cNvPr>
          <p:cNvSpPr>
            <a:spLocks noGrp="1"/>
          </p:cNvSpPr>
          <p:nvPr>
            <p:ph type="sldNum" sz="quarter" idx="12"/>
          </p:nvPr>
        </p:nvSpPr>
        <p:spPr/>
        <p:txBody>
          <a:bodyPr/>
          <a:lstStyle/>
          <a:p>
            <a:fld id="{095501BC-B3D2-40EF-884F-5EC493739A2C}" type="slidenum">
              <a:rPr lang="en-US" smtClean="0"/>
              <a:t>‹#›</a:t>
            </a:fld>
            <a:endParaRPr lang="en-US"/>
          </a:p>
        </p:txBody>
      </p:sp>
    </p:spTree>
    <p:extLst>
      <p:ext uri="{BB962C8B-B14F-4D97-AF65-F5344CB8AC3E}">
        <p14:creationId xmlns:p14="http://schemas.microsoft.com/office/powerpoint/2010/main" val="2589840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7303D-F911-BAA6-6095-3FCBB4AF78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2A5BC7-1EB9-2FB5-5DAC-59E4560445DD}"/>
              </a:ext>
            </a:extLst>
          </p:cNvPr>
          <p:cNvSpPr>
            <a:spLocks noGrp="1"/>
          </p:cNvSpPr>
          <p:nvPr>
            <p:ph type="dt" sz="half" idx="10"/>
          </p:nvPr>
        </p:nvSpPr>
        <p:spPr/>
        <p:txBody>
          <a:bodyPr/>
          <a:lstStyle/>
          <a:p>
            <a:fld id="{7B49AE7D-F30A-49AB-B3D3-528E910DD278}" type="datetimeFigureOut">
              <a:rPr lang="en-US" smtClean="0"/>
              <a:t>12/16/2024</a:t>
            </a:fld>
            <a:endParaRPr lang="en-US"/>
          </a:p>
        </p:txBody>
      </p:sp>
      <p:sp>
        <p:nvSpPr>
          <p:cNvPr id="4" name="Footer Placeholder 3">
            <a:extLst>
              <a:ext uri="{FF2B5EF4-FFF2-40B4-BE49-F238E27FC236}">
                <a16:creationId xmlns:a16="http://schemas.microsoft.com/office/drawing/2014/main" id="{542A2134-38C2-EF87-52B4-46DF9DE636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976B7B-9333-CC35-83F8-2D304D67234B}"/>
              </a:ext>
            </a:extLst>
          </p:cNvPr>
          <p:cNvSpPr>
            <a:spLocks noGrp="1"/>
          </p:cNvSpPr>
          <p:nvPr>
            <p:ph type="sldNum" sz="quarter" idx="12"/>
          </p:nvPr>
        </p:nvSpPr>
        <p:spPr/>
        <p:txBody>
          <a:bodyPr/>
          <a:lstStyle/>
          <a:p>
            <a:fld id="{095501BC-B3D2-40EF-884F-5EC493739A2C}" type="slidenum">
              <a:rPr lang="en-US" smtClean="0"/>
              <a:t>‹#›</a:t>
            </a:fld>
            <a:endParaRPr lang="en-US"/>
          </a:p>
        </p:txBody>
      </p:sp>
    </p:spTree>
    <p:extLst>
      <p:ext uri="{BB962C8B-B14F-4D97-AF65-F5344CB8AC3E}">
        <p14:creationId xmlns:p14="http://schemas.microsoft.com/office/powerpoint/2010/main" val="112387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F51B15-805E-FB4E-D419-BFB48E049779}"/>
              </a:ext>
            </a:extLst>
          </p:cNvPr>
          <p:cNvSpPr>
            <a:spLocks noGrp="1"/>
          </p:cNvSpPr>
          <p:nvPr>
            <p:ph type="dt" sz="half" idx="10"/>
          </p:nvPr>
        </p:nvSpPr>
        <p:spPr/>
        <p:txBody>
          <a:bodyPr/>
          <a:lstStyle/>
          <a:p>
            <a:fld id="{7B49AE7D-F30A-49AB-B3D3-528E910DD278}" type="datetimeFigureOut">
              <a:rPr lang="en-US" smtClean="0"/>
              <a:t>12/16/2024</a:t>
            </a:fld>
            <a:endParaRPr lang="en-US"/>
          </a:p>
        </p:txBody>
      </p:sp>
      <p:sp>
        <p:nvSpPr>
          <p:cNvPr id="3" name="Footer Placeholder 2">
            <a:extLst>
              <a:ext uri="{FF2B5EF4-FFF2-40B4-BE49-F238E27FC236}">
                <a16:creationId xmlns:a16="http://schemas.microsoft.com/office/drawing/2014/main" id="{39BD3AF0-0C20-C8EF-7B83-4821DDDBD6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E740FD-7A8B-49FD-905D-5D14F0FE28D5}"/>
              </a:ext>
            </a:extLst>
          </p:cNvPr>
          <p:cNvSpPr>
            <a:spLocks noGrp="1"/>
          </p:cNvSpPr>
          <p:nvPr>
            <p:ph type="sldNum" sz="quarter" idx="12"/>
          </p:nvPr>
        </p:nvSpPr>
        <p:spPr/>
        <p:txBody>
          <a:bodyPr/>
          <a:lstStyle/>
          <a:p>
            <a:fld id="{095501BC-B3D2-40EF-884F-5EC493739A2C}" type="slidenum">
              <a:rPr lang="en-US" smtClean="0"/>
              <a:t>‹#›</a:t>
            </a:fld>
            <a:endParaRPr lang="en-US"/>
          </a:p>
        </p:txBody>
      </p:sp>
    </p:spTree>
    <p:extLst>
      <p:ext uri="{BB962C8B-B14F-4D97-AF65-F5344CB8AC3E}">
        <p14:creationId xmlns:p14="http://schemas.microsoft.com/office/powerpoint/2010/main" val="383628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3B422-43B7-968B-4846-BF83803B8A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82B37C-FB60-0465-93D7-E7692336F0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321835-8592-910C-0285-1C70EDCE6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D73086-7558-14EA-FFEB-A03C30C39B2D}"/>
              </a:ext>
            </a:extLst>
          </p:cNvPr>
          <p:cNvSpPr>
            <a:spLocks noGrp="1"/>
          </p:cNvSpPr>
          <p:nvPr>
            <p:ph type="dt" sz="half" idx="10"/>
          </p:nvPr>
        </p:nvSpPr>
        <p:spPr/>
        <p:txBody>
          <a:bodyPr/>
          <a:lstStyle/>
          <a:p>
            <a:fld id="{7B49AE7D-F30A-49AB-B3D3-528E910DD278}" type="datetimeFigureOut">
              <a:rPr lang="en-US" smtClean="0"/>
              <a:t>12/16/2024</a:t>
            </a:fld>
            <a:endParaRPr lang="en-US"/>
          </a:p>
        </p:txBody>
      </p:sp>
      <p:sp>
        <p:nvSpPr>
          <p:cNvPr id="6" name="Footer Placeholder 5">
            <a:extLst>
              <a:ext uri="{FF2B5EF4-FFF2-40B4-BE49-F238E27FC236}">
                <a16:creationId xmlns:a16="http://schemas.microsoft.com/office/drawing/2014/main" id="{B7634B31-48C3-D643-F0B3-538A86AC71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B9CADE-EE9E-2B37-2536-5A2609A3C673}"/>
              </a:ext>
            </a:extLst>
          </p:cNvPr>
          <p:cNvSpPr>
            <a:spLocks noGrp="1"/>
          </p:cNvSpPr>
          <p:nvPr>
            <p:ph type="sldNum" sz="quarter" idx="12"/>
          </p:nvPr>
        </p:nvSpPr>
        <p:spPr/>
        <p:txBody>
          <a:bodyPr/>
          <a:lstStyle/>
          <a:p>
            <a:fld id="{095501BC-B3D2-40EF-884F-5EC493739A2C}" type="slidenum">
              <a:rPr lang="en-US" smtClean="0"/>
              <a:t>‹#›</a:t>
            </a:fld>
            <a:endParaRPr lang="en-US"/>
          </a:p>
        </p:txBody>
      </p:sp>
    </p:spTree>
    <p:extLst>
      <p:ext uri="{BB962C8B-B14F-4D97-AF65-F5344CB8AC3E}">
        <p14:creationId xmlns:p14="http://schemas.microsoft.com/office/powerpoint/2010/main" val="1333657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13D99-66A7-DF28-A7C5-A08434C503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9CBA59-8610-4B8A-B037-404FD80DE2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162CDF-6CD9-5A9B-D797-471732D77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D01DC-2A5E-3BD5-C248-3F95C7F5EE40}"/>
              </a:ext>
            </a:extLst>
          </p:cNvPr>
          <p:cNvSpPr>
            <a:spLocks noGrp="1"/>
          </p:cNvSpPr>
          <p:nvPr>
            <p:ph type="dt" sz="half" idx="10"/>
          </p:nvPr>
        </p:nvSpPr>
        <p:spPr/>
        <p:txBody>
          <a:bodyPr/>
          <a:lstStyle/>
          <a:p>
            <a:fld id="{7B49AE7D-F30A-49AB-B3D3-528E910DD278}" type="datetimeFigureOut">
              <a:rPr lang="en-US" smtClean="0"/>
              <a:t>12/16/2024</a:t>
            </a:fld>
            <a:endParaRPr lang="en-US"/>
          </a:p>
        </p:txBody>
      </p:sp>
      <p:sp>
        <p:nvSpPr>
          <p:cNvPr id="6" name="Footer Placeholder 5">
            <a:extLst>
              <a:ext uri="{FF2B5EF4-FFF2-40B4-BE49-F238E27FC236}">
                <a16:creationId xmlns:a16="http://schemas.microsoft.com/office/drawing/2014/main" id="{7A7AF252-37CA-4DA0-E17C-0694CA5B4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074EE3-0363-F57E-5C1D-D1362C7EFE9D}"/>
              </a:ext>
            </a:extLst>
          </p:cNvPr>
          <p:cNvSpPr>
            <a:spLocks noGrp="1"/>
          </p:cNvSpPr>
          <p:nvPr>
            <p:ph type="sldNum" sz="quarter" idx="12"/>
          </p:nvPr>
        </p:nvSpPr>
        <p:spPr/>
        <p:txBody>
          <a:bodyPr/>
          <a:lstStyle/>
          <a:p>
            <a:fld id="{095501BC-B3D2-40EF-884F-5EC493739A2C}" type="slidenum">
              <a:rPr lang="en-US" smtClean="0"/>
              <a:t>‹#›</a:t>
            </a:fld>
            <a:endParaRPr lang="en-US"/>
          </a:p>
        </p:txBody>
      </p:sp>
    </p:spTree>
    <p:extLst>
      <p:ext uri="{BB962C8B-B14F-4D97-AF65-F5344CB8AC3E}">
        <p14:creationId xmlns:p14="http://schemas.microsoft.com/office/powerpoint/2010/main" val="1518857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662916-7A0E-E15F-C6FD-0493BFAAFE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878D35-DBE7-A8A7-D3DE-7FB40DC5B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B5163-D058-0239-34AB-8FEB0B0504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49AE7D-F30A-49AB-B3D3-528E910DD278}" type="datetimeFigureOut">
              <a:rPr lang="en-US" smtClean="0"/>
              <a:t>12/16/2024</a:t>
            </a:fld>
            <a:endParaRPr lang="en-US"/>
          </a:p>
        </p:txBody>
      </p:sp>
      <p:sp>
        <p:nvSpPr>
          <p:cNvPr id="5" name="Footer Placeholder 4">
            <a:extLst>
              <a:ext uri="{FF2B5EF4-FFF2-40B4-BE49-F238E27FC236}">
                <a16:creationId xmlns:a16="http://schemas.microsoft.com/office/drawing/2014/main" id="{706BC837-B2AE-CB6A-087D-9DC6D1511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6E6F53-38E6-BDEA-C636-97FFAD52C6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5501BC-B3D2-40EF-884F-5EC493739A2C}" type="slidenum">
              <a:rPr lang="en-US" smtClean="0"/>
              <a:t>‹#›</a:t>
            </a:fld>
            <a:endParaRPr lang="en-US"/>
          </a:p>
        </p:txBody>
      </p:sp>
    </p:spTree>
    <p:extLst>
      <p:ext uri="{BB962C8B-B14F-4D97-AF65-F5344CB8AC3E}">
        <p14:creationId xmlns:p14="http://schemas.microsoft.com/office/powerpoint/2010/main" val="287945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1.jfif"/></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fi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5.jfif"/></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7.jfif"/></Relationships>
</file>

<file path=ppt/slides/_rels/slide15.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png"/><Relationship Id="rId5" Type="http://schemas.openxmlformats.org/officeDocument/2006/relationships/image" Target="../media/image5.jfi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3.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9.png"/><Relationship Id="rId5" Type="http://schemas.openxmlformats.org/officeDocument/2006/relationships/image" Target="../media/image5.jfi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jfif"/><Relationship Id="rId7" Type="http://schemas.openxmlformats.org/officeDocument/2006/relationships/hyperlink" Target="https://www.youtube.com/watch?v=vxIOxn1Egww"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fif"/></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7.jf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30B7F5-25C3-5405-D218-DDE0F8C4BB96}"/>
              </a:ext>
            </a:extLst>
          </p:cNvPr>
          <p:cNvSpPr txBox="1"/>
          <p:nvPr/>
        </p:nvSpPr>
        <p:spPr>
          <a:xfrm>
            <a:off x="326065" y="2047369"/>
            <a:ext cx="11731465" cy="3787319"/>
          </a:xfrm>
          <a:prstGeom prst="rect">
            <a:avLst/>
          </a:prstGeom>
        </p:spPr>
        <p:txBody>
          <a:bodyPr wrap="square" lIns="0" tIns="0" rIns="0" bIns="0" rtlCol="0" anchor="t">
            <a:spAutoFit/>
          </a:bodyPr>
          <a:lstStyle/>
          <a:p>
            <a:pPr algn="ctr" defTabSz="609630">
              <a:lnSpc>
                <a:spcPts val="7490"/>
              </a:lnSpc>
            </a:pPr>
            <a:r>
              <a:rPr lang="en-US" sz="6400" b="1" spc="1399" dirty="0">
                <a:solidFill>
                  <a:schemeClr val="accent2">
                    <a:lumMod val="75000"/>
                  </a:schemeClr>
                </a:solidFill>
                <a:latin typeface="Code Pro"/>
              </a:rPr>
              <a:t>Welcome</a:t>
            </a:r>
          </a:p>
          <a:p>
            <a:pPr algn="ctr" defTabSz="609630">
              <a:lnSpc>
                <a:spcPts val="7490"/>
              </a:lnSpc>
            </a:pPr>
            <a:r>
              <a:rPr lang="en-US" sz="6400" b="1" spc="1399" dirty="0">
                <a:solidFill>
                  <a:schemeClr val="accent2">
                    <a:lumMod val="75000"/>
                  </a:schemeClr>
                </a:solidFill>
                <a:latin typeface="Code Pro"/>
              </a:rPr>
              <a:t>to</a:t>
            </a:r>
            <a:endParaRPr lang="en-US" sz="5334" b="1" spc="1399" dirty="0">
              <a:solidFill>
                <a:schemeClr val="accent2">
                  <a:lumMod val="75000"/>
                </a:schemeClr>
              </a:solidFill>
              <a:latin typeface="Code Pro"/>
            </a:endParaRPr>
          </a:p>
          <a:p>
            <a:pPr algn="ctr" defTabSz="609630">
              <a:lnSpc>
                <a:spcPts val="7490"/>
              </a:lnSpc>
            </a:pPr>
            <a:r>
              <a:rPr lang="en-US" sz="5334" b="1" spc="1399" dirty="0">
                <a:solidFill>
                  <a:schemeClr val="accent2">
                    <a:lumMod val="75000"/>
                  </a:schemeClr>
                </a:solidFill>
                <a:effectLst>
                  <a:outerShdw blurRad="38100" dist="38100" dir="2700000" algn="tl">
                    <a:srgbClr val="000000">
                      <a:alpha val="43137"/>
                    </a:srgbClr>
                  </a:outerShdw>
                </a:effectLst>
                <a:latin typeface="Code Pro"/>
              </a:rPr>
              <a:t>Roofing Sandwiches:</a:t>
            </a:r>
          </a:p>
          <a:p>
            <a:pPr algn="ctr" defTabSz="609630">
              <a:lnSpc>
                <a:spcPts val="7490"/>
              </a:lnSpc>
            </a:pPr>
            <a:r>
              <a:rPr lang="en-US" sz="5334" b="1" spc="1399" dirty="0">
                <a:solidFill>
                  <a:schemeClr val="accent2">
                    <a:lumMod val="75000"/>
                  </a:schemeClr>
                </a:solidFill>
                <a:effectLst>
                  <a:outerShdw blurRad="38100" dist="38100" dir="2700000" algn="tl">
                    <a:srgbClr val="000000">
                      <a:alpha val="43137"/>
                    </a:srgbClr>
                  </a:outerShdw>
                </a:effectLst>
                <a:latin typeface="Code Pro"/>
              </a:rPr>
              <a:t>A Tasty Exploration</a:t>
            </a:r>
          </a:p>
        </p:txBody>
      </p:sp>
      <p:sp>
        <p:nvSpPr>
          <p:cNvPr id="5" name="Freeform 4">
            <a:extLst>
              <a:ext uri="{FF2B5EF4-FFF2-40B4-BE49-F238E27FC236}">
                <a16:creationId xmlns:a16="http://schemas.microsoft.com/office/drawing/2014/main" id="{4E089A36-4B6E-1AA7-2A8A-90D755378E61}"/>
              </a:ext>
            </a:extLst>
          </p:cNvPr>
          <p:cNvSpPr/>
          <p:nvPr/>
        </p:nvSpPr>
        <p:spPr>
          <a:xfrm>
            <a:off x="9009529" y="339921"/>
            <a:ext cx="2836236" cy="1139255"/>
          </a:xfrm>
          <a:custGeom>
            <a:avLst/>
            <a:gdLst/>
            <a:ahLst/>
            <a:cxnLst/>
            <a:rect l="l" t="t" r="r" b="b"/>
            <a:pathLst>
              <a:path w="6322570" h="2019991">
                <a:moveTo>
                  <a:pt x="0" y="0"/>
                </a:moveTo>
                <a:lnTo>
                  <a:pt x="6322570" y="0"/>
                </a:lnTo>
                <a:lnTo>
                  <a:pt x="6322570" y="2019991"/>
                </a:lnTo>
                <a:lnTo>
                  <a:pt x="0" y="2019991"/>
                </a:lnTo>
                <a:lnTo>
                  <a:pt x="0" y="0"/>
                </a:lnTo>
                <a:close/>
              </a:path>
            </a:pathLst>
          </a:custGeom>
          <a:blipFill>
            <a:blip r:embed="rId4"/>
            <a:stretch>
              <a:fillRect/>
            </a:stretch>
          </a:blipFill>
        </p:spPr>
        <p:txBody>
          <a:bodyPr/>
          <a:lstStyle/>
          <a:p>
            <a:pPr defTabSz="609630"/>
            <a:endParaRPr lang="en-CA" sz="1200" dirty="0">
              <a:solidFill>
                <a:prstClr val="black"/>
              </a:solidFill>
              <a:latin typeface="Calibri"/>
            </a:endParaRPr>
          </a:p>
        </p:txBody>
      </p:sp>
      <p:pic>
        <p:nvPicPr>
          <p:cNvPr id="8" name="Picture 7" descr="A blue and white logo&#10;&#10;Description automatically generated">
            <a:extLst>
              <a:ext uri="{FF2B5EF4-FFF2-40B4-BE49-F238E27FC236}">
                <a16:creationId xmlns:a16="http://schemas.microsoft.com/office/drawing/2014/main" id="{027D33A8-2AE5-D34B-EABE-DE25D700E8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289" y="136979"/>
            <a:ext cx="1743456" cy="1743456"/>
          </a:xfrm>
          <a:prstGeom prst="rect">
            <a:avLst/>
          </a:prstGeom>
        </p:spPr>
      </p:pic>
    </p:spTree>
    <p:extLst>
      <p:ext uri="{BB962C8B-B14F-4D97-AF65-F5344CB8AC3E}">
        <p14:creationId xmlns:p14="http://schemas.microsoft.com/office/powerpoint/2010/main" val="1484358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E8029E-E4B8-1093-8AB1-63DABE3B2248}"/>
              </a:ext>
            </a:extLst>
          </p:cNvPr>
          <p:cNvSpPr>
            <a:spLocks noGrp="1"/>
          </p:cNvSpPr>
          <p:nvPr>
            <p:ph type="title"/>
          </p:nvPr>
        </p:nvSpPr>
        <p:spPr>
          <a:xfrm>
            <a:off x="709930" y="606828"/>
            <a:ext cx="4394200" cy="644248"/>
          </a:xfrm>
        </p:spPr>
        <p:txBody>
          <a:bodyPr anchor="t">
            <a:normAutofit/>
          </a:bodyPr>
          <a:lstStyle/>
          <a:p>
            <a:r>
              <a:rPr lang="en-US" sz="4000" dirty="0" err="1">
                <a:solidFill>
                  <a:schemeClr val="bg1"/>
                </a:solidFill>
                <a:latin typeface="Code Pro" panose="020B0604020202020204" charset="0"/>
              </a:rPr>
              <a:t>Vapour</a:t>
            </a:r>
            <a:r>
              <a:rPr lang="en-US" sz="4000" dirty="0">
                <a:solidFill>
                  <a:schemeClr val="bg1"/>
                </a:solidFill>
                <a:latin typeface="Code Pro" panose="020B0604020202020204" charset="0"/>
              </a:rPr>
              <a:t> Retarder</a:t>
            </a:r>
          </a:p>
        </p:txBody>
      </p:sp>
      <p:pic>
        <p:nvPicPr>
          <p:cNvPr id="8" name="Picture 7">
            <a:extLst>
              <a:ext uri="{FF2B5EF4-FFF2-40B4-BE49-F238E27FC236}">
                <a16:creationId xmlns:a16="http://schemas.microsoft.com/office/drawing/2014/main" id="{06A3E55F-130A-FF51-712A-ADBBDADE81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12672" y="-7553"/>
            <a:ext cx="6279328" cy="3333748"/>
          </a:xfrm>
          <a:prstGeom prst="rect">
            <a:avLst/>
          </a:prstGeom>
        </p:spPr>
      </p:pic>
      <p:sp>
        <p:nvSpPr>
          <p:cNvPr id="4" name="TextBox 5">
            <a:extLst>
              <a:ext uri="{FF2B5EF4-FFF2-40B4-BE49-F238E27FC236}">
                <a16:creationId xmlns:a16="http://schemas.microsoft.com/office/drawing/2014/main" id="{575DE682-9B97-7CE2-00EA-CB582DBD0A0D}"/>
              </a:ext>
            </a:extLst>
          </p:cNvPr>
          <p:cNvSpPr txBox="1">
            <a:spLocks noGrp="1"/>
          </p:cNvSpPr>
          <p:nvPr>
            <p:ph idx="1"/>
          </p:nvPr>
        </p:nvSpPr>
        <p:spPr>
          <a:xfrm>
            <a:off x="709930" y="1684805"/>
            <a:ext cx="4394200" cy="3077652"/>
          </a:xfrm>
          <a:prstGeom prst="rect">
            <a:avLst/>
          </a:prstGeom>
        </p:spPr>
        <p:txBody>
          <a:bodyPr lIns="0" tIns="0" rIns="0" bIns="0" rtlCol="0">
            <a:noAutofit/>
          </a:bodyPr>
          <a:lstStyle/>
          <a:p>
            <a:pPr marL="0" indent="0">
              <a:buNone/>
            </a:pPr>
            <a:r>
              <a:rPr lang="en-US" dirty="0">
                <a:solidFill>
                  <a:schemeClr val="bg1">
                    <a:alpha val="80000"/>
                  </a:schemeClr>
                </a:solidFill>
                <a:latin typeface="Code Pro" panose="020B0604020202020204"/>
              </a:rPr>
              <a:t>T</a:t>
            </a:r>
            <a:r>
              <a:rPr lang="en-US" b="0" i="0" u="none" strike="noStrike" baseline="0" dirty="0">
                <a:solidFill>
                  <a:schemeClr val="bg1">
                    <a:alpha val="80000"/>
                  </a:schemeClr>
                </a:solidFill>
                <a:latin typeface="Code Pro" panose="020B0604020202020204"/>
              </a:rPr>
              <a:t>he </a:t>
            </a:r>
            <a:r>
              <a:rPr lang="en-US" b="1" i="1" u="none" strike="noStrike" baseline="0" dirty="0" err="1">
                <a:solidFill>
                  <a:schemeClr val="bg1">
                    <a:alpha val="80000"/>
                  </a:schemeClr>
                </a:solidFill>
                <a:latin typeface="Code Pro" panose="020B0604020202020204"/>
              </a:rPr>
              <a:t>vapour</a:t>
            </a:r>
            <a:r>
              <a:rPr lang="en-US" b="1" i="1" u="none" strike="noStrike" baseline="0" dirty="0">
                <a:solidFill>
                  <a:schemeClr val="bg1">
                    <a:alpha val="80000"/>
                  </a:schemeClr>
                </a:solidFill>
                <a:latin typeface="Code Pro" panose="020B0604020202020204"/>
              </a:rPr>
              <a:t> retarder </a:t>
            </a:r>
            <a:r>
              <a:rPr lang="en-US" b="0" i="0" u="none" strike="noStrike" baseline="0" dirty="0">
                <a:solidFill>
                  <a:schemeClr val="bg1">
                    <a:alpha val="80000"/>
                  </a:schemeClr>
                </a:solidFill>
                <a:latin typeface="Code Pro" panose="020B0604020202020204"/>
              </a:rPr>
              <a:t>(barrier), which slows the movement of interior air/water (</a:t>
            </a:r>
            <a:r>
              <a:rPr lang="en-US" b="0" i="0" u="none" strike="noStrike" baseline="0" dirty="0" err="1">
                <a:solidFill>
                  <a:schemeClr val="bg1">
                    <a:alpha val="80000"/>
                  </a:schemeClr>
                </a:solidFill>
                <a:latin typeface="Code Pro" panose="020B0604020202020204"/>
              </a:rPr>
              <a:t>vapour</a:t>
            </a:r>
            <a:r>
              <a:rPr lang="en-US" b="0" i="0" u="none" strike="noStrike" baseline="0" dirty="0">
                <a:solidFill>
                  <a:schemeClr val="bg1">
                    <a:alpha val="80000"/>
                  </a:schemeClr>
                </a:solidFill>
                <a:latin typeface="Code Pro" panose="020B0604020202020204"/>
              </a:rPr>
              <a:t>) into the roof system and the exterior air/water (</a:t>
            </a:r>
            <a:r>
              <a:rPr lang="en-US" b="0" i="0" u="none" strike="noStrike" baseline="0" dirty="0" err="1">
                <a:solidFill>
                  <a:schemeClr val="bg1">
                    <a:alpha val="80000"/>
                  </a:schemeClr>
                </a:solidFill>
                <a:latin typeface="Code Pro" panose="020B0604020202020204"/>
              </a:rPr>
              <a:t>vapour</a:t>
            </a:r>
            <a:r>
              <a:rPr lang="en-US" b="0" i="0" u="none" strike="noStrike" baseline="0" dirty="0">
                <a:solidFill>
                  <a:schemeClr val="bg1">
                    <a:alpha val="80000"/>
                  </a:schemeClr>
                </a:solidFill>
                <a:latin typeface="Code Pro" panose="020B0604020202020204"/>
              </a:rPr>
              <a:t>) from the roof system into the building. </a:t>
            </a:r>
            <a:endParaRPr lang="en-US" spc="213" dirty="0">
              <a:solidFill>
                <a:schemeClr val="bg1">
                  <a:alpha val="80000"/>
                </a:schemeClr>
              </a:solidFill>
              <a:latin typeface="Code Pro" panose="020B0604020202020204"/>
            </a:endParaRPr>
          </a:p>
        </p:txBody>
      </p:sp>
      <p:pic>
        <p:nvPicPr>
          <p:cNvPr id="7" name="Picture 6">
            <a:extLst>
              <a:ext uri="{FF2B5EF4-FFF2-40B4-BE49-F238E27FC236}">
                <a16:creationId xmlns:a16="http://schemas.microsoft.com/office/drawing/2014/main" id="{80068A1F-64E6-2BF1-D39E-C890CE1E7FB7}"/>
              </a:ext>
            </a:extLst>
          </p:cNvPr>
          <p:cNvPicPr>
            <a:picLocks noChangeAspect="1"/>
          </p:cNvPicPr>
          <p:nvPr/>
        </p:nvPicPr>
        <p:blipFill>
          <a:blip r:embed="rId4">
            <a:extLst>
              <a:ext uri="{28A0092B-C50C-407E-A947-70E740481C1C}">
                <a14:useLocalDpi xmlns:a14="http://schemas.microsoft.com/office/drawing/2010/main" val="0"/>
              </a:ext>
            </a:extLst>
          </a:blip>
          <a:srcRect t="4077" b="4077"/>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23" name="Group 22">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20" name="Freeform: Shape 19">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32019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E8029E-E4B8-1093-8AB1-63DABE3B2248}"/>
              </a:ext>
            </a:extLst>
          </p:cNvPr>
          <p:cNvSpPr>
            <a:spLocks noGrp="1"/>
          </p:cNvSpPr>
          <p:nvPr>
            <p:ph type="title"/>
          </p:nvPr>
        </p:nvSpPr>
        <p:spPr>
          <a:xfrm>
            <a:off x="709930" y="592882"/>
            <a:ext cx="4394200" cy="758548"/>
          </a:xfrm>
        </p:spPr>
        <p:txBody>
          <a:bodyPr anchor="t">
            <a:normAutofit/>
          </a:bodyPr>
          <a:lstStyle/>
          <a:p>
            <a:r>
              <a:rPr lang="en-US" sz="4000" dirty="0">
                <a:solidFill>
                  <a:schemeClr val="bg1"/>
                </a:solidFill>
                <a:latin typeface="Code Pro" panose="020B0604020202020204" charset="0"/>
              </a:rPr>
              <a:t>Insulation</a:t>
            </a:r>
          </a:p>
        </p:txBody>
      </p:sp>
      <p:sp>
        <p:nvSpPr>
          <p:cNvPr id="4" name="TextBox 5">
            <a:extLst>
              <a:ext uri="{FF2B5EF4-FFF2-40B4-BE49-F238E27FC236}">
                <a16:creationId xmlns:a16="http://schemas.microsoft.com/office/drawing/2014/main" id="{575DE682-9B97-7CE2-00EA-CB582DBD0A0D}"/>
              </a:ext>
            </a:extLst>
          </p:cNvPr>
          <p:cNvSpPr txBox="1">
            <a:spLocks noGrp="1"/>
          </p:cNvSpPr>
          <p:nvPr>
            <p:ph idx="1"/>
          </p:nvPr>
        </p:nvSpPr>
        <p:spPr>
          <a:xfrm>
            <a:off x="709930" y="1650415"/>
            <a:ext cx="4394200" cy="2454300"/>
          </a:xfrm>
          <a:prstGeom prst="rect">
            <a:avLst/>
          </a:prstGeom>
        </p:spPr>
        <p:txBody>
          <a:bodyPr lIns="0" tIns="0" rIns="0" bIns="0" rtlCol="0">
            <a:noAutofit/>
          </a:bodyPr>
          <a:lstStyle/>
          <a:p>
            <a:pPr marL="0" indent="0">
              <a:buNone/>
            </a:pPr>
            <a:r>
              <a:rPr lang="en-US" b="1" i="1" u="none" strike="noStrike" baseline="0" dirty="0">
                <a:solidFill>
                  <a:schemeClr val="bg1">
                    <a:alpha val="80000"/>
                  </a:schemeClr>
                </a:solidFill>
                <a:latin typeface="Code Pro" panose="020B0604020202020204"/>
              </a:rPr>
              <a:t>Insulation</a:t>
            </a:r>
            <a:r>
              <a:rPr lang="en-US" dirty="0">
                <a:solidFill>
                  <a:schemeClr val="bg1">
                    <a:alpha val="80000"/>
                  </a:schemeClr>
                </a:solidFill>
                <a:latin typeface="Code Pro" panose="020B0604020202020204"/>
              </a:rPr>
              <a:t> </a:t>
            </a:r>
            <a:r>
              <a:rPr lang="en-US" b="0" i="0" u="none" strike="noStrike" baseline="0" dirty="0">
                <a:solidFill>
                  <a:schemeClr val="bg1">
                    <a:alpha val="80000"/>
                  </a:schemeClr>
                </a:solidFill>
                <a:latin typeface="Code Pro" panose="020B0604020202020204"/>
              </a:rPr>
              <a:t>insulates the </a:t>
            </a:r>
            <a:r>
              <a:rPr lang="en-US" dirty="0">
                <a:solidFill>
                  <a:schemeClr val="bg1">
                    <a:alpha val="80000"/>
                  </a:schemeClr>
                </a:solidFill>
                <a:latin typeface="Code Pro" panose="020B0604020202020204"/>
              </a:rPr>
              <a:t>roof of the building. It comes in various shapes, sizes and material types with various </a:t>
            </a:r>
            <a:br>
              <a:rPr lang="en-US" dirty="0">
                <a:solidFill>
                  <a:schemeClr val="bg1">
                    <a:alpha val="80000"/>
                  </a:schemeClr>
                </a:solidFill>
                <a:latin typeface="Code Pro" panose="020B0604020202020204"/>
              </a:rPr>
            </a:br>
            <a:r>
              <a:rPr lang="en-US" dirty="0">
                <a:solidFill>
                  <a:schemeClr val="bg1">
                    <a:alpha val="80000"/>
                  </a:schemeClr>
                </a:solidFill>
                <a:latin typeface="Code Pro" panose="020B0604020202020204"/>
              </a:rPr>
              <a:t>R- Values. It prevents loss of heat from the building and keeps the occupants of the building comfortable.</a:t>
            </a:r>
            <a:endParaRPr lang="en-US" spc="213" dirty="0">
              <a:solidFill>
                <a:schemeClr val="bg1">
                  <a:alpha val="80000"/>
                </a:schemeClr>
              </a:solidFill>
              <a:latin typeface="Code Pro" panose="020B0604020202020204"/>
            </a:endParaRPr>
          </a:p>
        </p:txBody>
      </p:sp>
      <p:pic>
        <p:nvPicPr>
          <p:cNvPr id="5" name="Picture 4">
            <a:extLst>
              <a:ext uri="{FF2B5EF4-FFF2-40B4-BE49-F238E27FC236}">
                <a16:creationId xmlns:a16="http://schemas.microsoft.com/office/drawing/2014/main" id="{EBE6C0DF-5EBB-6FC9-1C1D-4236A07534C9}"/>
              </a:ext>
            </a:extLst>
          </p:cNvPr>
          <p:cNvPicPr>
            <a:picLocks noChangeAspect="1"/>
          </p:cNvPicPr>
          <p:nvPr/>
        </p:nvPicPr>
        <p:blipFill>
          <a:blip r:embed="rId3">
            <a:extLst>
              <a:ext uri="{28A0092B-C50C-407E-A947-70E740481C1C}">
                <a14:useLocalDpi xmlns:a14="http://schemas.microsoft.com/office/drawing/2010/main" val="0"/>
              </a:ext>
            </a:extLst>
          </a:blip>
          <a:srcRect t="3761" b="3761"/>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3" name="Picture 2">
            <a:extLst>
              <a:ext uri="{FF2B5EF4-FFF2-40B4-BE49-F238E27FC236}">
                <a16:creationId xmlns:a16="http://schemas.microsoft.com/office/drawing/2014/main" id="{D3B7C59B-774A-DD1C-A558-E4FDC17C193E}"/>
              </a:ext>
            </a:extLst>
          </p:cNvPr>
          <p:cNvPicPr>
            <a:picLocks noChangeAspect="1"/>
          </p:cNvPicPr>
          <p:nvPr/>
        </p:nvPicPr>
        <p:blipFill>
          <a:blip r:embed="rId4">
            <a:extLst>
              <a:ext uri="{28A0092B-C50C-407E-A947-70E740481C1C}">
                <a14:useLocalDpi xmlns:a14="http://schemas.microsoft.com/office/drawing/2010/main" val="0"/>
              </a:ext>
            </a:extLst>
          </a:blip>
          <a:srcRect t="3489" b="3489"/>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23" name="Group 22">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20" name="Freeform: Shape 19">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904810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E8029E-E4B8-1093-8AB1-63DABE3B2248}"/>
              </a:ext>
            </a:extLst>
          </p:cNvPr>
          <p:cNvSpPr>
            <a:spLocks noGrp="1"/>
          </p:cNvSpPr>
          <p:nvPr>
            <p:ph type="title"/>
          </p:nvPr>
        </p:nvSpPr>
        <p:spPr>
          <a:xfrm>
            <a:off x="709930" y="539128"/>
            <a:ext cx="4394200" cy="644248"/>
          </a:xfrm>
        </p:spPr>
        <p:txBody>
          <a:bodyPr anchor="t">
            <a:normAutofit/>
          </a:bodyPr>
          <a:lstStyle/>
          <a:p>
            <a:r>
              <a:rPr lang="en-US" sz="4000" dirty="0">
                <a:solidFill>
                  <a:schemeClr val="bg1"/>
                </a:solidFill>
                <a:latin typeface="Code Pro" panose="020B0604020202020204" charset="0"/>
              </a:rPr>
              <a:t>Cover Board</a:t>
            </a:r>
          </a:p>
        </p:txBody>
      </p:sp>
      <p:sp>
        <p:nvSpPr>
          <p:cNvPr id="4" name="TextBox 5">
            <a:extLst>
              <a:ext uri="{FF2B5EF4-FFF2-40B4-BE49-F238E27FC236}">
                <a16:creationId xmlns:a16="http://schemas.microsoft.com/office/drawing/2014/main" id="{575DE682-9B97-7CE2-00EA-CB582DBD0A0D}"/>
              </a:ext>
            </a:extLst>
          </p:cNvPr>
          <p:cNvSpPr txBox="1">
            <a:spLocks noGrp="1"/>
          </p:cNvSpPr>
          <p:nvPr>
            <p:ph idx="1"/>
          </p:nvPr>
        </p:nvSpPr>
        <p:spPr>
          <a:xfrm>
            <a:off x="709930" y="1566388"/>
            <a:ext cx="4394200" cy="2454300"/>
          </a:xfrm>
          <a:prstGeom prst="rect">
            <a:avLst/>
          </a:prstGeom>
        </p:spPr>
        <p:txBody>
          <a:bodyPr lIns="0" tIns="0" rIns="0" bIns="0" rtlCol="0">
            <a:noAutofit/>
          </a:bodyPr>
          <a:lstStyle/>
          <a:p>
            <a:pPr marL="0" indent="0">
              <a:buNone/>
            </a:pPr>
            <a:r>
              <a:rPr lang="en-US" b="1" i="1" u="none" strike="noStrike" baseline="0" dirty="0">
                <a:solidFill>
                  <a:schemeClr val="bg1">
                    <a:alpha val="80000"/>
                  </a:schemeClr>
                </a:solidFill>
                <a:latin typeface="Code Pro" panose="020B0604020202020204"/>
              </a:rPr>
              <a:t>Coverboards</a:t>
            </a:r>
            <a:r>
              <a:rPr lang="en-US" b="0" i="0" u="none" strike="noStrike" baseline="0" dirty="0">
                <a:solidFill>
                  <a:schemeClr val="bg1">
                    <a:alpha val="80000"/>
                  </a:schemeClr>
                </a:solidFill>
                <a:latin typeface="Code Pro" panose="020B0604020202020204"/>
              </a:rPr>
              <a:t> are used to separate the insulation from the membrane. This is to allow movement from the two types of roof components caused by changes in temperature. The coverboard saves the membrane from potential ripping.</a:t>
            </a:r>
            <a:endParaRPr lang="en-US" spc="213" dirty="0">
              <a:solidFill>
                <a:schemeClr val="bg1">
                  <a:alpha val="80000"/>
                </a:schemeClr>
              </a:solidFill>
              <a:latin typeface="Code Pro" panose="020B0604020202020204"/>
            </a:endParaRPr>
          </a:p>
        </p:txBody>
      </p:sp>
      <p:pic>
        <p:nvPicPr>
          <p:cNvPr id="5" name="Picture 4">
            <a:extLst>
              <a:ext uri="{FF2B5EF4-FFF2-40B4-BE49-F238E27FC236}">
                <a16:creationId xmlns:a16="http://schemas.microsoft.com/office/drawing/2014/main" id="{EBE6C0DF-5EBB-6FC9-1C1D-4236A07534C9}"/>
              </a:ext>
            </a:extLst>
          </p:cNvPr>
          <p:cNvPicPr>
            <a:picLocks noChangeAspect="1"/>
          </p:cNvPicPr>
          <p:nvPr/>
        </p:nvPicPr>
        <p:blipFill>
          <a:blip r:embed="rId3">
            <a:extLst>
              <a:ext uri="{28A0092B-C50C-407E-A947-70E740481C1C}">
                <a14:useLocalDpi xmlns:a14="http://schemas.microsoft.com/office/drawing/2010/main" val="0"/>
              </a:ext>
            </a:extLst>
          </a:blip>
          <a:srcRect t="10780" b="10780"/>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7" name="Picture 6">
            <a:extLst>
              <a:ext uri="{FF2B5EF4-FFF2-40B4-BE49-F238E27FC236}">
                <a16:creationId xmlns:a16="http://schemas.microsoft.com/office/drawing/2014/main" id="{80068A1F-64E6-2BF1-D39E-C890CE1E7FB7}"/>
              </a:ext>
            </a:extLst>
          </p:cNvPr>
          <p:cNvPicPr>
            <a:picLocks noChangeAspect="1"/>
          </p:cNvPicPr>
          <p:nvPr/>
        </p:nvPicPr>
        <p:blipFill>
          <a:blip r:embed="rId4">
            <a:extLst>
              <a:ext uri="{28A0092B-C50C-407E-A947-70E740481C1C}">
                <a14:useLocalDpi xmlns:a14="http://schemas.microsoft.com/office/drawing/2010/main" val="0"/>
              </a:ext>
            </a:extLst>
          </a:blip>
          <a:srcRect t="12924" b="12924"/>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23" name="Group 22">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20" name="Freeform: Shape 19">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065311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E8029E-E4B8-1093-8AB1-63DABE3B2248}"/>
              </a:ext>
            </a:extLst>
          </p:cNvPr>
          <p:cNvSpPr>
            <a:spLocks noGrp="1"/>
          </p:cNvSpPr>
          <p:nvPr>
            <p:ph type="title"/>
          </p:nvPr>
        </p:nvSpPr>
        <p:spPr>
          <a:xfrm>
            <a:off x="838201" y="567332"/>
            <a:ext cx="4394200" cy="689968"/>
          </a:xfrm>
        </p:spPr>
        <p:txBody>
          <a:bodyPr anchor="t">
            <a:normAutofit/>
          </a:bodyPr>
          <a:lstStyle/>
          <a:p>
            <a:r>
              <a:rPr lang="en-US" sz="4000" dirty="0">
                <a:solidFill>
                  <a:schemeClr val="bg1"/>
                </a:solidFill>
                <a:latin typeface="Code Pro" panose="020B0604020202020204" charset="0"/>
              </a:rPr>
              <a:t>Flashing</a:t>
            </a:r>
          </a:p>
        </p:txBody>
      </p:sp>
      <p:sp>
        <p:nvSpPr>
          <p:cNvPr id="4" name="TextBox 5">
            <a:extLst>
              <a:ext uri="{FF2B5EF4-FFF2-40B4-BE49-F238E27FC236}">
                <a16:creationId xmlns:a16="http://schemas.microsoft.com/office/drawing/2014/main" id="{575DE682-9B97-7CE2-00EA-CB582DBD0A0D}"/>
              </a:ext>
            </a:extLst>
          </p:cNvPr>
          <p:cNvSpPr txBox="1">
            <a:spLocks noGrp="1"/>
          </p:cNvSpPr>
          <p:nvPr>
            <p:ph idx="1"/>
          </p:nvPr>
        </p:nvSpPr>
        <p:spPr>
          <a:xfrm>
            <a:off x="838201" y="1666876"/>
            <a:ext cx="4394200" cy="3172544"/>
          </a:xfrm>
          <a:prstGeom prst="rect">
            <a:avLst/>
          </a:prstGeom>
        </p:spPr>
        <p:txBody>
          <a:bodyPr lIns="0" tIns="0" rIns="0" bIns="0" rtlCol="0">
            <a:noAutofit/>
          </a:bodyPr>
          <a:lstStyle/>
          <a:p>
            <a:pPr marL="0" indent="0">
              <a:buNone/>
            </a:pPr>
            <a:r>
              <a:rPr lang="en-US" b="1" i="1" u="none" strike="noStrike" baseline="0" dirty="0">
                <a:solidFill>
                  <a:schemeClr val="bg1">
                    <a:alpha val="80000"/>
                  </a:schemeClr>
                </a:solidFill>
                <a:latin typeface="Code Pro" panose="020B0604020202020204"/>
              </a:rPr>
              <a:t>Flashing</a:t>
            </a:r>
            <a:r>
              <a:rPr lang="en-US" b="0" i="0" u="none" strike="noStrike" baseline="0" dirty="0">
                <a:solidFill>
                  <a:schemeClr val="bg1">
                    <a:alpha val="80000"/>
                  </a:schemeClr>
                </a:solidFill>
                <a:latin typeface="Code Pro" panose="020B0604020202020204"/>
              </a:rPr>
              <a:t> is a thin sheet of material used to cover any remaining gaps or openings left around seams and edges. This will prevent water from entering where it's not supposed to go. </a:t>
            </a:r>
            <a:endParaRPr lang="en-US" spc="213" dirty="0">
              <a:solidFill>
                <a:schemeClr val="bg1">
                  <a:alpha val="80000"/>
                </a:schemeClr>
              </a:solidFill>
              <a:latin typeface="Code Pro" panose="020B0604020202020204"/>
            </a:endParaRPr>
          </a:p>
        </p:txBody>
      </p:sp>
      <p:pic>
        <p:nvPicPr>
          <p:cNvPr id="5" name="Picture 4">
            <a:extLst>
              <a:ext uri="{FF2B5EF4-FFF2-40B4-BE49-F238E27FC236}">
                <a16:creationId xmlns:a16="http://schemas.microsoft.com/office/drawing/2014/main" id="{EBE6C0DF-5EBB-6FC9-1C1D-4236A07534C9}"/>
              </a:ext>
            </a:extLst>
          </p:cNvPr>
          <p:cNvPicPr>
            <a:picLocks noChangeAspect="1"/>
          </p:cNvPicPr>
          <p:nvPr/>
        </p:nvPicPr>
        <p:blipFill>
          <a:blip r:embed="rId3">
            <a:extLst>
              <a:ext uri="{28A0092B-C50C-407E-A947-70E740481C1C}">
                <a14:useLocalDpi xmlns:a14="http://schemas.microsoft.com/office/drawing/2010/main" val="0"/>
              </a:ext>
            </a:extLst>
          </a:blip>
          <a:srcRect t="26223" b="26223"/>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7" name="Picture 6">
            <a:extLst>
              <a:ext uri="{FF2B5EF4-FFF2-40B4-BE49-F238E27FC236}">
                <a16:creationId xmlns:a16="http://schemas.microsoft.com/office/drawing/2014/main" id="{80068A1F-64E6-2BF1-D39E-C890CE1E7FB7}"/>
              </a:ext>
            </a:extLst>
          </p:cNvPr>
          <p:cNvPicPr>
            <a:picLocks noChangeAspect="1"/>
          </p:cNvPicPr>
          <p:nvPr/>
        </p:nvPicPr>
        <p:blipFill>
          <a:blip r:embed="rId4">
            <a:extLst>
              <a:ext uri="{28A0092B-C50C-407E-A947-70E740481C1C}">
                <a14:useLocalDpi xmlns:a14="http://schemas.microsoft.com/office/drawing/2010/main" val="0"/>
              </a:ext>
            </a:extLst>
          </a:blip>
          <a:srcRect t="3429" b="3429"/>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23" name="Group 22">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20" name="Freeform: Shape 19">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626776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E8029E-E4B8-1093-8AB1-63DABE3B2248}"/>
              </a:ext>
            </a:extLst>
          </p:cNvPr>
          <p:cNvSpPr>
            <a:spLocks noGrp="1"/>
          </p:cNvSpPr>
          <p:nvPr>
            <p:ph type="title"/>
          </p:nvPr>
        </p:nvSpPr>
        <p:spPr>
          <a:xfrm>
            <a:off x="838201" y="590192"/>
            <a:ext cx="4394200" cy="701398"/>
          </a:xfrm>
        </p:spPr>
        <p:txBody>
          <a:bodyPr anchor="t">
            <a:normAutofit/>
          </a:bodyPr>
          <a:lstStyle/>
          <a:p>
            <a:r>
              <a:rPr lang="en-US" sz="4000" dirty="0">
                <a:solidFill>
                  <a:schemeClr val="bg1"/>
                </a:solidFill>
                <a:latin typeface="Code Pro" panose="020B0604020202020204" charset="0"/>
              </a:rPr>
              <a:t>Membrane</a:t>
            </a:r>
          </a:p>
        </p:txBody>
      </p:sp>
      <p:sp>
        <p:nvSpPr>
          <p:cNvPr id="4" name="TextBox 5">
            <a:extLst>
              <a:ext uri="{FF2B5EF4-FFF2-40B4-BE49-F238E27FC236}">
                <a16:creationId xmlns:a16="http://schemas.microsoft.com/office/drawing/2014/main" id="{575DE682-9B97-7CE2-00EA-CB582DBD0A0D}"/>
              </a:ext>
            </a:extLst>
          </p:cNvPr>
          <p:cNvSpPr txBox="1">
            <a:spLocks noGrp="1"/>
          </p:cNvSpPr>
          <p:nvPr>
            <p:ph idx="1"/>
          </p:nvPr>
        </p:nvSpPr>
        <p:spPr>
          <a:xfrm>
            <a:off x="838201" y="1666875"/>
            <a:ext cx="4394200" cy="3051773"/>
          </a:xfrm>
          <a:prstGeom prst="rect">
            <a:avLst/>
          </a:prstGeom>
        </p:spPr>
        <p:txBody>
          <a:bodyPr lIns="0" tIns="0" rIns="0" bIns="0" rtlCol="0">
            <a:noAutofit/>
          </a:bodyPr>
          <a:lstStyle/>
          <a:p>
            <a:pPr marL="0" indent="0">
              <a:buNone/>
            </a:pPr>
            <a:r>
              <a:rPr lang="en-US" dirty="0">
                <a:solidFill>
                  <a:schemeClr val="bg1">
                    <a:alpha val="80000"/>
                  </a:schemeClr>
                </a:solidFill>
                <a:latin typeface="Code Pro" panose="020B0604020202020204"/>
              </a:rPr>
              <a:t>A </a:t>
            </a:r>
            <a:r>
              <a:rPr lang="en-US" b="1" i="1" u="none" strike="noStrike" baseline="0" dirty="0">
                <a:solidFill>
                  <a:schemeClr val="bg1">
                    <a:alpha val="80000"/>
                  </a:schemeClr>
                </a:solidFill>
                <a:latin typeface="Code Pro" panose="020B0604020202020204"/>
              </a:rPr>
              <a:t>membrane</a:t>
            </a:r>
            <a:r>
              <a:rPr lang="en-US" b="0" i="0" u="none" strike="noStrike" baseline="0" dirty="0">
                <a:solidFill>
                  <a:schemeClr val="bg1">
                    <a:alpha val="80000"/>
                  </a:schemeClr>
                </a:solidFill>
                <a:latin typeface="Code Pro" panose="020B0604020202020204"/>
              </a:rPr>
              <a:t> is the waterproofin</a:t>
            </a:r>
            <a:r>
              <a:rPr lang="en-US" dirty="0">
                <a:solidFill>
                  <a:schemeClr val="bg1">
                    <a:alpha val="80000"/>
                  </a:schemeClr>
                </a:solidFill>
                <a:latin typeface="Code Pro" panose="020B0604020202020204"/>
              </a:rPr>
              <a:t>g layer, keeping r</a:t>
            </a:r>
            <a:r>
              <a:rPr lang="en-US" b="0" i="0" u="none" strike="noStrike" baseline="0" dirty="0">
                <a:solidFill>
                  <a:schemeClr val="bg1">
                    <a:alpha val="80000"/>
                  </a:schemeClr>
                </a:solidFill>
                <a:latin typeface="Code Pro" panose="020B0604020202020204"/>
              </a:rPr>
              <a:t>ain, snow, ice, wind, etc. outside. </a:t>
            </a:r>
          </a:p>
          <a:p>
            <a:pPr marL="0" indent="0">
              <a:buNone/>
            </a:pPr>
            <a:r>
              <a:rPr lang="en-US" b="0" i="0" u="none" strike="noStrike" baseline="0" dirty="0">
                <a:solidFill>
                  <a:schemeClr val="bg1">
                    <a:alpha val="80000"/>
                  </a:schemeClr>
                </a:solidFill>
                <a:latin typeface="Code Pro" panose="020B0604020202020204"/>
              </a:rPr>
              <a:t>Two common types are modified bitumen and single-ply (EPDM, PVC, TPO). </a:t>
            </a:r>
            <a:endParaRPr lang="en-US" spc="213" dirty="0">
              <a:solidFill>
                <a:schemeClr val="bg1">
                  <a:alpha val="80000"/>
                </a:schemeClr>
              </a:solidFill>
              <a:latin typeface="Code Pro" panose="020B0604020202020204"/>
            </a:endParaRPr>
          </a:p>
        </p:txBody>
      </p:sp>
      <p:pic>
        <p:nvPicPr>
          <p:cNvPr id="7" name="Picture 6">
            <a:extLst>
              <a:ext uri="{FF2B5EF4-FFF2-40B4-BE49-F238E27FC236}">
                <a16:creationId xmlns:a16="http://schemas.microsoft.com/office/drawing/2014/main" id="{80068A1F-64E6-2BF1-D39E-C890CE1E7FB7}"/>
              </a:ext>
            </a:extLst>
          </p:cNvPr>
          <p:cNvPicPr>
            <a:picLocks noChangeAspect="1"/>
          </p:cNvPicPr>
          <p:nvPr/>
        </p:nvPicPr>
        <p:blipFill>
          <a:blip r:embed="rId3">
            <a:extLst>
              <a:ext uri="{28A0092B-C50C-407E-A947-70E740481C1C}">
                <a14:useLocalDpi xmlns:a14="http://schemas.microsoft.com/office/drawing/2010/main" val="0"/>
              </a:ext>
            </a:extLst>
          </a:blip>
          <a:srcRect t="23865" b="23865"/>
          <a:stretch/>
        </p:blipFill>
        <p:spPr>
          <a:xfrm>
            <a:off x="5814060" y="3500848"/>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pic>
        <p:nvPicPr>
          <p:cNvPr id="3" name="Picture 2">
            <a:extLst>
              <a:ext uri="{FF2B5EF4-FFF2-40B4-BE49-F238E27FC236}">
                <a16:creationId xmlns:a16="http://schemas.microsoft.com/office/drawing/2014/main" id="{683BDC54-3ABE-09AC-FA66-0B0F309578B6}"/>
              </a:ext>
            </a:extLst>
          </p:cNvPr>
          <p:cNvPicPr>
            <a:picLocks noChangeAspect="1"/>
          </p:cNvPicPr>
          <p:nvPr/>
        </p:nvPicPr>
        <p:blipFill>
          <a:blip r:embed="rId4">
            <a:extLst>
              <a:ext uri="{28A0092B-C50C-407E-A947-70E740481C1C}">
                <a14:useLocalDpi xmlns:a14="http://schemas.microsoft.com/office/drawing/2010/main" val="0"/>
              </a:ext>
            </a:extLst>
          </a:blip>
          <a:srcRect t="10751" b="10751"/>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grpSp>
        <p:nvGrpSpPr>
          <p:cNvPr id="23" name="Group 22">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20" name="Freeform: Shape 19">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796071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8029E-E4B8-1093-8AB1-63DABE3B2248}"/>
              </a:ext>
            </a:extLst>
          </p:cNvPr>
          <p:cNvSpPr>
            <a:spLocks noGrp="1"/>
          </p:cNvSpPr>
          <p:nvPr>
            <p:ph type="title"/>
          </p:nvPr>
        </p:nvSpPr>
        <p:spPr>
          <a:xfrm>
            <a:off x="737347" y="365125"/>
            <a:ext cx="10717306" cy="1325563"/>
          </a:xfrm>
        </p:spPr>
        <p:txBody>
          <a:bodyPr>
            <a:noAutofit/>
          </a:bodyPr>
          <a:lstStyle/>
          <a:p>
            <a:pPr algn="ctr"/>
            <a:r>
              <a:rPr lang="en-US" b="1" dirty="0">
                <a:latin typeface="Code Pro" panose="020B0604020202020204" charset="0"/>
              </a:rPr>
              <a:t>Exploration of Materials</a:t>
            </a:r>
          </a:p>
        </p:txBody>
      </p:sp>
      <p:sp>
        <p:nvSpPr>
          <p:cNvPr id="4" name="TextBox 5">
            <a:extLst>
              <a:ext uri="{FF2B5EF4-FFF2-40B4-BE49-F238E27FC236}">
                <a16:creationId xmlns:a16="http://schemas.microsoft.com/office/drawing/2014/main" id="{575DE682-9B97-7CE2-00EA-CB582DBD0A0D}"/>
              </a:ext>
            </a:extLst>
          </p:cNvPr>
          <p:cNvSpPr txBox="1">
            <a:spLocks noGrp="1"/>
          </p:cNvSpPr>
          <p:nvPr>
            <p:ph idx="1"/>
          </p:nvPr>
        </p:nvSpPr>
        <p:spPr>
          <a:xfrm>
            <a:off x="838200" y="1825625"/>
            <a:ext cx="10515600" cy="2991588"/>
          </a:xfrm>
          <a:prstGeom prst="rect">
            <a:avLst/>
          </a:prstGeom>
        </p:spPr>
        <p:txBody>
          <a:bodyPr lIns="0" tIns="0" rIns="0" bIns="0" rtlCol="0" anchor="t">
            <a:spAutoFit/>
          </a:bodyPr>
          <a:lstStyle/>
          <a:p>
            <a:pPr marL="0" indent="0" algn="ctr">
              <a:buNone/>
            </a:pPr>
            <a:r>
              <a:rPr lang="en-US" sz="7200" spc="213" dirty="0">
                <a:solidFill>
                  <a:srgbClr val="FFC000"/>
                </a:solidFill>
                <a:latin typeface="Code Pro" panose="020B0604020202020204" charset="0"/>
              </a:rPr>
              <a:t>What from your kit materials best represents each layer?</a:t>
            </a:r>
          </a:p>
        </p:txBody>
      </p:sp>
    </p:spTree>
    <p:extLst>
      <p:ext uri="{BB962C8B-B14F-4D97-AF65-F5344CB8AC3E}">
        <p14:creationId xmlns:p14="http://schemas.microsoft.com/office/powerpoint/2010/main" val="1382186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8029E-E4B8-1093-8AB1-63DABE3B2248}"/>
              </a:ext>
            </a:extLst>
          </p:cNvPr>
          <p:cNvSpPr>
            <a:spLocks noGrp="1"/>
          </p:cNvSpPr>
          <p:nvPr>
            <p:ph type="title"/>
          </p:nvPr>
        </p:nvSpPr>
        <p:spPr>
          <a:xfrm>
            <a:off x="463923" y="355693"/>
            <a:ext cx="11264153" cy="1325563"/>
          </a:xfrm>
        </p:spPr>
        <p:txBody>
          <a:bodyPr>
            <a:noAutofit/>
          </a:bodyPr>
          <a:lstStyle/>
          <a:p>
            <a:pPr algn="ctr"/>
            <a:r>
              <a:rPr lang="en-US" b="1" dirty="0">
                <a:latin typeface="Code Pro" panose="020B0604020202020204" charset="0"/>
              </a:rPr>
              <a:t>Exploration of Materials</a:t>
            </a:r>
          </a:p>
        </p:txBody>
      </p:sp>
      <p:sp>
        <p:nvSpPr>
          <p:cNvPr id="4" name="Rectangle 3">
            <a:extLst>
              <a:ext uri="{FF2B5EF4-FFF2-40B4-BE49-F238E27FC236}">
                <a16:creationId xmlns:a16="http://schemas.microsoft.com/office/drawing/2014/main" id="{059C4C21-208B-85CC-66BE-26027AC5CF1A}"/>
              </a:ext>
            </a:extLst>
          </p:cNvPr>
          <p:cNvSpPr/>
          <p:nvPr/>
        </p:nvSpPr>
        <p:spPr>
          <a:xfrm>
            <a:off x="7136854" y="1736369"/>
            <a:ext cx="1892732"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Roof Deck</a:t>
            </a:r>
            <a:endPar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EB285C5-B5F9-F2EA-B529-B50131E3F27A}"/>
              </a:ext>
            </a:extLst>
          </p:cNvPr>
          <p:cNvSpPr txBox="1"/>
          <p:nvPr/>
        </p:nvSpPr>
        <p:spPr>
          <a:xfrm>
            <a:off x="8351952" y="3557506"/>
            <a:ext cx="2985547"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Vapour Retarder</a:t>
            </a:r>
            <a:endPar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B19E7FE-5B75-22FF-ECAF-210BF1F9299F}"/>
              </a:ext>
            </a:extLst>
          </p:cNvPr>
          <p:cNvSpPr txBox="1"/>
          <p:nvPr/>
        </p:nvSpPr>
        <p:spPr>
          <a:xfrm>
            <a:off x="295835" y="3530163"/>
            <a:ext cx="247904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Deck Cover</a:t>
            </a:r>
            <a:endPar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7275EA5-6751-69A2-76EB-C0B37DAE170D}"/>
              </a:ext>
            </a:extLst>
          </p:cNvPr>
          <p:cNvSpPr/>
          <p:nvPr/>
        </p:nvSpPr>
        <p:spPr>
          <a:xfrm>
            <a:off x="2078831" y="1816777"/>
            <a:ext cx="2557497"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alibri" panose="020F0502020204030204"/>
              </a:rPr>
              <a:t>Cover Board</a:t>
            </a:r>
            <a:endPar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F303F8E-952F-EDEA-5C2B-F7FDC48089B7}"/>
              </a:ext>
            </a:extLst>
          </p:cNvPr>
          <p:cNvSpPr/>
          <p:nvPr/>
        </p:nvSpPr>
        <p:spPr>
          <a:xfrm>
            <a:off x="6903991" y="5510385"/>
            <a:ext cx="2557497"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alibri" panose="020F0502020204030204"/>
              </a:rPr>
              <a:t>Flashing</a:t>
            </a:r>
            <a:endPar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E79380A-06C8-0DC7-D8C9-3BC997D1C52C}"/>
              </a:ext>
            </a:extLst>
          </p:cNvPr>
          <p:cNvSpPr/>
          <p:nvPr/>
        </p:nvSpPr>
        <p:spPr>
          <a:xfrm>
            <a:off x="4464886" y="3716592"/>
            <a:ext cx="2872892"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alibri" panose="020F0502020204030204"/>
              </a:rPr>
              <a:t>Membrane</a:t>
            </a:r>
            <a:endPar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33A8CC5-B307-89BE-BD39-4C73EABAAC6C}"/>
              </a:ext>
            </a:extLst>
          </p:cNvPr>
          <p:cNvSpPr/>
          <p:nvPr/>
        </p:nvSpPr>
        <p:spPr>
          <a:xfrm>
            <a:off x="2730514" y="5510386"/>
            <a:ext cx="2557497"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Insulation</a:t>
            </a:r>
            <a:endPar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Tree>
    <p:extLst>
      <p:ext uri="{BB962C8B-B14F-4D97-AF65-F5344CB8AC3E}">
        <p14:creationId xmlns:p14="http://schemas.microsoft.com/office/powerpoint/2010/main" val="3468237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8029E-E4B8-1093-8AB1-63DABE3B2248}"/>
              </a:ext>
            </a:extLst>
          </p:cNvPr>
          <p:cNvSpPr>
            <a:spLocks noGrp="1"/>
          </p:cNvSpPr>
          <p:nvPr>
            <p:ph type="title"/>
          </p:nvPr>
        </p:nvSpPr>
        <p:spPr>
          <a:xfrm>
            <a:off x="2939451" y="299565"/>
            <a:ext cx="6313098" cy="649341"/>
          </a:xfrm>
        </p:spPr>
        <p:txBody>
          <a:bodyPr>
            <a:normAutofit fontScale="90000"/>
          </a:bodyPr>
          <a:lstStyle/>
          <a:p>
            <a:pPr algn="ctr"/>
            <a:r>
              <a:rPr lang="en-US" b="1" dirty="0">
                <a:latin typeface="Code Pro" panose="020B0604020202020204" charset="0"/>
              </a:rPr>
              <a:t>ROOFING 101</a:t>
            </a:r>
          </a:p>
        </p:txBody>
      </p:sp>
      <p:pic>
        <p:nvPicPr>
          <p:cNvPr id="3" name="Commercial Roof Installation. (1)">
            <a:hlinkClick r:id="" action="ppaction://media"/>
            <a:extLst>
              <a:ext uri="{FF2B5EF4-FFF2-40B4-BE49-F238E27FC236}">
                <a16:creationId xmlns:a16="http://schemas.microsoft.com/office/drawing/2014/main" id="{80D374C9-2BFD-F001-4D3A-5316056141B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52902" y="884950"/>
            <a:ext cx="10086195" cy="5673485"/>
          </a:xfrm>
          <a:prstGeom prst="rect">
            <a:avLst/>
          </a:prstGeom>
        </p:spPr>
      </p:pic>
    </p:spTree>
    <p:extLst>
      <p:ext uri="{BB962C8B-B14F-4D97-AF65-F5344CB8AC3E}">
        <p14:creationId xmlns:p14="http://schemas.microsoft.com/office/powerpoint/2010/main" val="125016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8029E-E4B8-1093-8AB1-63DABE3B2248}"/>
              </a:ext>
            </a:extLst>
          </p:cNvPr>
          <p:cNvSpPr>
            <a:spLocks noGrp="1"/>
          </p:cNvSpPr>
          <p:nvPr>
            <p:ph type="title"/>
          </p:nvPr>
        </p:nvSpPr>
        <p:spPr>
          <a:xfrm>
            <a:off x="219793" y="0"/>
            <a:ext cx="6557525" cy="1325563"/>
          </a:xfrm>
        </p:spPr>
        <p:txBody>
          <a:bodyPr>
            <a:normAutofit/>
          </a:bodyPr>
          <a:lstStyle/>
          <a:p>
            <a:r>
              <a:rPr lang="en-US" b="1" dirty="0">
                <a:latin typeface="Code Pro" panose="020B0604020202020204"/>
              </a:rPr>
              <a:t>Roofing Building Challenge </a:t>
            </a:r>
          </a:p>
        </p:txBody>
      </p:sp>
      <p:pic>
        <p:nvPicPr>
          <p:cNvPr id="3" name="Picture 2">
            <a:extLst>
              <a:ext uri="{FF2B5EF4-FFF2-40B4-BE49-F238E27FC236}">
                <a16:creationId xmlns:a16="http://schemas.microsoft.com/office/drawing/2014/main" id="{A53A4CF7-0005-F6BA-8878-21E1EE97E72E}"/>
              </a:ext>
            </a:extLst>
          </p:cNvPr>
          <p:cNvPicPr>
            <a:picLocks noChangeAspect="1"/>
          </p:cNvPicPr>
          <p:nvPr/>
        </p:nvPicPr>
        <p:blipFill>
          <a:blip r:embed="rId4"/>
          <a:stretch>
            <a:fillRect/>
          </a:stretch>
        </p:blipFill>
        <p:spPr>
          <a:xfrm>
            <a:off x="219793" y="1787338"/>
            <a:ext cx="5490723" cy="4914900"/>
          </a:xfrm>
          <a:prstGeom prst="rect">
            <a:avLst/>
          </a:prstGeom>
        </p:spPr>
      </p:pic>
      <p:sp>
        <p:nvSpPr>
          <p:cNvPr id="5" name="TextBox 4">
            <a:extLst>
              <a:ext uri="{FF2B5EF4-FFF2-40B4-BE49-F238E27FC236}">
                <a16:creationId xmlns:a16="http://schemas.microsoft.com/office/drawing/2014/main" id="{006B3369-5F06-A321-8F5A-2A6558229359}"/>
              </a:ext>
            </a:extLst>
          </p:cNvPr>
          <p:cNvSpPr txBox="1"/>
          <p:nvPr/>
        </p:nvSpPr>
        <p:spPr>
          <a:xfrm>
            <a:off x="2223246" y="6323721"/>
            <a:ext cx="3639672" cy="369332"/>
          </a:xfrm>
          <a:prstGeom prst="rect">
            <a:avLst/>
          </a:prstGeom>
          <a:noFill/>
        </p:spPr>
        <p:txBody>
          <a:bodyPr wrap="square" rtlCol="0">
            <a:spAutoFit/>
          </a:bodyPr>
          <a:lstStyle/>
          <a:p>
            <a:r>
              <a:rPr lang="en-US" dirty="0"/>
              <a:t>Used with permission from RCABC</a:t>
            </a:r>
          </a:p>
        </p:txBody>
      </p:sp>
      <p:graphicFrame>
        <p:nvGraphicFramePr>
          <p:cNvPr id="4" name="Table 3">
            <a:extLst>
              <a:ext uri="{FF2B5EF4-FFF2-40B4-BE49-F238E27FC236}">
                <a16:creationId xmlns:a16="http://schemas.microsoft.com/office/drawing/2014/main" id="{078955AA-4CE8-2EED-A37E-0710670D8C36}"/>
              </a:ext>
            </a:extLst>
          </p:cNvPr>
          <p:cNvGraphicFramePr>
            <a:graphicFrameLocks noGrp="1"/>
          </p:cNvGraphicFramePr>
          <p:nvPr>
            <p:extLst>
              <p:ext uri="{D42A27DB-BD31-4B8C-83A1-F6EECF244321}">
                <p14:modId xmlns:p14="http://schemas.microsoft.com/office/powerpoint/2010/main" val="3250797753"/>
              </p:ext>
            </p:extLst>
          </p:nvPr>
        </p:nvGraphicFramePr>
        <p:xfrm>
          <a:off x="6481484" y="1787338"/>
          <a:ext cx="5490723" cy="4924985"/>
        </p:xfrm>
        <a:graphic>
          <a:graphicData uri="http://schemas.openxmlformats.org/drawingml/2006/table">
            <a:tbl>
              <a:tblPr>
                <a:tableStyleId>{5C22544A-7EE6-4342-B048-85BDC9FD1C3A}</a:tableStyleId>
              </a:tblPr>
              <a:tblGrid>
                <a:gridCol w="5490723">
                  <a:extLst>
                    <a:ext uri="{9D8B030D-6E8A-4147-A177-3AD203B41FA5}">
                      <a16:colId xmlns:a16="http://schemas.microsoft.com/office/drawing/2014/main" val="1760813564"/>
                    </a:ext>
                  </a:extLst>
                </a:gridCol>
              </a:tblGrid>
              <a:tr h="4924985">
                <a:tc>
                  <a:txBody>
                    <a:bodyPr/>
                    <a:lstStyle/>
                    <a:p>
                      <a:pPr marL="0" marR="0" indent="0" algn="l">
                        <a:lnSpc>
                          <a:spcPct val="107000"/>
                        </a:lnSpc>
                        <a:spcBef>
                          <a:spcPts val="0"/>
                        </a:spcBef>
                        <a:spcAft>
                          <a:spcPts val="800"/>
                        </a:spcAft>
                        <a:buFont typeface="Arial" panose="020B0604020202020204" pitchFamily="34" charset="0"/>
                        <a:buNone/>
                      </a:pPr>
                      <a:endParaRPr lang="en-US" sz="3200" dirty="0">
                        <a:effectLst/>
                        <a:latin typeface="Code Pro" panose="020B0604020202020204" charset="0"/>
                        <a:ea typeface="Calibri" panose="020F0502020204030204" pitchFamily="34" charset="0"/>
                        <a:cs typeface="Times New Roman" panose="02020603050405020304" pitchFamily="18" charset="0"/>
                      </a:endParaRPr>
                    </a:p>
                  </a:txBody>
                  <a:tcPr marL="114300" marR="114300" marT="0" marB="0">
                    <a:solidFill>
                      <a:schemeClr val="accent1">
                        <a:tint val="20000"/>
                        <a:alpha val="60000"/>
                      </a:schemeClr>
                    </a:solidFill>
                  </a:tcPr>
                </a:tc>
                <a:extLst>
                  <a:ext uri="{0D108BD9-81ED-4DB2-BD59-A6C34878D82A}">
                    <a16:rowId xmlns:a16="http://schemas.microsoft.com/office/drawing/2014/main" val="3192838267"/>
                  </a:ext>
                </a:extLst>
              </a:tr>
            </a:tbl>
          </a:graphicData>
        </a:graphic>
      </p:graphicFrame>
      <p:sp>
        <p:nvSpPr>
          <p:cNvPr id="6" name="TextBox 5">
            <a:extLst>
              <a:ext uri="{FF2B5EF4-FFF2-40B4-BE49-F238E27FC236}">
                <a16:creationId xmlns:a16="http://schemas.microsoft.com/office/drawing/2014/main" id="{DBC7D05D-4961-F015-E59D-4A1856419A06}"/>
              </a:ext>
            </a:extLst>
          </p:cNvPr>
          <p:cNvSpPr txBox="1"/>
          <p:nvPr/>
        </p:nvSpPr>
        <p:spPr>
          <a:xfrm>
            <a:off x="6481484" y="1938251"/>
            <a:ext cx="5652085" cy="3742115"/>
          </a:xfrm>
          <a:prstGeom prst="rect">
            <a:avLst/>
          </a:prstGeom>
          <a:noFill/>
        </p:spPr>
        <p:txBody>
          <a:bodyPr wrap="square">
            <a:spAutoFit/>
          </a:bodyPr>
          <a:lstStyle/>
          <a:p>
            <a:pPr marL="342900" marR="0">
              <a:lnSpc>
                <a:spcPct val="107000"/>
              </a:lnSpc>
              <a:spcBef>
                <a:spcPts val="0"/>
              </a:spcBef>
              <a:spcAft>
                <a:spcPts val="800"/>
              </a:spcAft>
            </a:pPr>
            <a:r>
              <a:rPr lang="en-US" sz="2800" dirty="0">
                <a:effectLst/>
                <a:latin typeface="Code Pro" panose="020B0604020202020204" charset="0"/>
                <a:ea typeface="Calibri" panose="020F0502020204030204" pitchFamily="34" charset="0"/>
                <a:cs typeface="Times New Roman" panose="02020603050405020304" pitchFamily="18" charset="0"/>
              </a:rPr>
              <a:t>Each sandwich </a:t>
            </a:r>
            <a:r>
              <a:rPr lang="en-US" sz="2800" b="1" dirty="0">
                <a:effectLst/>
                <a:latin typeface="Code Pro" panose="020B0604020202020204" charset="0"/>
                <a:ea typeface="Calibri" panose="020F0502020204030204" pitchFamily="34" charset="0"/>
                <a:cs typeface="Times New Roman" panose="02020603050405020304" pitchFamily="18" charset="0"/>
              </a:rPr>
              <a:t>MUST</a:t>
            </a:r>
            <a:r>
              <a:rPr lang="en-US" sz="2800" dirty="0">
                <a:effectLst/>
                <a:latin typeface="Code Pro" panose="020B0604020202020204" charset="0"/>
                <a:ea typeface="Calibri" panose="020F0502020204030204" pitchFamily="34" charset="0"/>
                <a:cs typeface="Times New Roman" panose="02020603050405020304" pitchFamily="18" charset="0"/>
              </a:rPr>
              <a:t>:</a:t>
            </a:r>
          </a:p>
          <a:p>
            <a:pPr marL="342900" marR="0" lvl="0" indent="-342900">
              <a:buFont typeface="Wingdings" panose="05000000000000000000" pitchFamily="2" charset="2"/>
              <a:buChar char=""/>
            </a:pPr>
            <a:r>
              <a:rPr lang="en-US" sz="2800" dirty="0">
                <a:effectLst/>
                <a:latin typeface="Code Pro" panose="020B0604020202020204" charset="0"/>
                <a:ea typeface="Times New Roman" panose="02020603050405020304" pitchFamily="18" charset="0"/>
              </a:rPr>
              <a:t>Include all 7 layers of a flat roof</a:t>
            </a:r>
          </a:p>
          <a:p>
            <a:pPr marL="342900" marR="0" lvl="0" indent="-342900">
              <a:buFont typeface="Wingdings" panose="05000000000000000000" pitchFamily="2" charset="2"/>
              <a:buChar char=""/>
            </a:pPr>
            <a:r>
              <a:rPr lang="en-US" sz="2800" dirty="0">
                <a:latin typeface="Code Pro" panose="020B0604020202020204" charset="0"/>
                <a:ea typeface="Times New Roman" panose="02020603050405020304" pitchFamily="18" charset="0"/>
              </a:rPr>
              <a:t>Sandwich</a:t>
            </a:r>
            <a:r>
              <a:rPr lang="en-US" sz="2800" dirty="0">
                <a:effectLst/>
                <a:latin typeface="Code Pro" panose="020B0604020202020204" charset="0"/>
                <a:ea typeface="Times New Roman" panose="02020603050405020304" pitchFamily="18" charset="0"/>
              </a:rPr>
              <a:t> </a:t>
            </a:r>
            <a:r>
              <a:rPr lang="en-US" sz="2800" dirty="0">
                <a:latin typeface="Code Pro" panose="020B0604020202020204" charset="0"/>
                <a:ea typeface="Times New Roman" panose="02020603050405020304" pitchFamily="18" charset="0"/>
              </a:rPr>
              <a:t>built</a:t>
            </a:r>
            <a:r>
              <a:rPr lang="en-US" sz="2800" dirty="0">
                <a:effectLst/>
                <a:latin typeface="Code Pro" panose="020B0604020202020204" charset="0"/>
                <a:ea typeface="Times New Roman" panose="02020603050405020304" pitchFamily="18" charset="0"/>
              </a:rPr>
              <a:t> in the correct order </a:t>
            </a:r>
          </a:p>
          <a:p>
            <a:pPr marL="342900" marR="0" lvl="0" indent="-342900">
              <a:buFont typeface="Wingdings" panose="05000000000000000000" pitchFamily="2" charset="2"/>
              <a:buChar char=""/>
            </a:pPr>
            <a:r>
              <a:rPr lang="en-US" sz="2800" dirty="0">
                <a:effectLst/>
                <a:latin typeface="Code Pro" panose="020B0604020202020204" charset="0"/>
                <a:ea typeface="Times New Roman" panose="02020603050405020304" pitchFamily="18" charset="0"/>
              </a:rPr>
              <a:t>At least one seam in top membrane</a:t>
            </a:r>
          </a:p>
          <a:p>
            <a:pPr marL="342900" marR="0" lvl="0" indent="-342900">
              <a:lnSpc>
                <a:spcPct val="107000"/>
              </a:lnSpc>
              <a:spcBef>
                <a:spcPts val="0"/>
              </a:spcBef>
              <a:spcAft>
                <a:spcPts val="800"/>
              </a:spcAft>
              <a:buFont typeface="Wingdings" panose="05000000000000000000" pitchFamily="2" charset="2"/>
              <a:buChar char=""/>
            </a:pPr>
            <a:r>
              <a:rPr lang="en-US" sz="2800" dirty="0">
                <a:effectLst/>
                <a:latin typeface="Code Pro" panose="020B0604020202020204" charset="0"/>
                <a:ea typeface="Calibri" panose="020F0502020204030204" pitchFamily="34" charset="0"/>
                <a:cs typeface="Times New Roman" panose="02020603050405020304" pitchFamily="18" charset="0"/>
              </a:rPr>
              <a:t>Demonstrate clean roofing skills (no glue leaking, flat roof, no holes in edge flashing)</a:t>
            </a:r>
          </a:p>
        </p:txBody>
      </p:sp>
      <p:sp>
        <p:nvSpPr>
          <p:cNvPr id="7" name="TextBox 6">
            <a:extLst>
              <a:ext uri="{FF2B5EF4-FFF2-40B4-BE49-F238E27FC236}">
                <a16:creationId xmlns:a16="http://schemas.microsoft.com/office/drawing/2014/main" id="{CE8FF010-F3AD-2694-7FB1-7419DCE8051F}"/>
              </a:ext>
            </a:extLst>
          </p:cNvPr>
          <p:cNvSpPr txBox="1"/>
          <p:nvPr/>
        </p:nvSpPr>
        <p:spPr>
          <a:xfrm>
            <a:off x="6898180" y="5585057"/>
            <a:ext cx="4818691" cy="923330"/>
          </a:xfrm>
          <a:prstGeom prst="rect">
            <a:avLst/>
          </a:prstGeom>
          <a:noFill/>
        </p:spPr>
        <p:txBody>
          <a:bodyPr wrap="square" rtlCol="0">
            <a:spAutoFit/>
          </a:bodyPr>
          <a:lstStyle/>
          <a:p>
            <a:r>
              <a:rPr lang="en-US" sz="5400" dirty="0">
                <a:solidFill>
                  <a:prstClr val="black"/>
                </a:solidFill>
                <a:latin typeface="Code Pro" panose="020B0604020202020204"/>
                <a:ea typeface="+mj-ea"/>
                <a:cs typeface="+mj-cs"/>
              </a:rPr>
              <a:t>T</a:t>
            </a:r>
            <a:r>
              <a:rPr kumimoji="0" lang="en-US" sz="5400" b="0" i="0" u="none" strike="noStrike" kern="1200" cap="none" spc="0" normalizeH="0" baseline="0" noProof="0" dirty="0" err="1">
                <a:ln>
                  <a:noFill/>
                </a:ln>
                <a:solidFill>
                  <a:prstClr val="black"/>
                </a:solidFill>
                <a:effectLst/>
                <a:uLnTx/>
                <a:uFillTx/>
                <a:latin typeface="Code Pro" panose="020B0604020202020204"/>
                <a:ea typeface="+mj-ea"/>
                <a:cs typeface="+mj-cs"/>
              </a:rPr>
              <a:t>ime</a:t>
            </a:r>
            <a:r>
              <a:rPr kumimoji="0" lang="en-US" sz="5400" b="0" i="0" u="none" strike="noStrike" kern="1200" cap="none" spc="0" normalizeH="0" baseline="0" noProof="0" dirty="0">
                <a:ln>
                  <a:noFill/>
                </a:ln>
                <a:solidFill>
                  <a:prstClr val="black"/>
                </a:solidFill>
                <a:effectLst/>
                <a:uLnTx/>
                <a:uFillTx/>
                <a:latin typeface="Code Pro" panose="020B0604020202020204"/>
                <a:ea typeface="+mj-ea"/>
                <a:cs typeface="+mj-cs"/>
              </a:rPr>
              <a:t> to BUILD!!</a:t>
            </a:r>
            <a:endParaRPr lang="en-US" sz="5400" dirty="0"/>
          </a:p>
        </p:txBody>
      </p:sp>
    </p:spTree>
    <p:extLst>
      <p:ext uri="{BB962C8B-B14F-4D97-AF65-F5344CB8AC3E}">
        <p14:creationId xmlns:p14="http://schemas.microsoft.com/office/powerpoint/2010/main" val="2156946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8029E-E4B8-1093-8AB1-63DABE3B2248}"/>
              </a:ext>
            </a:extLst>
          </p:cNvPr>
          <p:cNvSpPr>
            <a:spLocks noGrp="1"/>
          </p:cNvSpPr>
          <p:nvPr>
            <p:ph type="title"/>
          </p:nvPr>
        </p:nvSpPr>
        <p:spPr>
          <a:xfrm>
            <a:off x="105656" y="-13456"/>
            <a:ext cx="6492367" cy="1325563"/>
          </a:xfrm>
        </p:spPr>
        <p:txBody>
          <a:bodyPr/>
          <a:lstStyle/>
          <a:p>
            <a:r>
              <a:rPr lang="en-US" b="1" dirty="0">
                <a:latin typeface="Code Pro" panose="020B0604020202020204"/>
              </a:rPr>
              <a:t>Roofing Building Challenge </a:t>
            </a:r>
          </a:p>
        </p:txBody>
      </p:sp>
      <p:pic>
        <p:nvPicPr>
          <p:cNvPr id="3" name="Picture 2">
            <a:extLst>
              <a:ext uri="{FF2B5EF4-FFF2-40B4-BE49-F238E27FC236}">
                <a16:creationId xmlns:a16="http://schemas.microsoft.com/office/drawing/2014/main" id="{A53A4CF7-0005-F6BA-8878-21E1EE97E72E}"/>
              </a:ext>
            </a:extLst>
          </p:cNvPr>
          <p:cNvPicPr>
            <a:picLocks noChangeAspect="1"/>
          </p:cNvPicPr>
          <p:nvPr/>
        </p:nvPicPr>
        <p:blipFill>
          <a:blip r:embed="rId4"/>
          <a:stretch>
            <a:fillRect/>
          </a:stretch>
        </p:blipFill>
        <p:spPr>
          <a:xfrm>
            <a:off x="177374" y="1814810"/>
            <a:ext cx="5636482" cy="4946283"/>
          </a:xfrm>
          <a:prstGeom prst="rect">
            <a:avLst/>
          </a:prstGeom>
        </p:spPr>
      </p:pic>
      <p:sp>
        <p:nvSpPr>
          <p:cNvPr id="5" name="TextBox 4">
            <a:extLst>
              <a:ext uri="{FF2B5EF4-FFF2-40B4-BE49-F238E27FC236}">
                <a16:creationId xmlns:a16="http://schemas.microsoft.com/office/drawing/2014/main" id="{006B3369-5F06-A321-8F5A-2A6558229359}"/>
              </a:ext>
            </a:extLst>
          </p:cNvPr>
          <p:cNvSpPr txBox="1"/>
          <p:nvPr/>
        </p:nvSpPr>
        <p:spPr>
          <a:xfrm>
            <a:off x="2260264" y="6286401"/>
            <a:ext cx="3639672" cy="369332"/>
          </a:xfrm>
          <a:prstGeom prst="rect">
            <a:avLst/>
          </a:prstGeom>
          <a:noFill/>
        </p:spPr>
        <p:txBody>
          <a:bodyPr wrap="square" rtlCol="0">
            <a:spAutoFit/>
          </a:bodyPr>
          <a:lstStyle/>
          <a:p>
            <a:r>
              <a:rPr lang="en-US" dirty="0"/>
              <a:t>Used with permission from RCABC</a:t>
            </a:r>
          </a:p>
        </p:txBody>
      </p:sp>
      <p:sp>
        <p:nvSpPr>
          <p:cNvPr id="4" name="Rectangle 3">
            <a:extLst>
              <a:ext uri="{FF2B5EF4-FFF2-40B4-BE49-F238E27FC236}">
                <a16:creationId xmlns:a16="http://schemas.microsoft.com/office/drawing/2014/main" id="{0E475D32-873C-7EEA-9845-716B119355FE}"/>
              </a:ext>
            </a:extLst>
          </p:cNvPr>
          <p:cNvSpPr/>
          <p:nvPr/>
        </p:nvSpPr>
        <p:spPr>
          <a:xfrm>
            <a:off x="6848186" y="3386713"/>
            <a:ext cx="5222535"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alibri" panose="020F0502020204030204"/>
              </a:rPr>
              <a:t>Insulation (foam sheets)  - 1 or 2 sheets</a:t>
            </a:r>
            <a:endParaRPr kumimoji="0" lang="en-US" sz="2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0975F96-B7F4-C528-8323-E6B26FB1876C}"/>
              </a:ext>
            </a:extLst>
          </p:cNvPr>
          <p:cNvSpPr/>
          <p:nvPr/>
        </p:nvSpPr>
        <p:spPr>
          <a:xfrm>
            <a:off x="9184620" y="2126988"/>
            <a:ext cx="2690455"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alibri" panose="020F0502020204030204"/>
              </a:rPr>
              <a:t>Cover Board (cardboard paper)</a:t>
            </a:r>
            <a:endParaRPr kumimoji="0" lang="en-US" sz="2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5E1D085-7E5D-0C02-4274-A107E447A8CA}"/>
              </a:ext>
            </a:extLst>
          </p:cNvPr>
          <p:cNvSpPr/>
          <p:nvPr/>
        </p:nvSpPr>
        <p:spPr>
          <a:xfrm>
            <a:off x="6848186" y="897730"/>
            <a:ext cx="4760260"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ode Pro" panose="020B0604020202020204"/>
              </a:rPr>
              <a:t>Membrane (shelf liner) with a seam</a:t>
            </a:r>
            <a:endParaRPr kumimoji="0" lang="en-US" sz="2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ode Pro" panose="020B0604020202020204"/>
            </a:endParaRPr>
          </a:p>
        </p:txBody>
      </p:sp>
      <p:sp>
        <p:nvSpPr>
          <p:cNvPr id="8" name="Rectangle 7">
            <a:extLst>
              <a:ext uri="{FF2B5EF4-FFF2-40B4-BE49-F238E27FC236}">
                <a16:creationId xmlns:a16="http://schemas.microsoft.com/office/drawing/2014/main" id="{099498DF-7129-2152-675F-5D66830D3B61}"/>
              </a:ext>
            </a:extLst>
          </p:cNvPr>
          <p:cNvSpPr/>
          <p:nvPr/>
        </p:nvSpPr>
        <p:spPr>
          <a:xfrm>
            <a:off x="6096000" y="1763646"/>
            <a:ext cx="2341367"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alibri" panose="020F0502020204030204"/>
              </a:rPr>
              <a:t>Flashing (tinfoil)</a:t>
            </a:r>
            <a:endParaRPr kumimoji="0" lang="en-US" sz="2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86306BF-EDD6-8F1C-5CD3-D0B217A31361}"/>
              </a:ext>
            </a:extLst>
          </p:cNvPr>
          <p:cNvSpPr/>
          <p:nvPr/>
        </p:nvSpPr>
        <p:spPr>
          <a:xfrm>
            <a:off x="6977980" y="4272178"/>
            <a:ext cx="4897095"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Vapour Retarder (wax paper)</a:t>
            </a:r>
            <a:endParaRPr kumimoji="0" lang="en-US" sz="2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DF21CA9-AD25-C31B-2710-E311EB3AA730}"/>
              </a:ext>
            </a:extLst>
          </p:cNvPr>
          <p:cNvSpPr/>
          <p:nvPr/>
        </p:nvSpPr>
        <p:spPr>
          <a:xfrm>
            <a:off x="6669740" y="6066966"/>
            <a:ext cx="3172346"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Roof Deck (BBQ tray)</a:t>
            </a:r>
            <a:endParaRPr kumimoji="0" lang="en-US" sz="2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AEFD7FE-25FA-1EF8-64E1-F3EABB88C2EC}"/>
              </a:ext>
            </a:extLst>
          </p:cNvPr>
          <p:cNvSpPr/>
          <p:nvPr/>
        </p:nvSpPr>
        <p:spPr>
          <a:xfrm>
            <a:off x="7651376" y="5169572"/>
            <a:ext cx="4223699"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Deck Cover (meranti plywood)</a:t>
            </a:r>
            <a:endParaRPr kumimoji="0" lang="en-US" sz="2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E3ACD871-3DDB-47F3-3E50-1B47BC506C1B}"/>
              </a:ext>
            </a:extLst>
          </p:cNvPr>
          <p:cNvCxnSpPr>
            <a:cxnSpLocks/>
            <a:stCxn id="6" idx="1"/>
          </p:cNvCxnSpPr>
          <p:nvPr/>
        </p:nvCxnSpPr>
        <p:spPr>
          <a:xfrm flipH="1">
            <a:off x="4447853" y="2542487"/>
            <a:ext cx="4736767" cy="1376093"/>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D6163DFB-70CC-CC61-4619-C0EDDC039C59}"/>
              </a:ext>
            </a:extLst>
          </p:cNvPr>
          <p:cNvCxnSpPr>
            <a:cxnSpLocks/>
            <a:stCxn id="11" idx="1"/>
          </p:cNvCxnSpPr>
          <p:nvPr/>
        </p:nvCxnSpPr>
        <p:spPr>
          <a:xfrm flipH="1" flipV="1">
            <a:off x="4195483" y="5064212"/>
            <a:ext cx="3455893" cy="336193"/>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Arrow Connector 24">
            <a:extLst>
              <a:ext uri="{FF2B5EF4-FFF2-40B4-BE49-F238E27FC236}">
                <a16:creationId xmlns:a16="http://schemas.microsoft.com/office/drawing/2014/main" id="{2C9CBA11-44EA-7450-4810-6855E810B422}"/>
              </a:ext>
            </a:extLst>
          </p:cNvPr>
          <p:cNvCxnSpPr>
            <a:cxnSpLocks/>
            <a:stCxn id="4" idx="1"/>
          </p:cNvCxnSpPr>
          <p:nvPr/>
        </p:nvCxnSpPr>
        <p:spPr>
          <a:xfrm flipH="1">
            <a:off x="4509549" y="3617546"/>
            <a:ext cx="2338637" cy="790171"/>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id="{DBDB4637-7203-DDB9-A008-DA0D2BF20183}"/>
              </a:ext>
            </a:extLst>
          </p:cNvPr>
          <p:cNvCxnSpPr>
            <a:cxnSpLocks/>
            <a:stCxn id="8" idx="1"/>
          </p:cNvCxnSpPr>
          <p:nvPr/>
        </p:nvCxnSpPr>
        <p:spPr>
          <a:xfrm flipH="1">
            <a:off x="2027543" y="1994479"/>
            <a:ext cx="4068457" cy="1594973"/>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Straight Arrow Connector 29">
            <a:extLst>
              <a:ext uri="{FF2B5EF4-FFF2-40B4-BE49-F238E27FC236}">
                <a16:creationId xmlns:a16="http://schemas.microsoft.com/office/drawing/2014/main" id="{DA84253D-2E02-1708-1282-334E58209B52}"/>
              </a:ext>
            </a:extLst>
          </p:cNvPr>
          <p:cNvCxnSpPr>
            <a:cxnSpLocks/>
            <a:stCxn id="7" idx="1"/>
          </p:cNvCxnSpPr>
          <p:nvPr/>
        </p:nvCxnSpPr>
        <p:spPr>
          <a:xfrm flipH="1">
            <a:off x="3422836" y="1128563"/>
            <a:ext cx="3425350" cy="2484586"/>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Straight Arrow Connector 30">
            <a:extLst>
              <a:ext uri="{FF2B5EF4-FFF2-40B4-BE49-F238E27FC236}">
                <a16:creationId xmlns:a16="http://schemas.microsoft.com/office/drawing/2014/main" id="{E573F89C-BCC1-E79D-8B26-2CE5EECDA118}"/>
              </a:ext>
            </a:extLst>
          </p:cNvPr>
          <p:cNvCxnSpPr>
            <a:cxnSpLocks/>
            <a:stCxn id="9" idx="1"/>
          </p:cNvCxnSpPr>
          <p:nvPr/>
        </p:nvCxnSpPr>
        <p:spPr>
          <a:xfrm flipH="1">
            <a:off x="4343400" y="4503011"/>
            <a:ext cx="2634580" cy="255721"/>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Arrow Connector 17">
            <a:extLst>
              <a:ext uri="{FF2B5EF4-FFF2-40B4-BE49-F238E27FC236}">
                <a16:creationId xmlns:a16="http://schemas.microsoft.com/office/drawing/2014/main" id="{8B023DE3-E804-B879-E40F-92BCDCFD0391}"/>
              </a:ext>
            </a:extLst>
          </p:cNvPr>
          <p:cNvCxnSpPr>
            <a:cxnSpLocks/>
            <a:stCxn id="4" idx="1"/>
          </p:cNvCxnSpPr>
          <p:nvPr/>
        </p:nvCxnSpPr>
        <p:spPr>
          <a:xfrm flipH="1">
            <a:off x="4509549" y="3617546"/>
            <a:ext cx="2338637" cy="472995"/>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4" name="TextBox 33">
            <a:extLst>
              <a:ext uri="{FF2B5EF4-FFF2-40B4-BE49-F238E27FC236}">
                <a16:creationId xmlns:a16="http://schemas.microsoft.com/office/drawing/2014/main" id="{BF9F4012-C574-5093-2FE2-32E9C1E53A55}"/>
              </a:ext>
            </a:extLst>
          </p:cNvPr>
          <p:cNvSpPr txBox="1"/>
          <p:nvPr/>
        </p:nvSpPr>
        <p:spPr>
          <a:xfrm>
            <a:off x="8581333" y="1464765"/>
            <a:ext cx="1914616" cy="400110"/>
          </a:xfrm>
          <a:prstGeom prst="rect">
            <a:avLst/>
          </a:prstGeom>
          <a:noFill/>
        </p:spPr>
        <p:txBody>
          <a:bodyPr wrap="square" rtlCol="0">
            <a:spAutoFit/>
          </a:bodyPr>
          <a:lstStyle/>
          <a:p>
            <a:r>
              <a:rPr lang="en-US" sz="2000" b="1" dirty="0">
                <a:solidFill>
                  <a:srgbClr val="FFFF00"/>
                </a:solidFill>
              </a:rPr>
              <a:t>Peel and stick to</a:t>
            </a:r>
          </a:p>
        </p:txBody>
      </p:sp>
      <p:sp>
        <p:nvSpPr>
          <p:cNvPr id="39" name="TextBox 38">
            <a:extLst>
              <a:ext uri="{FF2B5EF4-FFF2-40B4-BE49-F238E27FC236}">
                <a16:creationId xmlns:a16="http://schemas.microsoft.com/office/drawing/2014/main" id="{823D5537-37C6-C8AF-47F9-A27DCC94D354}"/>
              </a:ext>
            </a:extLst>
          </p:cNvPr>
          <p:cNvSpPr txBox="1"/>
          <p:nvPr/>
        </p:nvSpPr>
        <p:spPr>
          <a:xfrm>
            <a:off x="6155337" y="2164088"/>
            <a:ext cx="2554612" cy="707886"/>
          </a:xfrm>
          <a:prstGeom prst="rect">
            <a:avLst/>
          </a:prstGeom>
          <a:noFill/>
        </p:spPr>
        <p:txBody>
          <a:bodyPr wrap="square" rtlCol="0">
            <a:spAutoFit/>
          </a:bodyPr>
          <a:lstStyle/>
          <a:p>
            <a:r>
              <a:rPr lang="en-US" sz="2000" b="1" dirty="0">
                <a:solidFill>
                  <a:srgbClr val="FFFF00"/>
                </a:solidFill>
              </a:rPr>
              <a:t>Strips to close gaps and lap over sides</a:t>
            </a:r>
          </a:p>
        </p:txBody>
      </p:sp>
      <p:sp>
        <p:nvSpPr>
          <p:cNvPr id="51" name="TextBox 50">
            <a:extLst>
              <a:ext uri="{FF2B5EF4-FFF2-40B4-BE49-F238E27FC236}">
                <a16:creationId xmlns:a16="http://schemas.microsoft.com/office/drawing/2014/main" id="{BA50935D-DF12-8471-859A-F6946EF3A5F6}"/>
              </a:ext>
            </a:extLst>
          </p:cNvPr>
          <p:cNvSpPr txBox="1"/>
          <p:nvPr/>
        </p:nvSpPr>
        <p:spPr>
          <a:xfrm>
            <a:off x="9763225" y="2956656"/>
            <a:ext cx="1914616" cy="400110"/>
          </a:xfrm>
          <a:prstGeom prst="rect">
            <a:avLst/>
          </a:prstGeom>
          <a:noFill/>
        </p:spPr>
        <p:txBody>
          <a:bodyPr wrap="square" rtlCol="0">
            <a:spAutoFit/>
          </a:bodyPr>
          <a:lstStyle/>
          <a:p>
            <a:r>
              <a:rPr lang="en-US" sz="2000" b="1" dirty="0">
                <a:solidFill>
                  <a:srgbClr val="FFFF00"/>
                </a:solidFill>
              </a:rPr>
              <a:t>Tack or glue to</a:t>
            </a:r>
          </a:p>
        </p:txBody>
      </p:sp>
      <p:sp>
        <p:nvSpPr>
          <p:cNvPr id="52" name="TextBox 51">
            <a:extLst>
              <a:ext uri="{FF2B5EF4-FFF2-40B4-BE49-F238E27FC236}">
                <a16:creationId xmlns:a16="http://schemas.microsoft.com/office/drawing/2014/main" id="{3BBB2296-4C6F-539C-8B55-62EA4C884BC8}"/>
              </a:ext>
            </a:extLst>
          </p:cNvPr>
          <p:cNvSpPr txBox="1"/>
          <p:nvPr/>
        </p:nvSpPr>
        <p:spPr>
          <a:xfrm>
            <a:off x="9018848" y="3865407"/>
            <a:ext cx="1914616" cy="400110"/>
          </a:xfrm>
          <a:prstGeom prst="rect">
            <a:avLst/>
          </a:prstGeom>
          <a:noFill/>
        </p:spPr>
        <p:txBody>
          <a:bodyPr wrap="square" rtlCol="0">
            <a:spAutoFit/>
          </a:bodyPr>
          <a:lstStyle/>
          <a:p>
            <a:r>
              <a:rPr lang="en-US" sz="2000" b="1" dirty="0">
                <a:solidFill>
                  <a:srgbClr val="FFFF00"/>
                </a:solidFill>
              </a:rPr>
              <a:t>Tack or glue to</a:t>
            </a:r>
          </a:p>
        </p:txBody>
      </p:sp>
      <p:sp>
        <p:nvSpPr>
          <p:cNvPr id="60" name="TextBox 59">
            <a:extLst>
              <a:ext uri="{FF2B5EF4-FFF2-40B4-BE49-F238E27FC236}">
                <a16:creationId xmlns:a16="http://schemas.microsoft.com/office/drawing/2014/main" id="{247A548B-0891-A417-1D01-00AE0EC6843A}"/>
              </a:ext>
            </a:extLst>
          </p:cNvPr>
          <p:cNvSpPr txBox="1"/>
          <p:nvPr/>
        </p:nvSpPr>
        <p:spPr>
          <a:xfrm>
            <a:off x="9358753" y="4759107"/>
            <a:ext cx="1914616" cy="400110"/>
          </a:xfrm>
          <a:prstGeom prst="rect">
            <a:avLst/>
          </a:prstGeom>
          <a:noFill/>
        </p:spPr>
        <p:txBody>
          <a:bodyPr wrap="square" rtlCol="0">
            <a:spAutoFit/>
          </a:bodyPr>
          <a:lstStyle/>
          <a:p>
            <a:r>
              <a:rPr lang="en-US" sz="2000" b="1" dirty="0">
                <a:solidFill>
                  <a:srgbClr val="FFFF00"/>
                </a:solidFill>
              </a:rPr>
              <a:t>Tack or glue to</a:t>
            </a:r>
          </a:p>
        </p:txBody>
      </p:sp>
      <p:sp>
        <p:nvSpPr>
          <p:cNvPr id="62" name="TextBox 61">
            <a:extLst>
              <a:ext uri="{FF2B5EF4-FFF2-40B4-BE49-F238E27FC236}">
                <a16:creationId xmlns:a16="http://schemas.microsoft.com/office/drawing/2014/main" id="{739D45E5-F607-BE17-E6B5-7AD3A747972F}"/>
              </a:ext>
            </a:extLst>
          </p:cNvPr>
          <p:cNvSpPr txBox="1"/>
          <p:nvPr/>
        </p:nvSpPr>
        <p:spPr>
          <a:xfrm>
            <a:off x="7313700" y="5690861"/>
            <a:ext cx="1914616" cy="400110"/>
          </a:xfrm>
          <a:prstGeom prst="rect">
            <a:avLst/>
          </a:prstGeom>
          <a:noFill/>
        </p:spPr>
        <p:txBody>
          <a:bodyPr wrap="square" rtlCol="0">
            <a:spAutoFit/>
          </a:bodyPr>
          <a:lstStyle/>
          <a:p>
            <a:r>
              <a:rPr lang="en-US" sz="2000" b="1" dirty="0">
                <a:solidFill>
                  <a:srgbClr val="FFFF00"/>
                </a:solidFill>
              </a:rPr>
              <a:t>Place inside of</a:t>
            </a:r>
          </a:p>
        </p:txBody>
      </p:sp>
      <p:cxnSp>
        <p:nvCxnSpPr>
          <p:cNvPr id="70" name="Straight Arrow Connector 69">
            <a:extLst>
              <a:ext uri="{FF2B5EF4-FFF2-40B4-BE49-F238E27FC236}">
                <a16:creationId xmlns:a16="http://schemas.microsoft.com/office/drawing/2014/main" id="{CEB5B85A-4CF6-75B0-310D-16D8A1A8C053}"/>
              </a:ext>
            </a:extLst>
          </p:cNvPr>
          <p:cNvCxnSpPr>
            <a:cxnSpLocks/>
            <a:stCxn id="10" idx="1"/>
          </p:cNvCxnSpPr>
          <p:nvPr/>
        </p:nvCxnSpPr>
        <p:spPr>
          <a:xfrm flipH="1" flipV="1">
            <a:off x="4053187" y="5628677"/>
            <a:ext cx="2616553" cy="669122"/>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8357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3000"/>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road&#10;&#10;Description automatically generated">
            <a:extLst>
              <a:ext uri="{FF2B5EF4-FFF2-40B4-BE49-F238E27FC236}">
                <a16:creationId xmlns:a16="http://schemas.microsoft.com/office/drawing/2014/main" id="{D1F7A1A2-B055-2CF9-C593-2E146F5935C4}"/>
              </a:ext>
            </a:extLst>
          </p:cNvPr>
          <p:cNvPicPr>
            <a:picLocks noChangeAspect="1"/>
          </p:cNvPicPr>
          <p:nvPr/>
        </p:nvPicPr>
        <p:blipFill>
          <a:blip r:embed="rId3">
            <a:extLst>
              <a:ext uri="{28A0092B-C50C-407E-A947-70E740481C1C}">
                <a14:useLocalDpi xmlns:a14="http://schemas.microsoft.com/office/drawing/2010/main" val="0"/>
              </a:ext>
            </a:extLst>
          </a:blip>
          <a:srcRect t="1334"/>
          <a:stretch/>
        </p:blipFill>
        <p:spPr>
          <a:xfrm>
            <a:off x="-3008" y="1282"/>
            <a:ext cx="12191980" cy="6856718"/>
          </a:xfrm>
          <a:prstGeom prst="rect">
            <a:avLst/>
          </a:prstGeom>
          <a:blipFill dpi="0" rotWithShape="1">
            <a:blip r:embed="rId3"/>
            <a:srcRect/>
            <a:stretch>
              <a:fillRect/>
            </a:stretch>
          </a:blipFill>
        </p:spPr>
      </p:pic>
      <p:sp>
        <p:nvSpPr>
          <p:cNvPr id="4" name="Rectangle 3">
            <a:extLst>
              <a:ext uri="{FF2B5EF4-FFF2-40B4-BE49-F238E27FC236}">
                <a16:creationId xmlns:a16="http://schemas.microsoft.com/office/drawing/2014/main" id="{A7EDBC68-23F9-4398-BAE5-9D642E64A1E6}"/>
              </a:ext>
            </a:extLst>
          </p:cNvPr>
          <p:cNvSpPr/>
          <p:nvPr/>
        </p:nvSpPr>
        <p:spPr>
          <a:xfrm>
            <a:off x="1043939" y="1342363"/>
            <a:ext cx="10515601" cy="1119121"/>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5400" spc="213" dirty="0">
                <a:solidFill>
                  <a:schemeClr val="accent2">
                    <a:lumMod val="75000"/>
                  </a:schemeClr>
                </a:solidFill>
                <a:latin typeface="Code Pro" panose="020B0604020202020204" charset="0"/>
              </a:rPr>
              <a:t>What is Commercial Roofing?</a:t>
            </a:r>
          </a:p>
        </p:txBody>
      </p:sp>
      <p:sp>
        <p:nvSpPr>
          <p:cNvPr id="2" name="Rectangle 1">
            <a:extLst>
              <a:ext uri="{FF2B5EF4-FFF2-40B4-BE49-F238E27FC236}">
                <a16:creationId xmlns:a16="http://schemas.microsoft.com/office/drawing/2014/main" id="{526A38DB-0AC8-5E7B-5ABA-0BD3E120158D}"/>
              </a:ext>
            </a:extLst>
          </p:cNvPr>
          <p:cNvSpPr/>
          <p:nvPr/>
        </p:nvSpPr>
        <p:spPr>
          <a:xfrm>
            <a:off x="1043939" y="3540620"/>
            <a:ext cx="10515601" cy="1671460"/>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5400" spc="213" dirty="0">
                <a:solidFill>
                  <a:schemeClr val="accent2">
                    <a:lumMod val="75000"/>
                  </a:schemeClr>
                </a:solidFill>
                <a:latin typeface="Code Pro" panose="020B0604020202020204" charset="0"/>
              </a:rPr>
              <a:t>What are potentials careers in Commercial Roofing?</a:t>
            </a:r>
          </a:p>
        </p:txBody>
      </p:sp>
    </p:spTree>
    <p:extLst>
      <p:ext uri="{BB962C8B-B14F-4D97-AF65-F5344CB8AC3E}">
        <p14:creationId xmlns:p14="http://schemas.microsoft.com/office/powerpoint/2010/main" val="923463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a:stretch>
        </a:blipFill>
        <a:effectLst/>
      </p:bgPr>
    </p:bg>
    <p:spTree>
      <p:nvGrpSpPr>
        <p:cNvPr id="1" name=""/>
        <p:cNvGrpSpPr/>
        <p:nvPr/>
      </p:nvGrpSpPr>
      <p:grpSpPr>
        <a:xfrm>
          <a:off x="0" y="0"/>
          <a:ext cx="0" cy="0"/>
          <a:chOff x="0" y="0"/>
          <a:chExt cx="0" cy="0"/>
        </a:xfrm>
      </p:grpSpPr>
      <p:sp>
        <p:nvSpPr>
          <p:cNvPr id="18" name="TextBox 14">
            <a:extLst>
              <a:ext uri="{FF2B5EF4-FFF2-40B4-BE49-F238E27FC236}">
                <a16:creationId xmlns:a16="http://schemas.microsoft.com/office/drawing/2014/main" id="{85269DCB-82C3-911A-BDF7-D2EDD6CE7446}"/>
              </a:ext>
            </a:extLst>
          </p:cNvPr>
          <p:cNvSpPr txBox="1"/>
          <p:nvPr/>
        </p:nvSpPr>
        <p:spPr>
          <a:xfrm>
            <a:off x="2691250" y="528449"/>
            <a:ext cx="6809499" cy="820738"/>
          </a:xfrm>
          <a:prstGeom prst="rect">
            <a:avLst/>
          </a:prstGeom>
        </p:spPr>
        <p:txBody>
          <a:bodyPr lIns="0" tIns="0" rIns="0" bIns="0" rtlCol="0" anchor="t">
            <a:spAutoFit/>
          </a:bodyPr>
          <a:lstStyle/>
          <a:p>
            <a:pPr algn="ctr" defTabSz="609630">
              <a:lnSpc>
                <a:spcPts val="6400"/>
              </a:lnSpc>
            </a:pPr>
            <a:r>
              <a:rPr lang="en-US" sz="6000" b="1" spc="533" dirty="0">
                <a:solidFill>
                  <a:srgbClr val="FFC000"/>
                </a:solidFill>
                <a:latin typeface="Code Pro"/>
              </a:rPr>
              <a:t>PAIR &amp; SHARE</a:t>
            </a:r>
          </a:p>
        </p:txBody>
      </p:sp>
      <p:grpSp>
        <p:nvGrpSpPr>
          <p:cNvPr id="19" name="Group 10">
            <a:extLst>
              <a:ext uri="{FF2B5EF4-FFF2-40B4-BE49-F238E27FC236}">
                <a16:creationId xmlns:a16="http://schemas.microsoft.com/office/drawing/2014/main" id="{C894F2B8-F954-7C3D-C7FD-2CEA5A4B163A}"/>
              </a:ext>
            </a:extLst>
          </p:cNvPr>
          <p:cNvGrpSpPr/>
          <p:nvPr/>
        </p:nvGrpSpPr>
        <p:grpSpPr>
          <a:xfrm>
            <a:off x="1966846" y="1776308"/>
            <a:ext cx="2094166" cy="2029081"/>
            <a:chOff x="0" y="0"/>
            <a:chExt cx="6350000" cy="6350000"/>
          </a:xfrm>
        </p:grpSpPr>
        <p:sp>
          <p:nvSpPr>
            <p:cNvPr id="20" name="Freeform 11">
              <a:extLst>
                <a:ext uri="{FF2B5EF4-FFF2-40B4-BE49-F238E27FC236}">
                  <a16:creationId xmlns:a16="http://schemas.microsoft.com/office/drawing/2014/main" id="{2030D386-97CC-9DD0-70AB-99011703623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43434"/>
            </a:solidFill>
          </p:spPr>
          <p:txBody>
            <a:bodyPr/>
            <a:lstStyle/>
            <a:p>
              <a:pPr defTabSz="609630"/>
              <a:endParaRPr lang="en-US" sz="1200">
                <a:solidFill>
                  <a:prstClr val="black"/>
                </a:solidFill>
                <a:latin typeface="Calibri"/>
              </a:endParaRPr>
            </a:p>
          </p:txBody>
        </p:sp>
      </p:grpSp>
      <p:sp>
        <p:nvSpPr>
          <p:cNvPr id="21" name="Freeform 12">
            <a:extLst>
              <a:ext uri="{FF2B5EF4-FFF2-40B4-BE49-F238E27FC236}">
                <a16:creationId xmlns:a16="http://schemas.microsoft.com/office/drawing/2014/main" id="{334EEA16-5C3C-B9F2-B9AD-0A7CAB7D6E1C}"/>
              </a:ext>
            </a:extLst>
          </p:cNvPr>
          <p:cNvSpPr/>
          <p:nvPr/>
        </p:nvSpPr>
        <p:spPr>
          <a:xfrm>
            <a:off x="2157503" y="2137542"/>
            <a:ext cx="1595294" cy="1338053"/>
          </a:xfrm>
          <a:custGeom>
            <a:avLst/>
            <a:gdLst/>
            <a:ahLst/>
            <a:cxnLst/>
            <a:rect l="l" t="t" r="r" b="b"/>
            <a:pathLst>
              <a:path w="2392941" h="2007079">
                <a:moveTo>
                  <a:pt x="0" y="0"/>
                </a:moveTo>
                <a:lnTo>
                  <a:pt x="2392941" y="0"/>
                </a:lnTo>
                <a:lnTo>
                  <a:pt x="2392941" y="2007079"/>
                </a:lnTo>
                <a:lnTo>
                  <a:pt x="0" y="20070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aphicFrame>
        <p:nvGraphicFramePr>
          <p:cNvPr id="27" name="Table 26">
            <a:extLst>
              <a:ext uri="{FF2B5EF4-FFF2-40B4-BE49-F238E27FC236}">
                <a16:creationId xmlns:a16="http://schemas.microsoft.com/office/drawing/2014/main" id="{965E1527-5D80-4CE8-7ED6-8ED00D4BF911}"/>
              </a:ext>
            </a:extLst>
          </p:cNvPr>
          <p:cNvGraphicFramePr>
            <a:graphicFrameLocks noGrp="1"/>
          </p:cNvGraphicFramePr>
          <p:nvPr>
            <p:extLst>
              <p:ext uri="{D42A27DB-BD31-4B8C-83A1-F6EECF244321}">
                <p14:modId xmlns:p14="http://schemas.microsoft.com/office/powerpoint/2010/main" val="2413443679"/>
              </p:ext>
            </p:extLst>
          </p:nvPr>
        </p:nvGraphicFramePr>
        <p:xfrm>
          <a:off x="952501" y="3977351"/>
          <a:ext cx="4133850" cy="2099600"/>
        </p:xfrm>
        <a:graphic>
          <a:graphicData uri="http://schemas.openxmlformats.org/drawingml/2006/table">
            <a:tbl>
              <a:tblPr>
                <a:tableStyleId>{5C22544A-7EE6-4342-B048-85BDC9FD1C3A}</a:tableStyleId>
              </a:tblPr>
              <a:tblGrid>
                <a:gridCol w="4133850">
                  <a:extLst>
                    <a:ext uri="{9D8B030D-6E8A-4147-A177-3AD203B41FA5}">
                      <a16:colId xmlns:a16="http://schemas.microsoft.com/office/drawing/2014/main" val="1760813564"/>
                    </a:ext>
                  </a:extLst>
                </a:gridCol>
              </a:tblGrid>
              <a:tr h="2099600">
                <a:tc>
                  <a:txBody>
                    <a:bodyPr/>
                    <a:lstStyle/>
                    <a:p>
                      <a:pPr marL="0" marR="0" algn="l">
                        <a:lnSpc>
                          <a:spcPct val="107000"/>
                        </a:lnSpc>
                        <a:spcBef>
                          <a:spcPts val="0"/>
                        </a:spcBef>
                        <a:spcAft>
                          <a:spcPts val="800"/>
                        </a:spcAft>
                      </a:pPr>
                      <a:endParaRPr lang="en-US" sz="3200" dirty="0">
                        <a:effectLst/>
                        <a:latin typeface="Code Pro" panose="020B0604020202020204" charset="0"/>
                        <a:ea typeface="Calibri" panose="020F0502020204030204" pitchFamily="34" charset="0"/>
                        <a:cs typeface="Times New Roman" panose="02020603050405020304" pitchFamily="18" charset="0"/>
                      </a:endParaRPr>
                    </a:p>
                  </a:txBody>
                  <a:tcPr marL="114300" marR="114300" marT="0" marB="0">
                    <a:solidFill>
                      <a:schemeClr val="accent1">
                        <a:tint val="20000"/>
                        <a:alpha val="60000"/>
                      </a:schemeClr>
                    </a:solidFill>
                  </a:tcPr>
                </a:tc>
                <a:extLst>
                  <a:ext uri="{0D108BD9-81ED-4DB2-BD59-A6C34878D82A}">
                    <a16:rowId xmlns:a16="http://schemas.microsoft.com/office/drawing/2014/main" val="3192838267"/>
                  </a:ext>
                </a:extLst>
              </a:tr>
            </a:tbl>
          </a:graphicData>
        </a:graphic>
      </p:graphicFrame>
      <p:grpSp>
        <p:nvGrpSpPr>
          <p:cNvPr id="31" name="Group 10">
            <a:extLst>
              <a:ext uri="{FF2B5EF4-FFF2-40B4-BE49-F238E27FC236}">
                <a16:creationId xmlns:a16="http://schemas.microsoft.com/office/drawing/2014/main" id="{D89C7608-B0F9-8EF2-8DB0-F00A0E5E2578}"/>
              </a:ext>
            </a:extLst>
          </p:cNvPr>
          <p:cNvGrpSpPr/>
          <p:nvPr/>
        </p:nvGrpSpPr>
        <p:grpSpPr>
          <a:xfrm>
            <a:off x="7940331" y="1715477"/>
            <a:ext cx="2094166" cy="2029081"/>
            <a:chOff x="0" y="0"/>
            <a:chExt cx="6350000" cy="6350000"/>
          </a:xfrm>
        </p:grpSpPr>
        <p:sp>
          <p:nvSpPr>
            <p:cNvPr id="32" name="Freeform 11">
              <a:extLst>
                <a:ext uri="{FF2B5EF4-FFF2-40B4-BE49-F238E27FC236}">
                  <a16:creationId xmlns:a16="http://schemas.microsoft.com/office/drawing/2014/main" id="{CBC47213-40A3-4D09-B264-EE6C63B99ABC}"/>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43434"/>
            </a:solidFill>
          </p:spPr>
          <p:txBody>
            <a:bodyPr/>
            <a:lstStyle/>
            <a:p>
              <a:pPr defTabSz="609630"/>
              <a:endParaRPr lang="en-US" sz="1200">
                <a:solidFill>
                  <a:prstClr val="black"/>
                </a:solidFill>
                <a:latin typeface="Calibri"/>
              </a:endParaRPr>
            </a:p>
          </p:txBody>
        </p:sp>
      </p:grpSp>
      <p:sp>
        <p:nvSpPr>
          <p:cNvPr id="28" name="TextBox 15">
            <a:extLst>
              <a:ext uri="{FF2B5EF4-FFF2-40B4-BE49-F238E27FC236}">
                <a16:creationId xmlns:a16="http://schemas.microsoft.com/office/drawing/2014/main" id="{A4FABE7C-13AD-9BA8-FD54-72AE5A1BF706}"/>
              </a:ext>
            </a:extLst>
          </p:cNvPr>
          <p:cNvSpPr txBox="1"/>
          <p:nvPr/>
        </p:nvSpPr>
        <p:spPr>
          <a:xfrm>
            <a:off x="1633502" y="4121773"/>
            <a:ext cx="2760853" cy="436017"/>
          </a:xfrm>
          <a:prstGeom prst="rect">
            <a:avLst/>
          </a:prstGeom>
        </p:spPr>
        <p:txBody>
          <a:bodyPr lIns="0" tIns="0" rIns="0" bIns="0" rtlCol="0" anchor="t">
            <a:spAutoFit/>
          </a:bodyPr>
          <a:lstStyle/>
          <a:p>
            <a:pPr algn="ctr" defTabSz="609630">
              <a:lnSpc>
                <a:spcPts val="3440"/>
              </a:lnSpc>
            </a:pPr>
            <a:r>
              <a:rPr lang="en-US" sz="2866" spc="71" dirty="0">
                <a:solidFill>
                  <a:srgbClr val="000000"/>
                </a:solidFill>
                <a:latin typeface="Glacial Indifference Bold"/>
              </a:rPr>
              <a:t>1 CHALLENGE</a:t>
            </a:r>
          </a:p>
        </p:txBody>
      </p:sp>
      <p:sp>
        <p:nvSpPr>
          <p:cNvPr id="29" name="TextBox 16">
            <a:extLst>
              <a:ext uri="{FF2B5EF4-FFF2-40B4-BE49-F238E27FC236}">
                <a16:creationId xmlns:a16="http://schemas.microsoft.com/office/drawing/2014/main" id="{7356F10D-68E7-DE2A-04A4-179C2210A130}"/>
              </a:ext>
            </a:extLst>
          </p:cNvPr>
          <p:cNvSpPr txBox="1"/>
          <p:nvPr/>
        </p:nvSpPr>
        <p:spPr>
          <a:xfrm>
            <a:off x="1383136" y="4709812"/>
            <a:ext cx="3261584" cy="1237775"/>
          </a:xfrm>
          <a:prstGeom prst="rect">
            <a:avLst/>
          </a:prstGeom>
        </p:spPr>
        <p:txBody>
          <a:bodyPr lIns="0" tIns="0" rIns="0" bIns="0" rtlCol="0" anchor="t">
            <a:spAutoFit/>
          </a:bodyPr>
          <a:lstStyle/>
          <a:p>
            <a:pPr algn="ctr" defTabSz="609630">
              <a:lnSpc>
                <a:spcPts val="3293"/>
              </a:lnSpc>
            </a:pPr>
            <a:r>
              <a:rPr lang="en-US" sz="2533" dirty="0">
                <a:solidFill>
                  <a:srgbClr val="343434"/>
                </a:solidFill>
                <a:latin typeface="Glacial Indifference"/>
              </a:rPr>
              <a:t>Share one thing that you/your team had to overcome.</a:t>
            </a:r>
          </a:p>
        </p:txBody>
      </p:sp>
      <p:sp>
        <p:nvSpPr>
          <p:cNvPr id="22" name="Freeform 13"/>
          <p:cNvSpPr/>
          <p:nvPr/>
        </p:nvSpPr>
        <p:spPr>
          <a:xfrm rot="1461284">
            <a:off x="8149554" y="1995339"/>
            <a:ext cx="1379357" cy="1469355"/>
          </a:xfrm>
          <a:custGeom>
            <a:avLst/>
            <a:gdLst/>
            <a:ahLst/>
            <a:cxnLst/>
            <a:rect l="l" t="t" r="r" b="b"/>
            <a:pathLst>
              <a:path w="2069036" h="2204033">
                <a:moveTo>
                  <a:pt x="0" y="0"/>
                </a:moveTo>
                <a:lnTo>
                  <a:pt x="2069035" y="0"/>
                </a:lnTo>
                <a:lnTo>
                  <a:pt x="2069035" y="2204032"/>
                </a:lnTo>
                <a:lnTo>
                  <a:pt x="0" y="22040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aphicFrame>
        <p:nvGraphicFramePr>
          <p:cNvPr id="34" name="Table 33">
            <a:extLst>
              <a:ext uri="{FF2B5EF4-FFF2-40B4-BE49-F238E27FC236}">
                <a16:creationId xmlns:a16="http://schemas.microsoft.com/office/drawing/2014/main" id="{93355911-7F30-5361-406F-0EE8C83F7932}"/>
              </a:ext>
            </a:extLst>
          </p:cNvPr>
          <p:cNvGraphicFramePr>
            <a:graphicFrameLocks noGrp="1"/>
          </p:cNvGraphicFramePr>
          <p:nvPr>
            <p:extLst>
              <p:ext uri="{D42A27DB-BD31-4B8C-83A1-F6EECF244321}">
                <p14:modId xmlns:p14="http://schemas.microsoft.com/office/powerpoint/2010/main" val="581820133"/>
              </p:ext>
            </p:extLst>
          </p:nvPr>
        </p:nvGraphicFramePr>
        <p:xfrm>
          <a:off x="6920489" y="3977351"/>
          <a:ext cx="4133850" cy="2099600"/>
        </p:xfrm>
        <a:graphic>
          <a:graphicData uri="http://schemas.openxmlformats.org/drawingml/2006/table">
            <a:tbl>
              <a:tblPr>
                <a:tableStyleId>{5C22544A-7EE6-4342-B048-85BDC9FD1C3A}</a:tableStyleId>
              </a:tblPr>
              <a:tblGrid>
                <a:gridCol w="4133850">
                  <a:extLst>
                    <a:ext uri="{9D8B030D-6E8A-4147-A177-3AD203B41FA5}">
                      <a16:colId xmlns:a16="http://schemas.microsoft.com/office/drawing/2014/main" val="1760813564"/>
                    </a:ext>
                  </a:extLst>
                </a:gridCol>
              </a:tblGrid>
              <a:tr h="2099600">
                <a:tc>
                  <a:txBody>
                    <a:bodyPr/>
                    <a:lstStyle/>
                    <a:p>
                      <a:pPr marL="0" marR="0" algn="l">
                        <a:lnSpc>
                          <a:spcPct val="107000"/>
                        </a:lnSpc>
                        <a:spcBef>
                          <a:spcPts val="0"/>
                        </a:spcBef>
                        <a:spcAft>
                          <a:spcPts val="800"/>
                        </a:spcAft>
                      </a:pPr>
                      <a:endParaRPr lang="en-US" sz="3200" dirty="0">
                        <a:effectLst/>
                        <a:latin typeface="Code Pro" panose="020B0604020202020204" charset="0"/>
                        <a:ea typeface="Calibri" panose="020F0502020204030204" pitchFamily="34" charset="0"/>
                        <a:cs typeface="Times New Roman" panose="02020603050405020304" pitchFamily="18" charset="0"/>
                      </a:endParaRPr>
                    </a:p>
                  </a:txBody>
                  <a:tcPr marL="114300" marR="114300" marT="0" marB="0">
                    <a:solidFill>
                      <a:schemeClr val="accent1">
                        <a:tint val="20000"/>
                        <a:alpha val="60000"/>
                      </a:schemeClr>
                    </a:solidFill>
                  </a:tcPr>
                </a:tc>
                <a:extLst>
                  <a:ext uri="{0D108BD9-81ED-4DB2-BD59-A6C34878D82A}">
                    <a16:rowId xmlns:a16="http://schemas.microsoft.com/office/drawing/2014/main" val="3192838267"/>
                  </a:ext>
                </a:extLst>
              </a:tr>
            </a:tbl>
          </a:graphicData>
        </a:graphic>
      </p:graphicFrame>
      <p:sp>
        <p:nvSpPr>
          <p:cNvPr id="35" name="TextBox 15">
            <a:extLst>
              <a:ext uri="{FF2B5EF4-FFF2-40B4-BE49-F238E27FC236}">
                <a16:creationId xmlns:a16="http://schemas.microsoft.com/office/drawing/2014/main" id="{840E5CFE-17BE-A736-CE6C-013CC39BCC7C}"/>
              </a:ext>
            </a:extLst>
          </p:cNvPr>
          <p:cNvSpPr txBox="1"/>
          <p:nvPr/>
        </p:nvSpPr>
        <p:spPr>
          <a:xfrm>
            <a:off x="7606987" y="4121773"/>
            <a:ext cx="2760853" cy="436017"/>
          </a:xfrm>
          <a:prstGeom prst="rect">
            <a:avLst/>
          </a:prstGeom>
        </p:spPr>
        <p:txBody>
          <a:bodyPr lIns="0" tIns="0" rIns="0" bIns="0" rtlCol="0" anchor="t">
            <a:spAutoFit/>
          </a:bodyPr>
          <a:lstStyle/>
          <a:p>
            <a:pPr algn="ctr" defTabSz="609630">
              <a:lnSpc>
                <a:spcPts val="3440"/>
              </a:lnSpc>
            </a:pPr>
            <a:r>
              <a:rPr lang="en-US" sz="2866" spc="71" dirty="0">
                <a:solidFill>
                  <a:srgbClr val="000000"/>
                </a:solidFill>
                <a:latin typeface="Glacial Indifference Bold"/>
              </a:rPr>
              <a:t>1 VICTORY</a:t>
            </a:r>
          </a:p>
        </p:txBody>
      </p:sp>
      <p:sp>
        <p:nvSpPr>
          <p:cNvPr id="36" name="TextBox 18">
            <a:extLst>
              <a:ext uri="{FF2B5EF4-FFF2-40B4-BE49-F238E27FC236}">
                <a16:creationId xmlns:a16="http://schemas.microsoft.com/office/drawing/2014/main" id="{FE4D93BE-63D4-2D92-4A8A-FBD8175862E0}"/>
              </a:ext>
            </a:extLst>
          </p:cNvPr>
          <p:cNvSpPr txBox="1"/>
          <p:nvPr/>
        </p:nvSpPr>
        <p:spPr>
          <a:xfrm>
            <a:off x="7356621" y="4733324"/>
            <a:ext cx="3261584" cy="1237775"/>
          </a:xfrm>
          <a:prstGeom prst="rect">
            <a:avLst/>
          </a:prstGeom>
        </p:spPr>
        <p:txBody>
          <a:bodyPr lIns="0" tIns="0" rIns="0" bIns="0" rtlCol="0" anchor="t">
            <a:spAutoFit/>
          </a:bodyPr>
          <a:lstStyle/>
          <a:p>
            <a:pPr algn="ctr" defTabSz="609630">
              <a:lnSpc>
                <a:spcPts val="3293"/>
              </a:lnSpc>
            </a:pPr>
            <a:r>
              <a:rPr lang="en-US" sz="2533" dirty="0">
                <a:solidFill>
                  <a:srgbClr val="343434"/>
                </a:solidFill>
                <a:latin typeface="Glacial Indifference"/>
              </a:rPr>
              <a:t>Share one thing that you/your team did well!</a:t>
            </a:r>
          </a:p>
        </p:txBody>
      </p:sp>
    </p:spTree>
    <p:extLst>
      <p:ext uri="{BB962C8B-B14F-4D97-AF65-F5344CB8AC3E}">
        <p14:creationId xmlns:p14="http://schemas.microsoft.com/office/powerpoint/2010/main" val="1354527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3000"/>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road&#10;&#10;Description automatically generated">
            <a:extLst>
              <a:ext uri="{FF2B5EF4-FFF2-40B4-BE49-F238E27FC236}">
                <a16:creationId xmlns:a16="http://schemas.microsoft.com/office/drawing/2014/main" id="{D1F7A1A2-B055-2CF9-C593-2E146F5935C4}"/>
              </a:ext>
            </a:extLst>
          </p:cNvPr>
          <p:cNvPicPr>
            <a:picLocks noChangeAspect="1"/>
          </p:cNvPicPr>
          <p:nvPr/>
        </p:nvPicPr>
        <p:blipFill>
          <a:blip r:embed="rId3">
            <a:extLst>
              <a:ext uri="{28A0092B-C50C-407E-A947-70E740481C1C}">
                <a14:useLocalDpi xmlns:a14="http://schemas.microsoft.com/office/drawing/2010/main" val="0"/>
              </a:ext>
            </a:extLst>
          </a:blip>
          <a:srcRect t="1334"/>
          <a:stretch/>
        </p:blipFill>
        <p:spPr>
          <a:xfrm>
            <a:off x="20" y="1282"/>
            <a:ext cx="12191980" cy="6856718"/>
          </a:xfrm>
          <a:prstGeom prst="rect">
            <a:avLst/>
          </a:prstGeom>
          <a:blipFill dpi="0" rotWithShape="1">
            <a:blip r:embed="rId3"/>
            <a:srcRect/>
            <a:stretch>
              <a:fillRect/>
            </a:stretch>
          </a:blipFill>
        </p:spPr>
      </p:pic>
      <p:sp>
        <p:nvSpPr>
          <p:cNvPr id="4" name="Rectangle 3">
            <a:extLst>
              <a:ext uri="{FF2B5EF4-FFF2-40B4-BE49-F238E27FC236}">
                <a16:creationId xmlns:a16="http://schemas.microsoft.com/office/drawing/2014/main" id="{A7EDBC68-23F9-4398-BAE5-9D642E64A1E6}"/>
              </a:ext>
            </a:extLst>
          </p:cNvPr>
          <p:cNvSpPr/>
          <p:nvPr/>
        </p:nvSpPr>
        <p:spPr>
          <a:xfrm>
            <a:off x="838199" y="279373"/>
            <a:ext cx="10515601" cy="1119121"/>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4400" b="1" spc="213" dirty="0">
                <a:solidFill>
                  <a:schemeClr val="tx1"/>
                </a:solidFill>
                <a:latin typeface="Code Pro" panose="020B0604020202020204" charset="0"/>
              </a:rPr>
              <a:t>Commercial Roofing is…</a:t>
            </a:r>
          </a:p>
        </p:txBody>
      </p:sp>
      <p:graphicFrame>
        <p:nvGraphicFramePr>
          <p:cNvPr id="10" name="Table 9">
            <a:extLst>
              <a:ext uri="{FF2B5EF4-FFF2-40B4-BE49-F238E27FC236}">
                <a16:creationId xmlns:a16="http://schemas.microsoft.com/office/drawing/2014/main" id="{249BF717-9C1A-A6A3-12CD-9F512AA8C989}"/>
              </a:ext>
            </a:extLst>
          </p:cNvPr>
          <p:cNvGraphicFramePr>
            <a:graphicFrameLocks noGrp="1"/>
          </p:cNvGraphicFramePr>
          <p:nvPr>
            <p:extLst>
              <p:ext uri="{D42A27DB-BD31-4B8C-83A1-F6EECF244321}">
                <p14:modId xmlns:p14="http://schemas.microsoft.com/office/powerpoint/2010/main" val="2449080422"/>
              </p:ext>
            </p:extLst>
          </p:nvPr>
        </p:nvGraphicFramePr>
        <p:xfrm>
          <a:off x="403410" y="2248019"/>
          <a:ext cx="11385177" cy="4000381"/>
        </p:xfrm>
        <a:graphic>
          <a:graphicData uri="http://schemas.openxmlformats.org/drawingml/2006/table">
            <a:tbl>
              <a:tblPr>
                <a:tableStyleId>{5C22544A-7EE6-4342-B048-85BDC9FD1C3A}</a:tableStyleId>
              </a:tblPr>
              <a:tblGrid>
                <a:gridCol w="11385177">
                  <a:extLst>
                    <a:ext uri="{9D8B030D-6E8A-4147-A177-3AD203B41FA5}">
                      <a16:colId xmlns:a16="http://schemas.microsoft.com/office/drawing/2014/main" val="1760813564"/>
                    </a:ext>
                  </a:extLst>
                </a:gridCol>
              </a:tblGrid>
              <a:tr h="4000381">
                <a:tc>
                  <a:txBody>
                    <a:bodyPr/>
                    <a:lstStyle/>
                    <a:p>
                      <a:pPr marL="457200" marR="0" indent="-457200" algn="l">
                        <a:lnSpc>
                          <a:spcPct val="107000"/>
                        </a:lnSpc>
                        <a:spcBef>
                          <a:spcPts val="0"/>
                        </a:spcBef>
                        <a:spcAft>
                          <a:spcPts val="800"/>
                        </a:spcAft>
                        <a:buFont typeface="Arial" panose="020B0604020202020204" pitchFamily="34" charset="0"/>
                        <a:buChar char="•"/>
                      </a:pPr>
                      <a:r>
                        <a:rPr lang="en-US" sz="3200" dirty="0">
                          <a:effectLst/>
                          <a:latin typeface="Code Pro" panose="020B0604020202020204" charset="0"/>
                        </a:rPr>
                        <a:t>Commercial roofing/roofers install, repair or replace flat roofs as well as sloped roofs</a:t>
                      </a:r>
                    </a:p>
                    <a:p>
                      <a:pPr marL="457200" marR="0" indent="-457200" algn="l">
                        <a:lnSpc>
                          <a:spcPct val="107000"/>
                        </a:lnSpc>
                        <a:spcBef>
                          <a:spcPts val="0"/>
                        </a:spcBef>
                        <a:spcAft>
                          <a:spcPts val="800"/>
                        </a:spcAft>
                        <a:buFont typeface="Arial" panose="020B0604020202020204" pitchFamily="34" charset="0"/>
                        <a:buChar char="•"/>
                      </a:pPr>
                      <a:r>
                        <a:rPr lang="en-US" sz="3200" dirty="0">
                          <a:effectLst/>
                          <a:latin typeface="Code Pro" panose="020B0604020202020204" charset="0"/>
                        </a:rPr>
                        <a:t>They use a variety of materials such as corrugated metal, wood, membranes, insulation and shingles</a:t>
                      </a:r>
                    </a:p>
                    <a:p>
                      <a:pPr marL="457200" marR="0" indent="-457200" algn="l">
                        <a:lnSpc>
                          <a:spcPct val="107000"/>
                        </a:lnSpc>
                        <a:spcBef>
                          <a:spcPts val="0"/>
                        </a:spcBef>
                        <a:spcAft>
                          <a:spcPts val="800"/>
                        </a:spcAft>
                        <a:buFont typeface="Arial" panose="020B0604020202020204" pitchFamily="34" charset="0"/>
                        <a:buChar char="•"/>
                      </a:pPr>
                      <a:r>
                        <a:rPr lang="en-US" sz="3200" dirty="0">
                          <a:effectLst/>
                          <a:latin typeface="Code Pro" panose="020B0604020202020204" charset="0"/>
                        </a:rPr>
                        <a:t>They must consider many factors such as regional weather, weight expectancy, flat versus sloped roof and available roofing materials to use, as well as their sequence. </a:t>
                      </a:r>
                    </a:p>
                  </a:txBody>
                  <a:tcPr marL="114300" marR="114300" marT="0" marB="0">
                    <a:solidFill>
                      <a:schemeClr val="accent1">
                        <a:tint val="20000"/>
                        <a:alpha val="60000"/>
                      </a:schemeClr>
                    </a:solidFill>
                  </a:tcPr>
                </a:tc>
                <a:extLst>
                  <a:ext uri="{0D108BD9-81ED-4DB2-BD59-A6C34878D82A}">
                    <a16:rowId xmlns:a16="http://schemas.microsoft.com/office/drawing/2014/main" val="3192838267"/>
                  </a:ext>
                </a:extLst>
              </a:tr>
            </a:tbl>
          </a:graphicData>
        </a:graphic>
      </p:graphicFrame>
    </p:spTree>
    <p:extLst>
      <p:ext uri="{BB962C8B-B14F-4D97-AF65-F5344CB8AC3E}">
        <p14:creationId xmlns:p14="http://schemas.microsoft.com/office/powerpoint/2010/main" val="2894131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8029E-E4B8-1093-8AB1-63DABE3B2248}"/>
              </a:ext>
            </a:extLst>
          </p:cNvPr>
          <p:cNvSpPr>
            <a:spLocks noGrp="1"/>
          </p:cNvSpPr>
          <p:nvPr>
            <p:ph type="title"/>
          </p:nvPr>
        </p:nvSpPr>
        <p:spPr>
          <a:xfrm>
            <a:off x="927847" y="103880"/>
            <a:ext cx="10515600" cy="1325563"/>
          </a:xfrm>
        </p:spPr>
        <p:txBody>
          <a:bodyPr>
            <a:noAutofit/>
          </a:bodyPr>
          <a:lstStyle/>
          <a:p>
            <a:pPr algn="ctr"/>
            <a:r>
              <a:rPr lang="en-US" b="1" dirty="0">
                <a:latin typeface="Code Pro" panose="020B0604020202020204" charset="0"/>
              </a:rPr>
              <a:t>Careers in Commercial Roofing</a:t>
            </a:r>
          </a:p>
        </p:txBody>
      </p:sp>
      <p:pic>
        <p:nvPicPr>
          <p:cNvPr id="5" name="Content Placeholder 4" descr="A group of men working on a roof&#10;&#10;Description automatically generated">
            <a:extLst>
              <a:ext uri="{FF2B5EF4-FFF2-40B4-BE49-F238E27FC236}">
                <a16:creationId xmlns:a16="http://schemas.microsoft.com/office/drawing/2014/main" id="{664D6468-25F6-11A0-64D1-30B113D5A51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0182" y="4392706"/>
            <a:ext cx="3148552" cy="2361414"/>
          </a:xfrm>
          <a:prstGeom prst="rect">
            <a:avLst/>
          </a:prstGeom>
        </p:spPr>
      </p:pic>
      <p:sp>
        <p:nvSpPr>
          <p:cNvPr id="4" name="Rectangle 3">
            <a:extLst>
              <a:ext uri="{FF2B5EF4-FFF2-40B4-BE49-F238E27FC236}">
                <a16:creationId xmlns:a16="http://schemas.microsoft.com/office/drawing/2014/main" id="{059C4C21-208B-85CC-66BE-26027AC5CF1A}"/>
              </a:ext>
            </a:extLst>
          </p:cNvPr>
          <p:cNvSpPr/>
          <p:nvPr/>
        </p:nvSpPr>
        <p:spPr>
          <a:xfrm>
            <a:off x="1472070" y="3429000"/>
            <a:ext cx="1750159" cy="769441"/>
          </a:xfrm>
          <a:prstGeom prst="rect">
            <a:avLst/>
          </a:prstGeom>
          <a:noFill/>
        </p:spPr>
        <p:txBody>
          <a:bodyPr wrap="none" lIns="91440" tIns="45720" rIns="91440" bIns="45720">
            <a:spAutoFit/>
          </a:bodyPr>
          <a:lstStyle/>
          <a:p>
            <a:pPr algn="ctr"/>
            <a:r>
              <a:rPr lang="en-CA" sz="4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ode Pro" panose="020B0604020202020204"/>
              </a:rPr>
              <a:t>Roofer</a:t>
            </a:r>
            <a:endParaRPr lang="en-US" sz="4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ode Pro" panose="020B0604020202020204"/>
            </a:endParaRPr>
          </a:p>
        </p:txBody>
      </p:sp>
      <p:sp>
        <p:nvSpPr>
          <p:cNvPr id="8" name="Rectangle 7">
            <a:extLst>
              <a:ext uri="{FF2B5EF4-FFF2-40B4-BE49-F238E27FC236}">
                <a16:creationId xmlns:a16="http://schemas.microsoft.com/office/drawing/2014/main" id="{B69825EE-A9B9-CAC7-8C08-41E103C0B3C5}"/>
              </a:ext>
            </a:extLst>
          </p:cNvPr>
          <p:cNvSpPr/>
          <p:nvPr/>
        </p:nvSpPr>
        <p:spPr>
          <a:xfrm>
            <a:off x="9569906" y="2184715"/>
            <a:ext cx="2326406" cy="769441"/>
          </a:xfrm>
          <a:prstGeom prst="rect">
            <a:avLst/>
          </a:prstGeom>
          <a:noFill/>
        </p:spPr>
        <p:txBody>
          <a:bodyPr wrap="none" lIns="91440" tIns="45720" rIns="91440" bIns="45720">
            <a:spAutoFit/>
          </a:bodyPr>
          <a:lstStyle/>
          <a:p>
            <a:pPr algn="ctr"/>
            <a:r>
              <a:rPr lang="en-CA"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de Pro" panose="020B0604020202020204"/>
              </a:rPr>
              <a:t>Observer</a:t>
            </a:r>
            <a:endParaRPr lang="en-US" sz="4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ode Pro" panose="020B0604020202020204"/>
            </a:endParaRPr>
          </a:p>
        </p:txBody>
      </p:sp>
      <p:sp>
        <p:nvSpPr>
          <p:cNvPr id="10" name="TextBox 9">
            <a:extLst>
              <a:ext uri="{FF2B5EF4-FFF2-40B4-BE49-F238E27FC236}">
                <a16:creationId xmlns:a16="http://schemas.microsoft.com/office/drawing/2014/main" id="{DEB285C5-B5F9-F2EA-B529-B50131E3F27A}"/>
              </a:ext>
            </a:extLst>
          </p:cNvPr>
          <p:cNvSpPr txBox="1"/>
          <p:nvPr/>
        </p:nvSpPr>
        <p:spPr>
          <a:xfrm>
            <a:off x="8635570" y="3451733"/>
            <a:ext cx="298554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ode Pro" panose="020B0604020202020204"/>
              </a:rPr>
              <a:t>Estimator</a:t>
            </a:r>
            <a:endPar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ode Pro" panose="020B0604020202020204"/>
            </a:endParaRPr>
          </a:p>
        </p:txBody>
      </p:sp>
      <p:sp>
        <p:nvSpPr>
          <p:cNvPr id="11" name="TextBox 10">
            <a:extLst>
              <a:ext uri="{FF2B5EF4-FFF2-40B4-BE49-F238E27FC236}">
                <a16:creationId xmlns:a16="http://schemas.microsoft.com/office/drawing/2014/main" id="{87ABC8C4-9657-C067-A03B-5950FDE14E8D}"/>
              </a:ext>
            </a:extLst>
          </p:cNvPr>
          <p:cNvSpPr txBox="1"/>
          <p:nvPr/>
        </p:nvSpPr>
        <p:spPr>
          <a:xfrm>
            <a:off x="-11740" y="2184716"/>
            <a:ext cx="33304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ode Pro" panose="020B0604020202020204"/>
              </a:rPr>
              <a:t>Consultant</a:t>
            </a:r>
            <a:endPar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ode Pro" panose="020B0604020202020204"/>
            </a:endParaRPr>
          </a:p>
        </p:txBody>
      </p:sp>
      <p:sp>
        <p:nvSpPr>
          <p:cNvPr id="12" name="TextBox 11">
            <a:extLst>
              <a:ext uri="{FF2B5EF4-FFF2-40B4-BE49-F238E27FC236}">
                <a16:creationId xmlns:a16="http://schemas.microsoft.com/office/drawing/2014/main" id="{1B19E7FE-5B75-22FF-ECAF-210BF1F9299F}"/>
              </a:ext>
            </a:extLst>
          </p:cNvPr>
          <p:cNvSpPr txBox="1"/>
          <p:nvPr/>
        </p:nvSpPr>
        <p:spPr>
          <a:xfrm>
            <a:off x="3854871" y="1354082"/>
            <a:ext cx="432990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ode Pro" panose="020B0604020202020204"/>
              </a:rPr>
              <a:t>Superintendent</a:t>
            </a:r>
            <a:endPar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ode Pro" panose="020B0604020202020204"/>
            </a:endParaRPr>
          </a:p>
        </p:txBody>
      </p:sp>
      <p:pic>
        <p:nvPicPr>
          <p:cNvPr id="16" name="Picture 15" descr="A group of people standing on a roof&#10;&#10;Description automatically generated">
            <a:extLst>
              <a:ext uri="{FF2B5EF4-FFF2-40B4-BE49-F238E27FC236}">
                <a16:creationId xmlns:a16="http://schemas.microsoft.com/office/drawing/2014/main" id="{89AD2E62-541D-6564-0CE5-E1A0BF7FA1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6431" y="2311741"/>
            <a:ext cx="5079139" cy="3386092"/>
          </a:xfrm>
          <a:prstGeom prst="rect">
            <a:avLst/>
          </a:prstGeom>
        </p:spPr>
      </p:pic>
      <p:pic>
        <p:nvPicPr>
          <p:cNvPr id="18" name="Picture 17" descr="A group of people working on a roof&#10;&#10;Description automatically generated">
            <a:extLst>
              <a:ext uri="{FF2B5EF4-FFF2-40B4-BE49-F238E27FC236}">
                <a16:creationId xmlns:a16="http://schemas.microsoft.com/office/drawing/2014/main" id="{B7F9FEC4-74CE-27D5-DA46-76C6CD5088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3267" y="4392706"/>
            <a:ext cx="3148551" cy="2361413"/>
          </a:xfrm>
          <a:prstGeom prst="rect">
            <a:avLst/>
          </a:prstGeom>
        </p:spPr>
      </p:pic>
    </p:spTree>
    <p:extLst>
      <p:ext uri="{BB962C8B-B14F-4D97-AF65-F5344CB8AC3E}">
        <p14:creationId xmlns:p14="http://schemas.microsoft.com/office/powerpoint/2010/main" val="4012257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8029E-E4B8-1093-8AB1-63DABE3B2248}"/>
              </a:ext>
            </a:extLst>
          </p:cNvPr>
          <p:cNvSpPr>
            <a:spLocks noGrp="1"/>
          </p:cNvSpPr>
          <p:nvPr>
            <p:ph type="title"/>
          </p:nvPr>
        </p:nvSpPr>
        <p:spPr>
          <a:xfrm>
            <a:off x="550904" y="1416424"/>
            <a:ext cx="5087471" cy="1446550"/>
          </a:xfrm>
        </p:spPr>
        <p:txBody>
          <a:bodyPr>
            <a:noAutofit/>
          </a:bodyPr>
          <a:lstStyle/>
          <a:p>
            <a:pPr algn="ctr"/>
            <a:r>
              <a:rPr lang="en-CA" b="1" dirty="0">
                <a:latin typeface="Code Pro" panose="020B0604020202020204"/>
              </a:rPr>
              <a:t>Meet Edgar! </a:t>
            </a:r>
            <a:endParaRPr lang="en-US" dirty="0">
              <a:latin typeface="Code Pro" panose="020B0604020202020204"/>
            </a:endParaRPr>
          </a:p>
        </p:txBody>
      </p:sp>
      <p:pic>
        <p:nvPicPr>
          <p:cNvPr id="3" name="5DBC60DF">
            <a:hlinkClick r:id="" action="ppaction://media"/>
            <a:extLst>
              <a:ext uri="{FF2B5EF4-FFF2-40B4-BE49-F238E27FC236}">
                <a16:creationId xmlns:a16="http://schemas.microsoft.com/office/drawing/2014/main" id="{4B9FB226-2FFC-CF2D-2D19-F67C9E1588E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6239435" y="-14398"/>
            <a:ext cx="5952565" cy="6872397"/>
          </a:xfrm>
        </p:spPr>
      </p:pic>
      <p:sp>
        <p:nvSpPr>
          <p:cNvPr id="4" name="Rectangle 3">
            <a:extLst>
              <a:ext uri="{FF2B5EF4-FFF2-40B4-BE49-F238E27FC236}">
                <a16:creationId xmlns:a16="http://schemas.microsoft.com/office/drawing/2014/main" id="{C921652E-4C43-2381-595A-1DC610F0B8F9}"/>
              </a:ext>
            </a:extLst>
          </p:cNvPr>
          <p:cNvSpPr/>
          <p:nvPr/>
        </p:nvSpPr>
        <p:spPr>
          <a:xfrm>
            <a:off x="595302" y="2936428"/>
            <a:ext cx="4998674" cy="1446550"/>
          </a:xfrm>
          <a:prstGeom prst="rect">
            <a:avLst/>
          </a:prstGeom>
          <a:noFill/>
        </p:spPr>
        <p:txBody>
          <a:bodyPr wrap="square" lIns="91440" tIns="45720" rIns="91440" bIns="45720">
            <a:spAutoFit/>
          </a:bodyPr>
          <a:lstStyle/>
          <a:p>
            <a:pPr algn="ctr"/>
            <a:r>
              <a:rPr lang="en-CA" sz="4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ode Pro" panose="020B0604020202020204"/>
              </a:rPr>
              <a:t>NBRCA Roofing </a:t>
            </a:r>
          </a:p>
          <a:p>
            <a:pPr algn="ctr"/>
            <a:r>
              <a:rPr lang="en-CA" sz="4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ode Pro" panose="020B0604020202020204"/>
              </a:rPr>
              <a:t>Training Instructor</a:t>
            </a:r>
            <a:endParaRPr lang="en-US" sz="4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ode Pro" panose="020B0604020202020204"/>
            </a:endParaRPr>
          </a:p>
        </p:txBody>
      </p:sp>
    </p:spTree>
    <p:extLst>
      <p:ext uri="{BB962C8B-B14F-4D97-AF65-F5344CB8AC3E}">
        <p14:creationId xmlns:p14="http://schemas.microsoft.com/office/powerpoint/2010/main" val="287849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8029E-E4B8-1093-8AB1-63DABE3B2248}"/>
              </a:ext>
            </a:extLst>
          </p:cNvPr>
          <p:cNvSpPr>
            <a:spLocks noGrp="1"/>
          </p:cNvSpPr>
          <p:nvPr>
            <p:ph type="title"/>
          </p:nvPr>
        </p:nvSpPr>
        <p:spPr>
          <a:xfrm>
            <a:off x="3068731" y="292025"/>
            <a:ext cx="10515600" cy="1325563"/>
          </a:xfrm>
        </p:spPr>
        <p:txBody>
          <a:bodyPr>
            <a:noAutofit/>
          </a:bodyPr>
          <a:lstStyle/>
          <a:p>
            <a:pPr algn="ctr"/>
            <a:r>
              <a:rPr lang="en-US" dirty="0">
                <a:latin typeface="Code Pro" panose="020B0604020202020204" charset="0"/>
              </a:rPr>
              <a:t>  </a:t>
            </a:r>
            <a:r>
              <a:rPr lang="en-US" b="1" dirty="0">
                <a:latin typeface="Code Pro" panose="020B0604020202020204" charset="0"/>
              </a:rPr>
              <a:t>Life at the NBRCA </a:t>
            </a:r>
            <a:br>
              <a:rPr lang="en-US" b="1" dirty="0">
                <a:latin typeface="Code Pro" panose="020B0604020202020204" charset="0"/>
              </a:rPr>
            </a:br>
            <a:r>
              <a:rPr lang="en-US" b="1" dirty="0">
                <a:latin typeface="Code Pro" panose="020B0604020202020204" charset="0"/>
              </a:rPr>
              <a:t>Roofing Training Centre</a:t>
            </a:r>
          </a:p>
        </p:txBody>
      </p:sp>
      <p:pic>
        <p:nvPicPr>
          <p:cNvPr id="5" name="Content Placeholder 4" descr="A person using a blowtorch&#10;&#10;Description automatically generated">
            <a:extLst>
              <a:ext uri="{FF2B5EF4-FFF2-40B4-BE49-F238E27FC236}">
                <a16:creationId xmlns:a16="http://schemas.microsoft.com/office/drawing/2014/main" id="{85F08D59-8DEF-900A-EABA-0518AD944F2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07310" y="315644"/>
            <a:ext cx="4102787" cy="2735193"/>
          </a:xfrm>
          <a:prstGeom prst="rect">
            <a:avLst/>
          </a:prstGeom>
        </p:spPr>
      </p:pic>
      <p:pic>
        <p:nvPicPr>
          <p:cNvPr id="7" name="Picture 6" descr="A group of men working on a floor&#10;&#10;Description automatically generated">
            <a:extLst>
              <a:ext uri="{FF2B5EF4-FFF2-40B4-BE49-F238E27FC236}">
                <a16:creationId xmlns:a16="http://schemas.microsoft.com/office/drawing/2014/main" id="{860AA6A0-9758-15B7-650A-3E7C98A553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3819" y="1715467"/>
            <a:ext cx="4569421" cy="3427066"/>
          </a:xfrm>
          <a:prstGeom prst="rect">
            <a:avLst/>
          </a:prstGeom>
        </p:spPr>
      </p:pic>
      <p:pic>
        <p:nvPicPr>
          <p:cNvPr id="15" name="Picture 14" descr="A group of people in a classroom&#10;&#10;Description automatically generated">
            <a:extLst>
              <a:ext uri="{FF2B5EF4-FFF2-40B4-BE49-F238E27FC236}">
                <a16:creationId xmlns:a16="http://schemas.microsoft.com/office/drawing/2014/main" id="{A1A8DBAB-104A-2B22-00C6-4A94643549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1839" y="3274135"/>
            <a:ext cx="4937760" cy="3291840"/>
          </a:xfrm>
          <a:prstGeom prst="rect">
            <a:avLst/>
          </a:prstGeom>
        </p:spPr>
      </p:pic>
      <p:sp>
        <p:nvSpPr>
          <p:cNvPr id="3" name="TextBox 5">
            <a:extLst>
              <a:ext uri="{FF2B5EF4-FFF2-40B4-BE49-F238E27FC236}">
                <a16:creationId xmlns:a16="http://schemas.microsoft.com/office/drawing/2014/main" id="{398B48D0-46BE-10B9-77A7-A24E6F8FC1FC}"/>
              </a:ext>
            </a:extLst>
          </p:cNvPr>
          <p:cNvSpPr txBox="1">
            <a:spLocks/>
          </p:cNvSpPr>
          <p:nvPr/>
        </p:nvSpPr>
        <p:spPr>
          <a:xfrm>
            <a:off x="6760589" y="5677535"/>
            <a:ext cx="5135880" cy="4985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rgbClr val="FFC000"/>
                </a:solidFill>
                <a:hlinkClick r:id="rId7">
                  <a:extLst>
                    <a:ext uri="{A12FA001-AC4F-418D-AE19-62706E023703}">
                      <ahyp:hlinkClr xmlns:ahyp="http://schemas.microsoft.com/office/drawing/2018/hyperlinkcolor" val="tx"/>
                    </a:ext>
                  </a:extLst>
                </a:hlinkClick>
              </a:rPr>
              <a:t>NBJobs.ca Careers - Roofers</a:t>
            </a:r>
            <a:endParaRPr lang="en-US" sz="3600" spc="213" dirty="0">
              <a:solidFill>
                <a:srgbClr val="FFC000"/>
              </a:solidFill>
              <a:latin typeface="Code Pro" panose="020B0604020202020204" charset="0"/>
            </a:endParaRPr>
          </a:p>
        </p:txBody>
      </p:sp>
    </p:spTree>
    <p:extLst>
      <p:ext uri="{BB962C8B-B14F-4D97-AF65-F5344CB8AC3E}">
        <p14:creationId xmlns:p14="http://schemas.microsoft.com/office/powerpoint/2010/main" val="232231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8029E-E4B8-1093-8AB1-63DABE3B2248}"/>
              </a:ext>
            </a:extLst>
          </p:cNvPr>
          <p:cNvSpPr>
            <a:spLocks noGrp="1"/>
          </p:cNvSpPr>
          <p:nvPr>
            <p:ph type="title"/>
          </p:nvPr>
        </p:nvSpPr>
        <p:spPr>
          <a:xfrm>
            <a:off x="463923" y="103880"/>
            <a:ext cx="11264153" cy="1325563"/>
          </a:xfrm>
        </p:spPr>
        <p:txBody>
          <a:bodyPr>
            <a:noAutofit/>
          </a:bodyPr>
          <a:lstStyle/>
          <a:p>
            <a:pPr algn="ctr"/>
            <a:r>
              <a:rPr lang="en-US" b="1" dirty="0">
                <a:latin typeface="Code Pro" panose="020B0604020202020204" charset="0"/>
              </a:rPr>
              <a:t>Roofing Materials and Layers</a:t>
            </a:r>
          </a:p>
        </p:txBody>
      </p:sp>
      <p:sp>
        <p:nvSpPr>
          <p:cNvPr id="4" name="Rectangle 3">
            <a:extLst>
              <a:ext uri="{FF2B5EF4-FFF2-40B4-BE49-F238E27FC236}">
                <a16:creationId xmlns:a16="http://schemas.microsoft.com/office/drawing/2014/main" id="{059C4C21-208B-85CC-66BE-26027AC5CF1A}"/>
              </a:ext>
            </a:extLst>
          </p:cNvPr>
          <p:cNvSpPr/>
          <p:nvPr/>
        </p:nvSpPr>
        <p:spPr>
          <a:xfrm>
            <a:off x="7154783" y="1429443"/>
            <a:ext cx="1892732"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Roof Deck</a:t>
            </a:r>
            <a:endPar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EB285C5-B5F9-F2EA-B529-B50131E3F27A}"/>
              </a:ext>
            </a:extLst>
          </p:cNvPr>
          <p:cNvSpPr txBox="1"/>
          <p:nvPr/>
        </p:nvSpPr>
        <p:spPr>
          <a:xfrm>
            <a:off x="8271269" y="3142032"/>
            <a:ext cx="2985547"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Vapour Retarder</a:t>
            </a:r>
            <a:endPar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B19E7FE-5B75-22FF-ECAF-210BF1F9299F}"/>
              </a:ext>
            </a:extLst>
          </p:cNvPr>
          <p:cNvSpPr txBox="1"/>
          <p:nvPr/>
        </p:nvSpPr>
        <p:spPr>
          <a:xfrm>
            <a:off x="295835" y="3530163"/>
            <a:ext cx="247904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Deck Cover</a:t>
            </a:r>
            <a:endPar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7275EA5-6751-69A2-76EB-C0B37DAE170D}"/>
              </a:ext>
            </a:extLst>
          </p:cNvPr>
          <p:cNvSpPr/>
          <p:nvPr/>
        </p:nvSpPr>
        <p:spPr>
          <a:xfrm>
            <a:off x="2201354" y="1369370"/>
            <a:ext cx="2557497"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alibri" panose="020F0502020204030204"/>
              </a:rPr>
              <a:t>Cover Board</a:t>
            </a:r>
            <a:endPar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F303F8E-952F-EDEA-5C2B-F7FDC48089B7}"/>
              </a:ext>
            </a:extLst>
          </p:cNvPr>
          <p:cNvSpPr/>
          <p:nvPr/>
        </p:nvSpPr>
        <p:spPr>
          <a:xfrm>
            <a:off x="6903991" y="5510385"/>
            <a:ext cx="2557497"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alibri" panose="020F0502020204030204"/>
              </a:rPr>
              <a:t>Flashing</a:t>
            </a:r>
            <a:endPar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E79380A-06C8-0DC7-D8C9-3BC997D1C52C}"/>
              </a:ext>
            </a:extLst>
          </p:cNvPr>
          <p:cNvSpPr/>
          <p:nvPr/>
        </p:nvSpPr>
        <p:spPr>
          <a:xfrm>
            <a:off x="4178015" y="3312459"/>
            <a:ext cx="2872892"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alibri" panose="020F0502020204030204"/>
              </a:rPr>
              <a:t>Membrane</a:t>
            </a:r>
            <a:endPar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33A8CC5-B307-89BE-BD39-4C73EABAAC6C}"/>
              </a:ext>
            </a:extLst>
          </p:cNvPr>
          <p:cNvSpPr/>
          <p:nvPr/>
        </p:nvSpPr>
        <p:spPr>
          <a:xfrm>
            <a:off x="2730514" y="5510386"/>
            <a:ext cx="2557497"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Insulation</a:t>
            </a:r>
            <a:endPar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Tree>
    <p:extLst>
      <p:ext uri="{BB962C8B-B14F-4D97-AF65-F5344CB8AC3E}">
        <p14:creationId xmlns:p14="http://schemas.microsoft.com/office/powerpoint/2010/main" val="3296490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E8029E-E4B8-1093-8AB1-63DABE3B2248}"/>
              </a:ext>
            </a:extLst>
          </p:cNvPr>
          <p:cNvSpPr>
            <a:spLocks noGrp="1"/>
          </p:cNvSpPr>
          <p:nvPr>
            <p:ph type="title"/>
          </p:nvPr>
        </p:nvSpPr>
        <p:spPr>
          <a:xfrm>
            <a:off x="709930" y="605724"/>
            <a:ext cx="4394200" cy="712828"/>
          </a:xfrm>
        </p:spPr>
        <p:txBody>
          <a:bodyPr anchor="t">
            <a:normAutofit/>
          </a:bodyPr>
          <a:lstStyle/>
          <a:p>
            <a:r>
              <a:rPr lang="en-US" sz="4000" dirty="0">
                <a:solidFill>
                  <a:schemeClr val="bg1"/>
                </a:solidFill>
                <a:latin typeface="Code Pro" panose="020B0604020202020204" charset="0"/>
              </a:rPr>
              <a:t>Roof Deck</a:t>
            </a:r>
          </a:p>
        </p:txBody>
      </p:sp>
      <p:sp>
        <p:nvSpPr>
          <p:cNvPr id="4" name="TextBox 5">
            <a:extLst>
              <a:ext uri="{FF2B5EF4-FFF2-40B4-BE49-F238E27FC236}">
                <a16:creationId xmlns:a16="http://schemas.microsoft.com/office/drawing/2014/main" id="{575DE682-9B97-7CE2-00EA-CB582DBD0A0D}"/>
              </a:ext>
            </a:extLst>
          </p:cNvPr>
          <p:cNvSpPr txBox="1">
            <a:spLocks noGrp="1"/>
          </p:cNvSpPr>
          <p:nvPr>
            <p:ph idx="1"/>
          </p:nvPr>
        </p:nvSpPr>
        <p:spPr>
          <a:xfrm>
            <a:off x="709930" y="1518959"/>
            <a:ext cx="4394200" cy="2454300"/>
          </a:xfrm>
          <a:prstGeom prst="rect">
            <a:avLst/>
          </a:prstGeom>
        </p:spPr>
        <p:txBody>
          <a:bodyPr lIns="0" tIns="0" rIns="0" bIns="0" rtlCol="0">
            <a:noAutofit/>
          </a:bodyPr>
          <a:lstStyle/>
          <a:p>
            <a:pPr marL="0" indent="0">
              <a:buNone/>
            </a:pPr>
            <a:r>
              <a:rPr lang="en-US" b="0" i="0" u="none" strike="noStrike" baseline="0" dirty="0">
                <a:solidFill>
                  <a:schemeClr val="bg1">
                    <a:alpha val="80000"/>
                  </a:schemeClr>
                </a:solidFill>
                <a:latin typeface="Code Pro" panose="020B0604020202020204"/>
              </a:rPr>
              <a:t>A </a:t>
            </a:r>
            <a:r>
              <a:rPr lang="en-US" b="1" i="0" u="none" strike="noStrike" baseline="0" dirty="0">
                <a:solidFill>
                  <a:schemeClr val="bg1">
                    <a:alpha val="80000"/>
                  </a:schemeClr>
                </a:solidFill>
                <a:latin typeface="Code Pro" panose="020B0604020202020204"/>
              </a:rPr>
              <a:t>r</a:t>
            </a:r>
            <a:r>
              <a:rPr lang="en-US" b="1" i="1" u="none" strike="noStrike" baseline="0" dirty="0">
                <a:solidFill>
                  <a:schemeClr val="bg1">
                    <a:alpha val="80000"/>
                  </a:schemeClr>
                </a:solidFill>
                <a:latin typeface="Code Pro" panose="020B0604020202020204"/>
              </a:rPr>
              <a:t>oof deck </a:t>
            </a:r>
            <a:r>
              <a:rPr lang="en-US" b="0" i="0" u="none" strike="noStrike" baseline="0" dirty="0">
                <a:solidFill>
                  <a:schemeClr val="bg1">
                    <a:alpha val="80000"/>
                  </a:schemeClr>
                </a:solidFill>
                <a:latin typeface="Code Pro" panose="020B0604020202020204"/>
              </a:rPr>
              <a:t>is installed as part of the building structure to keep the building together and support the roof system and the outside elements (rain, snow, ice, vegetated roof (plants), etc.) and are typically either wood, steel or concrete. When a roofer gets to the job site, a roof deck should already be in place. This is where a roofer's job begins. </a:t>
            </a:r>
            <a:endParaRPr lang="en-US" spc="213" dirty="0">
              <a:solidFill>
                <a:schemeClr val="bg1">
                  <a:alpha val="80000"/>
                </a:schemeClr>
              </a:solidFill>
              <a:latin typeface="Code Pro" panose="020B0604020202020204"/>
            </a:endParaRPr>
          </a:p>
        </p:txBody>
      </p:sp>
      <p:pic>
        <p:nvPicPr>
          <p:cNvPr id="5" name="Picture 4" descr="A close-up of a metal profile&#10;&#10;Description automatically generated">
            <a:extLst>
              <a:ext uri="{FF2B5EF4-FFF2-40B4-BE49-F238E27FC236}">
                <a16:creationId xmlns:a16="http://schemas.microsoft.com/office/drawing/2014/main" id="{EBE6C0DF-5EBB-6FC9-1C1D-4236A07534C9}"/>
              </a:ext>
            </a:extLst>
          </p:cNvPr>
          <p:cNvPicPr>
            <a:picLocks noChangeAspect="1"/>
          </p:cNvPicPr>
          <p:nvPr/>
        </p:nvPicPr>
        <p:blipFill>
          <a:blip r:embed="rId3">
            <a:extLst>
              <a:ext uri="{28A0092B-C50C-407E-A947-70E740481C1C}">
                <a14:useLocalDpi xmlns:a14="http://schemas.microsoft.com/office/drawing/2010/main" val="0"/>
              </a:ext>
            </a:extLst>
          </a:blip>
          <a:srcRect r="1" b="21986"/>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7" name="Picture 6" descr="A metal roof overhang with blue sky&#10;&#10;Description automatically generated">
            <a:extLst>
              <a:ext uri="{FF2B5EF4-FFF2-40B4-BE49-F238E27FC236}">
                <a16:creationId xmlns:a16="http://schemas.microsoft.com/office/drawing/2014/main" id="{80068A1F-64E6-2BF1-D39E-C890CE1E7FB7}"/>
              </a:ext>
            </a:extLst>
          </p:cNvPr>
          <p:cNvPicPr>
            <a:picLocks noChangeAspect="1"/>
          </p:cNvPicPr>
          <p:nvPr/>
        </p:nvPicPr>
        <p:blipFill>
          <a:blip r:embed="rId4">
            <a:extLst>
              <a:ext uri="{28A0092B-C50C-407E-A947-70E740481C1C}">
                <a14:useLocalDpi xmlns:a14="http://schemas.microsoft.com/office/drawing/2010/main" val="0"/>
              </a:ext>
            </a:extLst>
          </a:blip>
          <a:srcRect l="38"/>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23" name="Group 22">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20" name="Freeform: Shape 19">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766442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E8029E-E4B8-1093-8AB1-63DABE3B2248}"/>
              </a:ext>
            </a:extLst>
          </p:cNvPr>
          <p:cNvSpPr>
            <a:spLocks noGrp="1"/>
          </p:cNvSpPr>
          <p:nvPr>
            <p:ph type="title"/>
          </p:nvPr>
        </p:nvSpPr>
        <p:spPr>
          <a:xfrm>
            <a:off x="709930" y="633224"/>
            <a:ext cx="4394200" cy="724258"/>
          </a:xfrm>
        </p:spPr>
        <p:txBody>
          <a:bodyPr anchor="t">
            <a:normAutofit/>
          </a:bodyPr>
          <a:lstStyle/>
          <a:p>
            <a:r>
              <a:rPr lang="en-US" sz="4000" dirty="0">
                <a:solidFill>
                  <a:schemeClr val="bg1"/>
                </a:solidFill>
                <a:latin typeface="Code Pro" panose="020B0604020202020204" charset="0"/>
              </a:rPr>
              <a:t>Deck Cover</a:t>
            </a:r>
          </a:p>
        </p:txBody>
      </p:sp>
      <p:sp>
        <p:nvSpPr>
          <p:cNvPr id="4" name="TextBox 5">
            <a:extLst>
              <a:ext uri="{FF2B5EF4-FFF2-40B4-BE49-F238E27FC236}">
                <a16:creationId xmlns:a16="http://schemas.microsoft.com/office/drawing/2014/main" id="{575DE682-9B97-7CE2-00EA-CB582DBD0A0D}"/>
              </a:ext>
            </a:extLst>
          </p:cNvPr>
          <p:cNvSpPr txBox="1">
            <a:spLocks noGrp="1"/>
          </p:cNvSpPr>
          <p:nvPr>
            <p:ph idx="1"/>
          </p:nvPr>
        </p:nvSpPr>
        <p:spPr>
          <a:xfrm>
            <a:off x="709930" y="1653441"/>
            <a:ext cx="4394200" cy="2454300"/>
          </a:xfrm>
          <a:prstGeom prst="rect">
            <a:avLst/>
          </a:prstGeom>
        </p:spPr>
        <p:txBody>
          <a:bodyPr lIns="0" tIns="0" rIns="0" bIns="0" rtlCol="0">
            <a:noAutofit/>
          </a:bodyPr>
          <a:lstStyle/>
          <a:p>
            <a:pPr marL="0" indent="0">
              <a:buNone/>
            </a:pPr>
            <a:r>
              <a:rPr lang="en-US" b="0" i="0" u="none" strike="noStrike" baseline="0" dirty="0">
                <a:solidFill>
                  <a:schemeClr val="bg1">
                    <a:alpha val="80000"/>
                  </a:schemeClr>
                </a:solidFill>
                <a:latin typeface="Code Pro" panose="020B0604020202020204"/>
              </a:rPr>
              <a:t>The </a:t>
            </a:r>
            <a:r>
              <a:rPr lang="en-US" b="1" i="1" u="none" strike="noStrike" baseline="0" dirty="0">
                <a:solidFill>
                  <a:schemeClr val="bg1">
                    <a:alpha val="80000"/>
                  </a:schemeClr>
                </a:solidFill>
                <a:latin typeface="Code Pro" panose="020B0604020202020204"/>
              </a:rPr>
              <a:t>deck cover </a:t>
            </a:r>
            <a:r>
              <a:rPr lang="en-US" b="0" i="0" u="none" strike="noStrike" baseline="0" dirty="0">
                <a:solidFill>
                  <a:schemeClr val="bg1">
                    <a:alpha val="80000"/>
                  </a:schemeClr>
                </a:solidFill>
                <a:latin typeface="Code Pro" panose="020B0604020202020204"/>
              </a:rPr>
              <a:t>is the first step in building a roof. Typically used over a steel deck and only as required on wood or concrete decks if they are uneven. This is used to prepare the rest of the roof installation so it is solid and flat (gypsum board and plywood are common elements)</a:t>
            </a:r>
          </a:p>
        </p:txBody>
      </p:sp>
      <p:pic>
        <p:nvPicPr>
          <p:cNvPr id="5" name="Picture 4">
            <a:extLst>
              <a:ext uri="{FF2B5EF4-FFF2-40B4-BE49-F238E27FC236}">
                <a16:creationId xmlns:a16="http://schemas.microsoft.com/office/drawing/2014/main" id="{EBE6C0DF-5EBB-6FC9-1C1D-4236A07534C9}"/>
              </a:ext>
            </a:extLst>
          </p:cNvPr>
          <p:cNvPicPr>
            <a:picLocks noChangeAspect="1"/>
          </p:cNvPicPr>
          <p:nvPr/>
        </p:nvPicPr>
        <p:blipFill>
          <a:blip r:embed="rId3">
            <a:extLst>
              <a:ext uri="{28A0092B-C50C-407E-A947-70E740481C1C}">
                <a14:useLocalDpi xmlns:a14="http://schemas.microsoft.com/office/drawing/2010/main" val="0"/>
              </a:ext>
            </a:extLst>
          </a:blip>
          <a:srcRect t="4077" b="4077"/>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7" name="Picture 6">
            <a:extLst>
              <a:ext uri="{FF2B5EF4-FFF2-40B4-BE49-F238E27FC236}">
                <a16:creationId xmlns:a16="http://schemas.microsoft.com/office/drawing/2014/main" id="{80068A1F-64E6-2BF1-D39E-C890CE1E7FB7}"/>
              </a:ext>
            </a:extLst>
          </p:cNvPr>
          <p:cNvPicPr>
            <a:picLocks noChangeAspect="1"/>
          </p:cNvPicPr>
          <p:nvPr/>
        </p:nvPicPr>
        <p:blipFill>
          <a:blip r:embed="rId4">
            <a:extLst>
              <a:ext uri="{28A0092B-C50C-407E-A947-70E740481C1C}">
                <a14:useLocalDpi xmlns:a14="http://schemas.microsoft.com/office/drawing/2010/main" val="0"/>
              </a:ext>
            </a:extLst>
          </a:blip>
          <a:srcRect t="3524" b="3524"/>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23" name="Group 22">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20" name="Freeform: Shape 19">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9142508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2807</TotalTime>
  <Words>681</Words>
  <Application>Microsoft Office PowerPoint</Application>
  <PresentationFormat>Widescreen</PresentationFormat>
  <Paragraphs>104</Paragraphs>
  <Slides>20</Slides>
  <Notes>20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Light</vt:lpstr>
      <vt:lpstr>Code Pro</vt:lpstr>
      <vt:lpstr>Glacial Indifference</vt:lpstr>
      <vt:lpstr>Glacial Indifference Bold</vt:lpstr>
      <vt:lpstr>Wingdings</vt:lpstr>
      <vt:lpstr>Office Theme</vt:lpstr>
      <vt:lpstr>PowerPoint Presentation</vt:lpstr>
      <vt:lpstr>PowerPoint Presentation</vt:lpstr>
      <vt:lpstr>PowerPoint Presentation</vt:lpstr>
      <vt:lpstr>Careers in Commercial Roofing</vt:lpstr>
      <vt:lpstr>Meet Edgar! </vt:lpstr>
      <vt:lpstr>  Life at the NBRCA  Roofing Training Centre</vt:lpstr>
      <vt:lpstr>Roofing Materials and Layers</vt:lpstr>
      <vt:lpstr>Roof Deck</vt:lpstr>
      <vt:lpstr>Deck Cover</vt:lpstr>
      <vt:lpstr>Vapour Retarder</vt:lpstr>
      <vt:lpstr>Insulation</vt:lpstr>
      <vt:lpstr>Cover Board</vt:lpstr>
      <vt:lpstr>Flashing</vt:lpstr>
      <vt:lpstr>Membrane</vt:lpstr>
      <vt:lpstr>Exploration of Materials</vt:lpstr>
      <vt:lpstr>Exploration of Materials</vt:lpstr>
      <vt:lpstr>ROOFING 101</vt:lpstr>
      <vt:lpstr>Roofing Building Challenge </vt:lpstr>
      <vt:lpstr>Roofing Building Challenge </vt:lpstr>
      <vt:lpstr>PowerPoint Presentation</vt:lpstr>
    </vt:vector>
  </TitlesOfParts>
  <Company>Province of New Brunswick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Langille, Nathan (EECD/EDPE)</dc:creator>
  <cp:lastModifiedBy>Langille, Nathan (EECD/EDPE)</cp:lastModifiedBy>
  <cp:revision>55</cp:revision>
  <dcterms:created xsi:type="dcterms:W3CDTF">2024-10-31T16:24:55Z</dcterms:created>
  <dcterms:modified xsi:type="dcterms:W3CDTF">2024-12-16T13:34:48Z</dcterms:modified>
</cp:coreProperties>
</file>