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Bloc Heavy" panose="020B0604020202020204" charset="0"/>
      <p:regular r:id="rId13"/>
    </p:embeddedFont>
    <p:embeddedFont>
      <p:font typeface="Finger Paint" panose="020B0604020202020204" charset="0"/>
      <p:regular r:id="rId14"/>
    </p:embeddedFont>
    <p:embeddedFont>
      <p:font typeface="Quicksand Bold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ngille, Nathan (EECD/EDPE)" userId="652ef001-fe18-4fbd-ae03-c3d9e946a4dc" providerId="ADAL" clId="{671963BB-E11A-4157-8449-3E7959E7FEA8}"/>
    <pc:docChg chg="modSld">
      <pc:chgData name="Langille, Nathan (EECD/EDPE)" userId="652ef001-fe18-4fbd-ae03-c3d9e946a4dc" providerId="ADAL" clId="{671963BB-E11A-4157-8449-3E7959E7FEA8}" dt="2025-10-21T18:04:15.272" v="2" actId="20577"/>
      <pc:docMkLst>
        <pc:docMk/>
      </pc:docMkLst>
      <pc:sldChg chg="modSp mod">
        <pc:chgData name="Langille, Nathan (EECD/EDPE)" userId="652ef001-fe18-4fbd-ae03-c3d9e946a4dc" providerId="ADAL" clId="{671963BB-E11A-4157-8449-3E7959E7FEA8}" dt="2025-10-21T18:04:15.272" v="2" actId="20577"/>
        <pc:sldMkLst>
          <pc:docMk/>
          <pc:sldMk cId="0" sldId="256"/>
        </pc:sldMkLst>
        <pc:spChg chg="mod">
          <ac:chgData name="Langille, Nathan (EECD/EDPE)" userId="652ef001-fe18-4fbd-ae03-c3d9e946a4dc" providerId="ADAL" clId="{671963BB-E11A-4157-8449-3E7959E7FEA8}" dt="2025-10-21T16:10:01.182" v="1" actId="1076"/>
          <ac:spMkLst>
            <pc:docMk/>
            <pc:sldMk cId="0" sldId="256"/>
            <ac:spMk id="2" creationId="{00000000-0000-0000-0000-000000000000}"/>
          </ac:spMkLst>
        </pc:spChg>
        <pc:spChg chg="mod">
          <ac:chgData name="Langille, Nathan (EECD/EDPE)" userId="652ef001-fe18-4fbd-ae03-c3d9e946a4dc" providerId="ADAL" clId="{671963BB-E11A-4157-8449-3E7959E7FEA8}" dt="2025-10-21T18:04:15.272" v="2" actId="20577"/>
          <ac:spMkLst>
            <pc:docMk/>
            <pc:sldMk cId="0" sldId="256"/>
            <ac:spMk id="4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523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393" b="-5717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44976" y="6200695"/>
            <a:ext cx="6314963" cy="359952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2421885"/>
            <a:ext cx="16895364" cy="4135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72"/>
              </a:lnSpc>
            </a:pPr>
            <a:r>
              <a:rPr lang="en-US" sz="10780" b="1" spc="194" dirty="0">
                <a:solidFill>
                  <a:srgbClr val="FED01A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TOPPLE AND TINKER:</a:t>
            </a:r>
          </a:p>
          <a:p>
            <a:pPr algn="ctr">
              <a:lnSpc>
                <a:spcPts val="10672"/>
              </a:lnSpc>
            </a:pPr>
            <a:r>
              <a:rPr lang="en-US" sz="10780" b="1" spc="194" dirty="0">
                <a:solidFill>
                  <a:srgbClr val="FED01A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DOMINO TRADE CHALLENGE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6730235"/>
            <a:ext cx="17669618" cy="7870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3499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3499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3499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3499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3499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3499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3499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3499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 spc="44" dirty="0">
                <a:solidFill>
                  <a:srgbClr val="FED01A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CAREER CONNECTION: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 spc="44" dirty="0">
                <a:solidFill>
                  <a:srgbClr val="FED01A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ARCHITECTS, BUILDERS, AND ENGINEERS DESIGN TALL STRUCTURES THAT MUST BE STABLE AND SAFE. THIS CHALLENGE PRACTICES STABILITY, BALANCE, AND PROBLEM-SOLVING.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 spc="44" dirty="0">
                <a:solidFill>
                  <a:srgbClr val="FED01A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EXTENSION CHALLENGE – STABILITY TOWER CHALLENGE: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 spc="44" dirty="0">
                <a:solidFill>
                  <a:srgbClr val="FED01A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COMBINE TWO GROUPS TO BUILD THE TALLEST FREE-STANDING DOMINO TOWER YOU CAN WITHOUT IT FALLING.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 spc="44" dirty="0">
                <a:solidFill>
                  <a:srgbClr val="FED01A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YOUR TOWER MUST INCLUDE A PLATFORM TO HOLD A TESTING TOY. 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 spc="44" dirty="0">
                <a:solidFill>
                  <a:srgbClr val="FED01A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TRY REBUILDING OR ADJUSTING YOUR TOWER TO MAKE IT MORE STABLE WHILE KEEPING IT TALL.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endParaRPr lang="en-US" sz="2499" b="1" spc="44" dirty="0">
              <a:solidFill>
                <a:srgbClr val="FED01A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5081843" y="991419"/>
            <a:ext cx="2672972" cy="853985"/>
          </a:xfrm>
          <a:custGeom>
            <a:avLst/>
            <a:gdLst/>
            <a:ahLst/>
            <a:cxnLst/>
            <a:rect l="l" t="t" r="r" b="b"/>
            <a:pathLst>
              <a:path w="2672972" h="853985">
                <a:moveTo>
                  <a:pt x="0" y="0"/>
                </a:moveTo>
                <a:lnTo>
                  <a:pt x="2672972" y="0"/>
                </a:lnTo>
                <a:lnTo>
                  <a:pt x="2672972" y="853984"/>
                </a:lnTo>
                <a:lnTo>
                  <a:pt x="0" y="8539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393" b="-57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 rot="166777">
            <a:off x="11698411" y="6975528"/>
            <a:ext cx="3941819" cy="474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4"/>
              </a:lnSpc>
            </a:pPr>
            <a:endParaRPr/>
          </a:p>
        </p:txBody>
      </p:sp>
      <p:grpSp>
        <p:nvGrpSpPr>
          <p:cNvPr id="4" name="Group 4"/>
          <p:cNvGrpSpPr/>
          <p:nvPr/>
        </p:nvGrpSpPr>
        <p:grpSpPr>
          <a:xfrm>
            <a:off x="2842081" y="4872123"/>
            <a:ext cx="5941904" cy="3921072"/>
            <a:chOff x="0" y="0"/>
            <a:chExt cx="1454020" cy="95951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54020" cy="959510"/>
            </a:xfrm>
            <a:custGeom>
              <a:avLst/>
              <a:gdLst/>
              <a:ahLst/>
              <a:cxnLst/>
              <a:rect l="l" t="t" r="r" b="b"/>
              <a:pathLst>
                <a:path w="1454020" h="959510">
                  <a:moveTo>
                    <a:pt x="62541" y="0"/>
                  </a:moveTo>
                  <a:lnTo>
                    <a:pt x="1391479" y="0"/>
                  </a:lnTo>
                  <a:cubicBezTo>
                    <a:pt x="1408066" y="0"/>
                    <a:pt x="1423973" y="6589"/>
                    <a:pt x="1435702" y="18318"/>
                  </a:cubicBezTo>
                  <a:cubicBezTo>
                    <a:pt x="1447431" y="30047"/>
                    <a:pt x="1454020" y="45954"/>
                    <a:pt x="1454020" y="62541"/>
                  </a:cubicBezTo>
                  <a:lnTo>
                    <a:pt x="1454020" y="896969"/>
                  </a:lnTo>
                  <a:cubicBezTo>
                    <a:pt x="1454020" y="913556"/>
                    <a:pt x="1447431" y="929464"/>
                    <a:pt x="1435702" y="941192"/>
                  </a:cubicBezTo>
                  <a:cubicBezTo>
                    <a:pt x="1423973" y="952921"/>
                    <a:pt x="1408066" y="959510"/>
                    <a:pt x="1391479" y="959510"/>
                  </a:cubicBezTo>
                  <a:lnTo>
                    <a:pt x="62541" y="959510"/>
                  </a:lnTo>
                  <a:cubicBezTo>
                    <a:pt x="45954" y="959510"/>
                    <a:pt x="30047" y="952921"/>
                    <a:pt x="18318" y="941192"/>
                  </a:cubicBezTo>
                  <a:cubicBezTo>
                    <a:pt x="6589" y="929464"/>
                    <a:pt x="0" y="913556"/>
                    <a:pt x="0" y="896969"/>
                  </a:cubicBezTo>
                  <a:lnTo>
                    <a:pt x="0" y="62541"/>
                  </a:lnTo>
                  <a:cubicBezTo>
                    <a:pt x="0" y="45954"/>
                    <a:pt x="6589" y="30047"/>
                    <a:pt x="18318" y="18318"/>
                  </a:cubicBezTo>
                  <a:cubicBezTo>
                    <a:pt x="30047" y="6589"/>
                    <a:pt x="45954" y="0"/>
                    <a:pt x="62541" y="0"/>
                  </a:cubicBezTo>
                  <a:close/>
                </a:path>
              </a:pathLst>
            </a:custGeom>
            <a:solidFill>
              <a:srgbClr val="FED01A"/>
            </a:solidFill>
            <a:ln cap="rnd">
              <a:noFill/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454020" cy="9976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842081" y="5601378"/>
            <a:ext cx="5830522" cy="232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74"/>
              </a:lnSpc>
            </a:pPr>
            <a:r>
              <a:rPr lang="en-US" sz="8974">
                <a:solidFill>
                  <a:srgbClr val="FFFFFF"/>
                </a:solidFill>
                <a:latin typeface="Finger Paint"/>
                <a:ea typeface="Finger Paint"/>
                <a:cs typeface="Finger Paint"/>
                <a:sym typeface="Finger Paint"/>
              </a:rPr>
              <a:t>One Success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9368808" y="4965610"/>
            <a:ext cx="6635334" cy="3734099"/>
            <a:chOff x="0" y="0"/>
            <a:chExt cx="1623706" cy="9137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23706" cy="913757"/>
            </a:xfrm>
            <a:custGeom>
              <a:avLst/>
              <a:gdLst/>
              <a:ahLst/>
              <a:cxnLst/>
              <a:rect l="l" t="t" r="r" b="b"/>
              <a:pathLst>
                <a:path w="1623706" h="913757">
                  <a:moveTo>
                    <a:pt x="56005" y="0"/>
                  </a:moveTo>
                  <a:lnTo>
                    <a:pt x="1567701" y="0"/>
                  </a:lnTo>
                  <a:cubicBezTo>
                    <a:pt x="1598632" y="0"/>
                    <a:pt x="1623706" y="25074"/>
                    <a:pt x="1623706" y="56005"/>
                  </a:cubicBezTo>
                  <a:lnTo>
                    <a:pt x="1623706" y="857752"/>
                  </a:lnTo>
                  <a:cubicBezTo>
                    <a:pt x="1623706" y="888682"/>
                    <a:pt x="1598632" y="913757"/>
                    <a:pt x="1567701" y="913757"/>
                  </a:cubicBezTo>
                  <a:lnTo>
                    <a:pt x="56005" y="913757"/>
                  </a:lnTo>
                  <a:cubicBezTo>
                    <a:pt x="25074" y="913757"/>
                    <a:pt x="0" y="888682"/>
                    <a:pt x="0" y="857752"/>
                  </a:cubicBezTo>
                  <a:lnTo>
                    <a:pt x="0" y="56005"/>
                  </a:lnTo>
                  <a:cubicBezTo>
                    <a:pt x="0" y="25074"/>
                    <a:pt x="25074" y="0"/>
                    <a:pt x="56005" y="0"/>
                  </a:cubicBezTo>
                  <a:close/>
                </a:path>
              </a:pathLst>
            </a:custGeom>
            <a:solidFill>
              <a:srgbClr val="FED01A"/>
            </a:solidFill>
            <a:ln cap="rnd">
              <a:noFill/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623706" cy="951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99362" y="5294545"/>
            <a:ext cx="2281508" cy="2622423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16261317" y="5876271"/>
            <a:ext cx="1819760" cy="1608213"/>
          </a:xfrm>
          <a:custGeom>
            <a:avLst/>
            <a:gdLst/>
            <a:ahLst/>
            <a:cxnLst/>
            <a:rect l="l" t="t" r="r" b="b"/>
            <a:pathLst>
              <a:path w="1819760" h="1608213">
                <a:moveTo>
                  <a:pt x="0" y="0"/>
                </a:moveTo>
                <a:lnTo>
                  <a:pt x="1819761" y="0"/>
                </a:lnTo>
                <a:lnTo>
                  <a:pt x="1819761" y="1608213"/>
                </a:lnTo>
                <a:lnTo>
                  <a:pt x="0" y="16082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395657" y="991419"/>
            <a:ext cx="2359158" cy="753724"/>
          </a:xfrm>
          <a:custGeom>
            <a:avLst/>
            <a:gdLst/>
            <a:ahLst/>
            <a:cxnLst/>
            <a:rect l="l" t="t" r="r" b="b"/>
            <a:pathLst>
              <a:path w="2359158" h="753724">
                <a:moveTo>
                  <a:pt x="0" y="0"/>
                </a:moveTo>
                <a:lnTo>
                  <a:pt x="2359158" y="0"/>
                </a:lnTo>
                <a:lnTo>
                  <a:pt x="2359158" y="753724"/>
                </a:lnTo>
                <a:lnTo>
                  <a:pt x="0" y="7537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2971800" y="756463"/>
            <a:ext cx="11777443" cy="1309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780"/>
              </a:lnSpc>
              <a:spcBef>
                <a:spcPct val="0"/>
              </a:spcBef>
            </a:pPr>
            <a:r>
              <a:rPr lang="en-US" sz="7700" b="1" spc="138" dirty="0">
                <a:solidFill>
                  <a:srgbClr val="FED01A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THINK / PAIR / SHARE</a:t>
            </a:r>
          </a:p>
        </p:txBody>
      </p:sp>
      <p:sp>
        <p:nvSpPr>
          <p:cNvPr id="15" name="TextBox 15"/>
          <p:cNvSpPr txBox="1"/>
          <p:nvPr/>
        </p:nvSpPr>
        <p:spPr>
          <a:xfrm rot="166777">
            <a:off x="6949540" y="3195164"/>
            <a:ext cx="3860508" cy="642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5"/>
              </a:lnSpc>
            </a:pPr>
            <a:endParaRPr/>
          </a:p>
        </p:txBody>
      </p:sp>
      <p:sp>
        <p:nvSpPr>
          <p:cNvPr id="16" name="TextBox 16"/>
          <p:cNvSpPr txBox="1"/>
          <p:nvPr/>
        </p:nvSpPr>
        <p:spPr>
          <a:xfrm rot="166777">
            <a:off x="6964234" y="2633376"/>
            <a:ext cx="3169807" cy="534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9"/>
              </a:lnSpc>
            </a:pPr>
            <a:endParaRPr/>
          </a:p>
        </p:txBody>
      </p:sp>
      <p:sp>
        <p:nvSpPr>
          <p:cNvPr id="17" name="TextBox 17"/>
          <p:cNvSpPr txBox="1"/>
          <p:nvPr/>
        </p:nvSpPr>
        <p:spPr>
          <a:xfrm>
            <a:off x="-360014" y="2585462"/>
            <a:ext cx="19008028" cy="2995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  <a:spcBef>
                <a:spcPct val="0"/>
              </a:spcBef>
            </a:pPr>
            <a:r>
              <a:rPr lang="en-US" sz="4700" b="1">
                <a:solidFill>
                  <a:srgbClr val="FED01A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WHICH CHALLENGE DID YOU ENJOY THE MOST – WHY?</a:t>
            </a:r>
          </a:p>
          <a:p>
            <a:pPr algn="ctr">
              <a:lnSpc>
                <a:spcPts val="4700"/>
              </a:lnSpc>
              <a:spcBef>
                <a:spcPct val="0"/>
              </a:spcBef>
            </a:pPr>
            <a:endParaRPr lang="en-US" sz="4700" b="1">
              <a:solidFill>
                <a:srgbClr val="FED01A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ctr">
              <a:lnSpc>
                <a:spcPts val="4700"/>
              </a:lnSpc>
              <a:spcBef>
                <a:spcPct val="0"/>
              </a:spcBef>
            </a:pPr>
            <a:r>
              <a:rPr lang="en-US" sz="4700" b="1">
                <a:solidFill>
                  <a:srgbClr val="FED01A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NAME...</a:t>
            </a:r>
          </a:p>
          <a:p>
            <a:pPr algn="ctr">
              <a:lnSpc>
                <a:spcPts val="4700"/>
              </a:lnSpc>
              <a:spcBef>
                <a:spcPct val="0"/>
              </a:spcBef>
            </a:pPr>
            <a:endParaRPr lang="en-US" sz="4700" b="1">
              <a:solidFill>
                <a:srgbClr val="FED01A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ctr">
              <a:lnSpc>
                <a:spcPts val="4700"/>
              </a:lnSpc>
              <a:spcBef>
                <a:spcPct val="0"/>
              </a:spcBef>
            </a:pPr>
            <a:endParaRPr lang="en-US" sz="4700" b="1">
              <a:solidFill>
                <a:srgbClr val="FED01A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803525" y="5540616"/>
            <a:ext cx="5765901" cy="2301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75"/>
              </a:lnSpc>
            </a:pPr>
            <a:r>
              <a:rPr lang="en-US" sz="8875">
                <a:solidFill>
                  <a:srgbClr val="FFFFFF"/>
                </a:solidFill>
                <a:latin typeface="Finger Paint"/>
                <a:ea typeface="Finger Paint"/>
                <a:cs typeface="Finger Paint"/>
                <a:sym typeface="Finger Paint"/>
              </a:rPr>
              <a:t>One Challenge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11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393" b="-5717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3771054" y="3086278"/>
            <a:ext cx="11195508" cy="638144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5395657" y="991419"/>
            <a:ext cx="2359158" cy="753724"/>
          </a:xfrm>
          <a:custGeom>
            <a:avLst/>
            <a:gdLst/>
            <a:ahLst/>
            <a:cxnLst/>
            <a:rect l="l" t="t" r="r" b="b"/>
            <a:pathLst>
              <a:path w="2359158" h="753724">
                <a:moveTo>
                  <a:pt x="0" y="0"/>
                </a:moveTo>
                <a:lnTo>
                  <a:pt x="2359158" y="0"/>
                </a:lnTo>
                <a:lnTo>
                  <a:pt x="2359158" y="753724"/>
                </a:lnTo>
                <a:lnTo>
                  <a:pt x="0" y="7537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362200" y="632638"/>
            <a:ext cx="13106400" cy="24536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  <a:spcBef>
                <a:spcPct val="0"/>
              </a:spcBef>
            </a:pPr>
            <a:r>
              <a:rPr lang="en-US" sz="14400" b="1" spc="259" dirty="0">
                <a:solidFill>
                  <a:srgbClr val="FED01A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THANK YOU</a:t>
            </a:r>
          </a:p>
        </p:txBody>
      </p:sp>
      <p:sp>
        <p:nvSpPr>
          <p:cNvPr id="6" name="TextBox 6"/>
          <p:cNvSpPr txBox="1"/>
          <p:nvPr/>
        </p:nvSpPr>
        <p:spPr>
          <a:xfrm rot="166777">
            <a:off x="6964234" y="2633376"/>
            <a:ext cx="3169807" cy="534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9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393" b="-57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54558" y="7915126"/>
            <a:ext cx="1356222" cy="1086571"/>
          </a:xfrm>
          <a:custGeom>
            <a:avLst/>
            <a:gdLst/>
            <a:ahLst/>
            <a:cxnLst/>
            <a:rect l="l" t="t" r="r" b="b"/>
            <a:pathLst>
              <a:path w="1356222" h="1086571">
                <a:moveTo>
                  <a:pt x="0" y="0"/>
                </a:moveTo>
                <a:lnTo>
                  <a:pt x="1356223" y="0"/>
                </a:lnTo>
                <a:lnTo>
                  <a:pt x="1356223" y="1086570"/>
                </a:lnTo>
                <a:lnTo>
                  <a:pt x="0" y="10865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967" r="-82965" b="-331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54558" y="9001696"/>
            <a:ext cx="1356222" cy="256604"/>
          </a:xfrm>
          <a:custGeom>
            <a:avLst/>
            <a:gdLst/>
            <a:ahLst/>
            <a:cxnLst/>
            <a:rect l="l" t="t" r="r" b="b"/>
            <a:pathLst>
              <a:path w="1356222" h="256604">
                <a:moveTo>
                  <a:pt x="0" y="0"/>
                </a:moveTo>
                <a:lnTo>
                  <a:pt x="1356223" y="0"/>
                </a:lnTo>
                <a:lnTo>
                  <a:pt x="1356223" y="256604"/>
                </a:lnTo>
                <a:lnTo>
                  <a:pt x="0" y="2566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0318" r="-82965" b="-4639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14058319" y="7165883"/>
            <a:ext cx="4229681" cy="2992500"/>
          </a:xfrm>
          <a:custGeom>
            <a:avLst/>
            <a:gdLst/>
            <a:ahLst/>
            <a:cxnLst/>
            <a:rect l="l" t="t" r="r" b="b"/>
            <a:pathLst>
              <a:path w="4229681" h="2992500">
                <a:moveTo>
                  <a:pt x="4229681" y="0"/>
                </a:moveTo>
                <a:lnTo>
                  <a:pt x="0" y="0"/>
                </a:lnTo>
                <a:lnTo>
                  <a:pt x="0" y="2992499"/>
                </a:lnTo>
                <a:lnTo>
                  <a:pt x="4229681" y="2992499"/>
                </a:lnTo>
                <a:lnTo>
                  <a:pt x="422968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057400" y="1097008"/>
            <a:ext cx="12940770" cy="1193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999" b="1" spc="125" dirty="0">
                <a:solidFill>
                  <a:srgbClr val="FED01A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CARPENTER’S FOUNDATION</a:t>
            </a:r>
          </a:p>
        </p:txBody>
      </p:sp>
      <p:grpSp>
        <p:nvGrpSpPr>
          <p:cNvPr id="7" name="Group 7"/>
          <p:cNvGrpSpPr/>
          <p:nvPr/>
        </p:nvGrpSpPr>
        <p:grpSpPr>
          <a:xfrm rot="77430">
            <a:off x="7096154" y="2336756"/>
            <a:ext cx="4095692" cy="1364752"/>
            <a:chOff x="0" y="0"/>
            <a:chExt cx="5460923" cy="1819669"/>
          </a:xfrm>
        </p:grpSpPr>
        <p:sp>
          <p:nvSpPr>
            <p:cNvPr id="8" name="TextBox 8"/>
            <p:cNvSpPr txBox="1"/>
            <p:nvPr/>
          </p:nvSpPr>
          <p:spPr>
            <a:xfrm rot="-98936">
              <a:off x="11253" y="125713"/>
              <a:ext cx="5439787" cy="7651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4000">
                  <a:solidFill>
                    <a:srgbClr val="EB2030"/>
                  </a:solidFill>
                  <a:latin typeface="Bloc Heavy"/>
                  <a:ea typeface="Bloc Heavy"/>
                  <a:cs typeface="Bloc Heavy"/>
                  <a:sym typeface="Bloc Heavy"/>
                </a:rPr>
                <a:t>YOUR MISSION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 rot="89347">
              <a:off x="528141" y="1001485"/>
              <a:ext cx="4403403" cy="7610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0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75862" y="2470150"/>
            <a:ext cx="17478953" cy="7202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endParaRPr dirty="0"/>
          </a:p>
          <a:p>
            <a:pPr marL="798829" lvl="1" indent="-399415" algn="ctr">
              <a:lnSpc>
                <a:spcPts val="5179"/>
              </a:lnSpc>
              <a:spcBef>
                <a:spcPct val="0"/>
              </a:spcBef>
              <a:buFont typeface="Arial"/>
              <a:buChar char="•"/>
            </a:pPr>
            <a:r>
              <a:rPr lang="en-US" sz="3699" b="1" spc="66" dirty="0">
                <a:solidFill>
                  <a:srgbClr val="FED01A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BUILD A CLOSED FRAME USING A MINIMUM OF 10 DOMINOES. THIS WILL REPRESENT THE FOUNDATION OF A HOUSE. </a:t>
            </a:r>
          </a:p>
          <a:p>
            <a:pPr algn="ctr">
              <a:lnSpc>
                <a:spcPts val="5179"/>
              </a:lnSpc>
              <a:spcBef>
                <a:spcPct val="0"/>
              </a:spcBef>
            </a:pPr>
            <a:endParaRPr lang="en-US" sz="3699" b="1" spc="66" dirty="0">
              <a:solidFill>
                <a:srgbClr val="FED01A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marL="798829" lvl="1" indent="-399415" algn="ctr">
              <a:lnSpc>
                <a:spcPts val="5179"/>
              </a:lnSpc>
              <a:spcBef>
                <a:spcPct val="0"/>
              </a:spcBef>
              <a:buFont typeface="Arial"/>
              <a:buChar char="•"/>
            </a:pPr>
            <a:r>
              <a:rPr lang="en-US" sz="3699" b="1" spc="66" dirty="0">
                <a:solidFill>
                  <a:srgbClr val="FED01A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MEASURE THE PERIMETER WITH A RULER. HINT: THINK ABOUT THE LENGTH OF ONE DOMINO TO HELP FIND YOUR PERIMETER.</a:t>
            </a:r>
          </a:p>
          <a:p>
            <a:pPr algn="ctr">
              <a:lnSpc>
                <a:spcPts val="5179"/>
              </a:lnSpc>
              <a:spcBef>
                <a:spcPct val="0"/>
              </a:spcBef>
            </a:pPr>
            <a:endParaRPr lang="en-US" sz="3699" b="1" spc="66" dirty="0">
              <a:solidFill>
                <a:srgbClr val="FED01A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marL="798829" lvl="1" indent="-399415" algn="ctr">
              <a:lnSpc>
                <a:spcPts val="5179"/>
              </a:lnSpc>
              <a:spcBef>
                <a:spcPct val="0"/>
              </a:spcBef>
              <a:buFont typeface="Arial"/>
              <a:buChar char="•"/>
            </a:pPr>
            <a:r>
              <a:rPr lang="en-US" sz="3699" b="1" spc="66" dirty="0">
                <a:solidFill>
                  <a:srgbClr val="FED01A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BUILD A SECOND FRAME WITH THE SAME PERIMETER TO CREATE A DIFFERENT SHAPE.</a:t>
            </a:r>
          </a:p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 b="1" spc="66" dirty="0">
                <a:solidFill>
                  <a:srgbClr val="FED01A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. </a:t>
            </a:r>
          </a:p>
          <a:p>
            <a:pPr algn="ctr">
              <a:lnSpc>
                <a:spcPts val="5179"/>
              </a:lnSpc>
              <a:spcBef>
                <a:spcPct val="0"/>
              </a:spcBef>
            </a:pPr>
            <a:endParaRPr lang="en-US" sz="3699" b="1" spc="66" dirty="0">
              <a:solidFill>
                <a:srgbClr val="FED01A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</p:txBody>
      </p:sp>
      <p:sp>
        <p:nvSpPr>
          <p:cNvPr id="11" name="TextBox 11"/>
          <p:cNvSpPr txBox="1"/>
          <p:nvPr/>
        </p:nvSpPr>
        <p:spPr>
          <a:xfrm rot="166777">
            <a:off x="13305979" y="6595844"/>
            <a:ext cx="3941819" cy="474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4"/>
              </a:lnSpc>
            </a:pPr>
            <a:endParaRPr/>
          </a:p>
        </p:txBody>
      </p:sp>
      <p:sp>
        <p:nvSpPr>
          <p:cNvPr id="12" name="Freeform 12"/>
          <p:cNvSpPr/>
          <p:nvPr/>
        </p:nvSpPr>
        <p:spPr>
          <a:xfrm>
            <a:off x="15395657" y="991419"/>
            <a:ext cx="2359158" cy="753724"/>
          </a:xfrm>
          <a:custGeom>
            <a:avLst/>
            <a:gdLst/>
            <a:ahLst/>
            <a:cxnLst/>
            <a:rect l="l" t="t" r="r" b="b"/>
            <a:pathLst>
              <a:path w="2359158" h="753724">
                <a:moveTo>
                  <a:pt x="0" y="0"/>
                </a:moveTo>
                <a:lnTo>
                  <a:pt x="2359158" y="0"/>
                </a:lnTo>
                <a:lnTo>
                  <a:pt x="2359158" y="753724"/>
                </a:lnTo>
                <a:lnTo>
                  <a:pt x="0" y="7537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393" b="-57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 rot="166777">
            <a:off x="13305979" y="6595844"/>
            <a:ext cx="3941819" cy="474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4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 rot="166777">
            <a:off x="4535893" y="7222313"/>
            <a:ext cx="8669261" cy="391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4"/>
              </a:lnSpc>
            </a:pPr>
            <a:endParaRPr/>
          </a:p>
        </p:txBody>
      </p:sp>
      <p:sp>
        <p:nvSpPr>
          <p:cNvPr id="5" name="TextBox 5"/>
          <p:cNvSpPr txBox="1"/>
          <p:nvPr/>
        </p:nvSpPr>
        <p:spPr>
          <a:xfrm>
            <a:off x="1245918" y="3358837"/>
            <a:ext cx="16013382" cy="2797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  <a:spcBef>
                <a:spcPct val="0"/>
              </a:spcBef>
            </a:pPr>
            <a:r>
              <a:rPr lang="en-US" sz="4399" b="1">
                <a:solidFill>
                  <a:srgbClr val="FED01A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BUILD A THIRD DIFFERENT FRAME WITH DOMINOES STACKED TO REPRESENT A TRUE BASEMENT FOUNDATION.</a:t>
            </a:r>
          </a:p>
          <a:p>
            <a:pPr algn="ctr">
              <a:lnSpc>
                <a:spcPts val="4399"/>
              </a:lnSpc>
              <a:spcBef>
                <a:spcPct val="0"/>
              </a:spcBef>
            </a:pPr>
            <a:r>
              <a:rPr lang="en-US" sz="4399" b="1">
                <a:solidFill>
                  <a:srgbClr val="FED01A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</a:t>
            </a:r>
          </a:p>
          <a:p>
            <a:pPr algn="ctr">
              <a:lnSpc>
                <a:spcPts val="4399"/>
              </a:lnSpc>
              <a:spcBef>
                <a:spcPct val="0"/>
              </a:spcBef>
            </a:pPr>
            <a:r>
              <a:rPr lang="en-US" sz="4399" b="1">
                <a:solidFill>
                  <a:srgbClr val="FED01A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WHAT IS THE HEIGHT OF YOUR BASEMENT FOUNDATION? WHAT IS YOUR NEW PERIMETER?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09800" y="991323"/>
            <a:ext cx="13185857" cy="11930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  <a:spcBef>
                <a:spcPct val="0"/>
              </a:spcBef>
            </a:pPr>
            <a:r>
              <a:rPr lang="en-US" sz="7199" b="1" spc="129" dirty="0">
                <a:solidFill>
                  <a:srgbClr val="FED01A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CARPENTER’S FOUNDATION</a:t>
            </a:r>
          </a:p>
        </p:txBody>
      </p:sp>
      <p:grpSp>
        <p:nvGrpSpPr>
          <p:cNvPr id="7" name="Group 7"/>
          <p:cNvGrpSpPr/>
          <p:nvPr/>
        </p:nvGrpSpPr>
        <p:grpSpPr>
          <a:xfrm rot="77430">
            <a:off x="6861857" y="2291777"/>
            <a:ext cx="4197186" cy="1398571"/>
            <a:chOff x="0" y="0"/>
            <a:chExt cx="5596248" cy="1864762"/>
          </a:xfrm>
        </p:grpSpPr>
        <p:sp>
          <p:nvSpPr>
            <p:cNvPr id="8" name="TextBox 8"/>
            <p:cNvSpPr txBox="1"/>
            <p:nvPr/>
          </p:nvSpPr>
          <p:spPr>
            <a:xfrm rot="-98936">
              <a:off x="11515" y="127649"/>
              <a:ext cx="5574588" cy="7853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99"/>
                </a:lnSpc>
              </a:pPr>
              <a:r>
                <a:rPr lang="en-US" sz="4099">
                  <a:solidFill>
                    <a:srgbClr val="EB2030"/>
                  </a:solidFill>
                  <a:latin typeface="Bloc Heavy"/>
                  <a:ea typeface="Bloc Heavy"/>
                  <a:cs typeface="Bloc Heavy"/>
                  <a:sym typeface="Bloc Heavy"/>
                </a:rPr>
                <a:t>EXTENSION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 rot="89347">
              <a:off x="541244" y="1025122"/>
              <a:ext cx="4512522" cy="7811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9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77430">
            <a:off x="1911689" y="6225979"/>
            <a:ext cx="14681841" cy="1534660"/>
            <a:chOff x="0" y="0"/>
            <a:chExt cx="19575788" cy="2046213"/>
          </a:xfrm>
        </p:grpSpPr>
        <p:sp>
          <p:nvSpPr>
            <p:cNvPr id="11" name="TextBox 11"/>
            <p:cNvSpPr txBox="1"/>
            <p:nvPr/>
          </p:nvSpPr>
          <p:spPr>
            <a:xfrm rot="-98936">
              <a:off x="7324" y="319394"/>
              <a:ext cx="19562237" cy="7143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03"/>
                </a:lnSpc>
              </a:pPr>
              <a:r>
                <a:rPr lang="en-US" sz="3703">
                  <a:solidFill>
                    <a:srgbClr val="EB2030"/>
                  </a:solidFill>
                  <a:latin typeface="Bloc Heavy"/>
                  <a:ea typeface="Bloc Heavy"/>
                  <a:cs typeface="Bloc Heavy"/>
                  <a:sym typeface="Bloc Heavy"/>
                </a:rPr>
                <a:t>CAREER CONNECTIONS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 rot="89347">
              <a:off x="1849633" y="1130137"/>
              <a:ext cx="15825101" cy="7105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03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245918" y="6728147"/>
            <a:ext cx="15915410" cy="2549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3999"/>
              </a:lnSpc>
              <a:spcBef>
                <a:spcPct val="0"/>
              </a:spcBef>
            </a:pPr>
            <a:r>
              <a:rPr lang="en-US" sz="3999" b="1">
                <a:solidFill>
                  <a:srgbClr val="FED01A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 CARPENTERS MEASURE AND CUT LUMBER PRECISELY WHEN BUILDING HOUSES, FURNITURE, AND STRUCTURES. FOUNDATIONS ARE THE START OF BUILDING A HOUSE AND MUST BE ACCURATELY BUILT AND MEASURED. </a:t>
            </a:r>
          </a:p>
        </p:txBody>
      </p:sp>
      <p:sp>
        <p:nvSpPr>
          <p:cNvPr id="14" name="Freeform 14"/>
          <p:cNvSpPr/>
          <p:nvPr/>
        </p:nvSpPr>
        <p:spPr>
          <a:xfrm>
            <a:off x="15395657" y="991419"/>
            <a:ext cx="2359158" cy="753724"/>
          </a:xfrm>
          <a:custGeom>
            <a:avLst/>
            <a:gdLst/>
            <a:ahLst/>
            <a:cxnLst/>
            <a:rect l="l" t="t" r="r" b="b"/>
            <a:pathLst>
              <a:path w="2359158" h="753724">
                <a:moveTo>
                  <a:pt x="0" y="0"/>
                </a:moveTo>
                <a:lnTo>
                  <a:pt x="2359158" y="0"/>
                </a:lnTo>
                <a:lnTo>
                  <a:pt x="2359158" y="753724"/>
                </a:lnTo>
                <a:lnTo>
                  <a:pt x="0" y="7537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393" b="-57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65629" y="7223279"/>
            <a:ext cx="3208193" cy="2327391"/>
          </a:xfrm>
          <a:custGeom>
            <a:avLst/>
            <a:gdLst/>
            <a:ahLst/>
            <a:cxnLst/>
            <a:rect l="l" t="t" r="r" b="b"/>
            <a:pathLst>
              <a:path w="3208193" h="2327391">
                <a:moveTo>
                  <a:pt x="0" y="0"/>
                </a:moveTo>
                <a:lnTo>
                  <a:pt x="3208193" y="0"/>
                </a:lnTo>
                <a:lnTo>
                  <a:pt x="3208193" y="2327392"/>
                </a:lnTo>
                <a:lnTo>
                  <a:pt x="0" y="23273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44" b="-7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6065616" y="7750181"/>
            <a:ext cx="2387368" cy="2536819"/>
          </a:xfrm>
          <a:custGeom>
            <a:avLst/>
            <a:gdLst/>
            <a:ahLst/>
            <a:cxnLst/>
            <a:rect l="l" t="t" r="r" b="b"/>
            <a:pathLst>
              <a:path w="2387368" h="2536819">
                <a:moveTo>
                  <a:pt x="2387368" y="0"/>
                </a:moveTo>
                <a:lnTo>
                  <a:pt x="0" y="0"/>
                </a:lnTo>
                <a:lnTo>
                  <a:pt x="0" y="2536819"/>
                </a:lnTo>
                <a:lnTo>
                  <a:pt x="2387368" y="2536819"/>
                </a:lnTo>
                <a:lnTo>
                  <a:pt x="2387368" y="0"/>
                </a:lnTo>
                <a:close/>
              </a:path>
            </a:pathLst>
          </a:custGeom>
          <a:blipFill>
            <a:blip r:embed="rId4"/>
            <a:stretch>
              <a:fillRect l="-16442" t="-28102" b="-354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352800" y="894878"/>
            <a:ext cx="11126887" cy="14538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  <a:spcBef>
                <a:spcPct val="0"/>
              </a:spcBef>
            </a:pPr>
            <a:r>
              <a:rPr lang="en-US" sz="8799" b="1" spc="158" dirty="0">
                <a:solidFill>
                  <a:srgbClr val="FED01A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TOWER OF TRADES</a:t>
            </a:r>
          </a:p>
        </p:txBody>
      </p:sp>
      <p:grpSp>
        <p:nvGrpSpPr>
          <p:cNvPr id="6" name="Group 6"/>
          <p:cNvGrpSpPr/>
          <p:nvPr/>
        </p:nvGrpSpPr>
        <p:grpSpPr>
          <a:xfrm rot="77430">
            <a:off x="6009064" y="2664112"/>
            <a:ext cx="6392977" cy="1707301"/>
            <a:chOff x="-700989" y="253057"/>
            <a:chExt cx="8523969" cy="2276401"/>
          </a:xfrm>
        </p:grpSpPr>
        <p:sp>
          <p:nvSpPr>
            <p:cNvPr id="7" name="TextBox 7"/>
            <p:cNvSpPr txBox="1"/>
            <p:nvPr/>
          </p:nvSpPr>
          <p:spPr>
            <a:xfrm rot="21501064">
              <a:off x="-700989" y="253057"/>
              <a:ext cx="8523969" cy="9812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740"/>
                </a:lnSpc>
              </a:pPr>
              <a:r>
                <a:rPr lang="en-US" sz="5740" dirty="0">
                  <a:solidFill>
                    <a:srgbClr val="EB2030"/>
                  </a:solidFill>
                  <a:latin typeface="Bloc Heavy"/>
                  <a:ea typeface="Bloc Heavy"/>
                  <a:cs typeface="Bloc Heavy"/>
                  <a:sym typeface="Bloc Heavy"/>
                </a:rPr>
                <a:t>YOUR MISSION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 rot="89347">
              <a:off x="757827" y="1445070"/>
              <a:ext cx="6319269" cy="10843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4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38468" y="3561030"/>
            <a:ext cx="15873108" cy="5048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en-US" sz="4099" b="1" spc="73">
                <a:solidFill>
                  <a:srgbClr val="FED01A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· BUILD THE TALLEST FREE-STANDING DOMINO TOWER YOU CAN USING ALL OF YOUR GROUPS DOMINOES.</a:t>
            </a:r>
          </a:p>
          <a:p>
            <a:pPr algn="ctr">
              <a:lnSpc>
                <a:spcPts val="5739"/>
              </a:lnSpc>
              <a:spcBef>
                <a:spcPct val="0"/>
              </a:spcBef>
            </a:pPr>
            <a:endParaRPr lang="en-US" sz="4099" b="1" spc="73">
              <a:solidFill>
                <a:srgbClr val="FED01A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en-US" sz="4099" b="1" spc="73">
                <a:solidFill>
                  <a:srgbClr val="FED01A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· BEFORE BUILDING, ESTIMATE THE HEIGHT OF YOUR TOWER.</a:t>
            </a:r>
          </a:p>
          <a:p>
            <a:pPr algn="ctr">
              <a:lnSpc>
                <a:spcPts val="5739"/>
              </a:lnSpc>
              <a:spcBef>
                <a:spcPct val="0"/>
              </a:spcBef>
            </a:pPr>
            <a:endParaRPr lang="en-US" sz="4099" b="1" spc="73">
              <a:solidFill>
                <a:srgbClr val="FED01A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en-US" sz="4099" b="1" spc="73">
                <a:solidFill>
                  <a:srgbClr val="FED01A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· AFTER YOUR TOWER IS BUILT, MEASURE ITS HEIGHT.</a:t>
            </a:r>
          </a:p>
          <a:p>
            <a:pPr algn="ctr">
              <a:lnSpc>
                <a:spcPts val="5739"/>
              </a:lnSpc>
              <a:spcBef>
                <a:spcPct val="0"/>
              </a:spcBef>
            </a:pPr>
            <a:endParaRPr lang="en-US" sz="4099" b="1" spc="73">
              <a:solidFill>
                <a:srgbClr val="FED01A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</p:txBody>
      </p:sp>
      <p:sp>
        <p:nvSpPr>
          <p:cNvPr id="10" name="TextBox 10"/>
          <p:cNvSpPr txBox="1"/>
          <p:nvPr/>
        </p:nvSpPr>
        <p:spPr>
          <a:xfrm rot="166777">
            <a:off x="12141608" y="6271203"/>
            <a:ext cx="3941819" cy="474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4"/>
              </a:lnSpc>
            </a:pPr>
            <a:endParaRPr/>
          </a:p>
        </p:txBody>
      </p:sp>
      <p:sp>
        <p:nvSpPr>
          <p:cNvPr id="11" name="Freeform 11"/>
          <p:cNvSpPr/>
          <p:nvPr/>
        </p:nvSpPr>
        <p:spPr>
          <a:xfrm>
            <a:off x="15395657" y="991419"/>
            <a:ext cx="2359158" cy="753724"/>
          </a:xfrm>
          <a:custGeom>
            <a:avLst/>
            <a:gdLst/>
            <a:ahLst/>
            <a:cxnLst/>
            <a:rect l="l" t="t" r="r" b="b"/>
            <a:pathLst>
              <a:path w="2359158" h="753724">
                <a:moveTo>
                  <a:pt x="0" y="0"/>
                </a:moveTo>
                <a:lnTo>
                  <a:pt x="2359158" y="0"/>
                </a:lnTo>
                <a:lnTo>
                  <a:pt x="2359158" y="753724"/>
                </a:lnTo>
                <a:lnTo>
                  <a:pt x="0" y="7537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393" b="-57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539219" y="3109027"/>
            <a:ext cx="3135837" cy="4616563"/>
          </a:xfrm>
          <a:custGeom>
            <a:avLst/>
            <a:gdLst/>
            <a:ahLst/>
            <a:cxnLst/>
            <a:rect l="l" t="t" r="r" b="b"/>
            <a:pathLst>
              <a:path w="3135837" h="4616563">
                <a:moveTo>
                  <a:pt x="0" y="0"/>
                </a:moveTo>
                <a:lnTo>
                  <a:pt x="3135838" y="0"/>
                </a:lnTo>
                <a:lnTo>
                  <a:pt x="3135838" y="4616563"/>
                </a:lnTo>
                <a:lnTo>
                  <a:pt x="0" y="46165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0378" r="-271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22724" y="2114932"/>
            <a:ext cx="1775598" cy="1333313"/>
          </a:xfrm>
          <a:custGeom>
            <a:avLst/>
            <a:gdLst/>
            <a:ahLst/>
            <a:cxnLst/>
            <a:rect l="l" t="t" r="r" b="b"/>
            <a:pathLst>
              <a:path w="1775598" h="1333313">
                <a:moveTo>
                  <a:pt x="0" y="0"/>
                </a:moveTo>
                <a:lnTo>
                  <a:pt x="1775597" y="0"/>
                </a:lnTo>
                <a:lnTo>
                  <a:pt x="1775597" y="1333312"/>
                </a:lnTo>
                <a:lnTo>
                  <a:pt x="0" y="13333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505200" y="801305"/>
            <a:ext cx="11758172" cy="14538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  <a:spcBef>
                <a:spcPct val="0"/>
              </a:spcBef>
            </a:pPr>
            <a:r>
              <a:rPr lang="en-US" sz="8799" b="1" spc="158" dirty="0">
                <a:solidFill>
                  <a:srgbClr val="FED01A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TOWER OF TRADES</a:t>
            </a:r>
          </a:p>
        </p:txBody>
      </p:sp>
      <p:sp>
        <p:nvSpPr>
          <p:cNvPr id="6" name="TextBox 6"/>
          <p:cNvSpPr txBox="1"/>
          <p:nvPr/>
        </p:nvSpPr>
        <p:spPr>
          <a:xfrm rot="166777">
            <a:off x="6949540" y="3195164"/>
            <a:ext cx="3860508" cy="642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5"/>
              </a:lnSpc>
            </a:pPr>
            <a:endParaRPr/>
          </a:p>
        </p:txBody>
      </p:sp>
      <p:grpSp>
        <p:nvGrpSpPr>
          <p:cNvPr id="7" name="Group 7"/>
          <p:cNvGrpSpPr/>
          <p:nvPr/>
        </p:nvGrpSpPr>
        <p:grpSpPr>
          <a:xfrm rot="77430">
            <a:off x="6622992" y="2377425"/>
            <a:ext cx="5042016" cy="1680083"/>
            <a:chOff x="0" y="0"/>
            <a:chExt cx="6722688" cy="2240110"/>
          </a:xfrm>
        </p:grpSpPr>
        <p:sp>
          <p:nvSpPr>
            <p:cNvPr id="8" name="TextBox 8"/>
            <p:cNvSpPr txBox="1"/>
            <p:nvPr/>
          </p:nvSpPr>
          <p:spPr>
            <a:xfrm rot="-98936">
              <a:off x="13832" y="153281"/>
              <a:ext cx="6696668" cy="9434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24"/>
                </a:lnSpc>
              </a:pPr>
              <a:r>
                <a:rPr lang="en-US" sz="4924">
                  <a:solidFill>
                    <a:srgbClr val="EB2030"/>
                  </a:solidFill>
                  <a:latin typeface="Bloc Heavy"/>
                  <a:ea typeface="Bloc Heavy"/>
                  <a:cs typeface="Bloc Heavy"/>
                  <a:sym typeface="Bloc Heavy"/>
                </a:rPr>
                <a:t>EXTENSION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 rot="89347">
              <a:off x="650189" y="1231402"/>
              <a:ext cx="5420825" cy="9384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24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828489" y="3453187"/>
            <a:ext cx="15683130" cy="307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 b="1" spc="62">
                <a:solidFill>
                  <a:srgbClr val="FED01A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COMBINE TWO GROUPS TO BUILD THE TALLEST FREE-STANDING DOMINO TOWER YOU CAN WITHOUT IT FALLING.</a:t>
            </a:r>
          </a:p>
          <a:p>
            <a:pPr algn="ctr">
              <a:lnSpc>
                <a:spcPts val="4899"/>
              </a:lnSpc>
              <a:spcBef>
                <a:spcPct val="0"/>
              </a:spcBef>
            </a:pPr>
            <a:endParaRPr lang="en-US" sz="3499" b="1" spc="62">
              <a:solidFill>
                <a:srgbClr val="FED01A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 b="1" spc="62">
                <a:solidFill>
                  <a:srgbClr val="FED01A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YOUR TOWER MUST INCLUDE A PLATFORM TO HOLD A TESTING TOY. </a:t>
            </a:r>
          </a:p>
          <a:p>
            <a:pPr algn="ctr">
              <a:lnSpc>
                <a:spcPts val="4899"/>
              </a:lnSpc>
              <a:spcBef>
                <a:spcPct val="0"/>
              </a:spcBef>
            </a:pPr>
            <a:endParaRPr lang="en-US" sz="3499" b="1" spc="62">
              <a:solidFill>
                <a:srgbClr val="FED01A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</p:txBody>
      </p:sp>
      <p:sp>
        <p:nvSpPr>
          <p:cNvPr id="11" name="TextBox 11"/>
          <p:cNvSpPr txBox="1"/>
          <p:nvPr/>
        </p:nvSpPr>
        <p:spPr>
          <a:xfrm rot="166777">
            <a:off x="12058425" y="6584051"/>
            <a:ext cx="3941819" cy="474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4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695965" y="7658915"/>
            <a:ext cx="17259300" cy="307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 b="1" spc="62">
                <a:solidFill>
                  <a:srgbClr val="FED01A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ARCHITECTS, BUILDERS, AND ENGINEERS DESIGN TALL STRUCTURES THAT MUST BE STABLE AND SAFE. </a:t>
            </a:r>
          </a:p>
          <a:p>
            <a:pPr algn="ctr">
              <a:lnSpc>
                <a:spcPts val="4899"/>
              </a:lnSpc>
              <a:spcBef>
                <a:spcPct val="0"/>
              </a:spcBef>
            </a:pPr>
            <a:endParaRPr lang="en-US" sz="3499" b="1" spc="62">
              <a:solidFill>
                <a:srgbClr val="FED01A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ctr">
              <a:lnSpc>
                <a:spcPts val="4899"/>
              </a:lnSpc>
              <a:spcBef>
                <a:spcPct val="0"/>
              </a:spcBef>
            </a:pPr>
            <a:endParaRPr lang="en-US" sz="3499" b="1" spc="62">
              <a:solidFill>
                <a:srgbClr val="FED01A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ctr">
              <a:lnSpc>
                <a:spcPts val="4899"/>
              </a:lnSpc>
              <a:spcBef>
                <a:spcPct val="0"/>
              </a:spcBef>
            </a:pPr>
            <a:endParaRPr lang="en-US" sz="3499" b="1" spc="62">
              <a:solidFill>
                <a:srgbClr val="FED01A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</p:txBody>
      </p:sp>
      <p:grpSp>
        <p:nvGrpSpPr>
          <p:cNvPr id="13" name="Group 13"/>
          <p:cNvGrpSpPr/>
          <p:nvPr/>
        </p:nvGrpSpPr>
        <p:grpSpPr>
          <a:xfrm rot="77430">
            <a:off x="5656594" y="6524403"/>
            <a:ext cx="7409818" cy="1739002"/>
            <a:chOff x="0" y="0"/>
            <a:chExt cx="9879757" cy="2318670"/>
          </a:xfrm>
        </p:grpSpPr>
        <p:sp>
          <p:nvSpPr>
            <p:cNvPr id="14" name="TextBox 14"/>
            <p:cNvSpPr txBox="1"/>
            <p:nvPr/>
          </p:nvSpPr>
          <p:spPr>
            <a:xfrm rot="-98936">
              <a:off x="13178" y="198723"/>
              <a:ext cx="9855045" cy="9434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24"/>
                </a:lnSpc>
              </a:pPr>
              <a:r>
                <a:rPr lang="en-US" sz="4924">
                  <a:solidFill>
                    <a:srgbClr val="EB2030"/>
                  </a:solidFill>
                  <a:latin typeface="Bloc Heavy"/>
                  <a:ea typeface="Bloc Heavy"/>
                  <a:cs typeface="Bloc Heavy"/>
                  <a:sym typeface="Bloc Heavy"/>
                </a:rPr>
                <a:t>CAREER CONNECTIONS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 rot="89347">
              <a:off x="942350" y="1276844"/>
              <a:ext cx="7969577" cy="9384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24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5596107" y="897845"/>
            <a:ext cx="2359158" cy="753724"/>
          </a:xfrm>
          <a:custGeom>
            <a:avLst/>
            <a:gdLst/>
            <a:ahLst/>
            <a:cxnLst/>
            <a:rect l="l" t="t" r="r" b="b"/>
            <a:pathLst>
              <a:path w="2359158" h="753724">
                <a:moveTo>
                  <a:pt x="0" y="0"/>
                </a:moveTo>
                <a:lnTo>
                  <a:pt x="2359158" y="0"/>
                </a:lnTo>
                <a:lnTo>
                  <a:pt x="2359158" y="753725"/>
                </a:lnTo>
                <a:lnTo>
                  <a:pt x="0" y="7537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393" b="-57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26067" y="7165883"/>
            <a:ext cx="4432082" cy="2986704"/>
          </a:xfrm>
          <a:custGeom>
            <a:avLst/>
            <a:gdLst/>
            <a:ahLst/>
            <a:cxnLst/>
            <a:rect l="l" t="t" r="r" b="b"/>
            <a:pathLst>
              <a:path w="4432082" h="2986704">
                <a:moveTo>
                  <a:pt x="0" y="0"/>
                </a:moveTo>
                <a:lnTo>
                  <a:pt x="4432082" y="0"/>
                </a:lnTo>
                <a:lnTo>
                  <a:pt x="4432082" y="2986704"/>
                </a:lnTo>
                <a:lnTo>
                  <a:pt x="0" y="29867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186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715398" y="0"/>
            <a:ext cx="8796703" cy="10839418"/>
          </a:xfrm>
          <a:custGeom>
            <a:avLst/>
            <a:gdLst/>
            <a:ahLst/>
            <a:cxnLst/>
            <a:rect l="l" t="t" r="r" b="b"/>
            <a:pathLst>
              <a:path w="8796703" h="10839418">
                <a:moveTo>
                  <a:pt x="0" y="0"/>
                </a:moveTo>
                <a:lnTo>
                  <a:pt x="8796703" y="0"/>
                </a:lnTo>
                <a:lnTo>
                  <a:pt x="8796703" y="10839418"/>
                </a:lnTo>
                <a:lnTo>
                  <a:pt x="0" y="10839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999"/>
            </a:blip>
            <a:stretch>
              <a:fillRect l="-24819" t="-839" b="-83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 rot="77430">
            <a:off x="7096154" y="2797131"/>
            <a:ext cx="4095692" cy="1364752"/>
            <a:chOff x="0" y="0"/>
            <a:chExt cx="5460923" cy="1819669"/>
          </a:xfrm>
        </p:grpSpPr>
        <p:sp>
          <p:nvSpPr>
            <p:cNvPr id="6" name="TextBox 6"/>
            <p:cNvSpPr txBox="1"/>
            <p:nvPr/>
          </p:nvSpPr>
          <p:spPr>
            <a:xfrm rot="-98936">
              <a:off x="11253" y="125713"/>
              <a:ext cx="5439787" cy="7651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en-US" sz="4000">
                  <a:solidFill>
                    <a:srgbClr val="EB2030"/>
                  </a:solidFill>
                  <a:latin typeface="Bloc Heavy"/>
                  <a:ea typeface="Bloc Heavy"/>
                  <a:cs typeface="Bloc Heavy"/>
                  <a:sym typeface="Bloc Heavy"/>
                </a:rPr>
                <a:t>YOUR MISSION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 rot="89347">
              <a:off x="528141" y="1001485"/>
              <a:ext cx="4403403" cy="7610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20486" y="2950416"/>
            <a:ext cx="17047029" cy="6450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0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5110"/>
              </a:lnSpc>
              <a:spcBef>
                <a:spcPct val="0"/>
              </a:spcBef>
            </a:pPr>
            <a:r>
              <a:rPr lang="en-US" sz="3650" b="1" spc="65">
                <a:solidFill>
                  <a:srgbClr val="FED01A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· BUILD A SINGLE LANE DOMINO ROAD/ROUTE/PATH (LAY DOMINOES FLAT) THAT TRAVELS FROM POINT A TO POINT B USING 10 DOMINOS.</a:t>
            </a:r>
          </a:p>
          <a:p>
            <a:pPr algn="ctr">
              <a:lnSpc>
                <a:spcPts val="5110"/>
              </a:lnSpc>
              <a:spcBef>
                <a:spcPct val="0"/>
              </a:spcBef>
            </a:pPr>
            <a:endParaRPr lang="en-US" sz="3650" b="1" spc="65">
              <a:solidFill>
                <a:srgbClr val="FED01A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ctr">
              <a:lnSpc>
                <a:spcPts val="5110"/>
              </a:lnSpc>
              <a:spcBef>
                <a:spcPct val="0"/>
              </a:spcBef>
            </a:pPr>
            <a:r>
              <a:rPr lang="en-US" sz="3650" b="1" spc="65">
                <a:solidFill>
                  <a:srgbClr val="FED01A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· ESTIMATE THE LENGTH OF YOUR ROAD/ROUTE/PATH. HINT: REMEMBER THE LENGTH OF ONE DOMINO. NOW MEASURE YOUR ROAD/ROUTE/PATH.</a:t>
            </a:r>
          </a:p>
          <a:p>
            <a:pPr algn="ctr">
              <a:lnSpc>
                <a:spcPts val="5110"/>
              </a:lnSpc>
              <a:spcBef>
                <a:spcPct val="0"/>
              </a:spcBef>
            </a:pPr>
            <a:endParaRPr lang="en-US" sz="3650" b="1" spc="65">
              <a:solidFill>
                <a:srgbClr val="FED01A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ctr">
              <a:lnSpc>
                <a:spcPts val="5110"/>
              </a:lnSpc>
              <a:spcBef>
                <a:spcPct val="0"/>
              </a:spcBef>
            </a:pPr>
            <a:r>
              <a:rPr lang="en-US" sz="3650" b="1" spc="65">
                <a:solidFill>
                  <a:srgbClr val="FED01A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· NOW BUILD A TWO-LANE ROAD/ROUTE/PATH USING 20 DOMINOS. </a:t>
            </a:r>
          </a:p>
          <a:p>
            <a:pPr algn="ctr">
              <a:lnSpc>
                <a:spcPts val="5110"/>
              </a:lnSpc>
              <a:spcBef>
                <a:spcPct val="0"/>
              </a:spcBef>
            </a:pPr>
            <a:r>
              <a:rPr lang="en-US" sz="3650" b="1" spc="65">
                <a:solidFill>
                  <a:srgbClr val="FED01A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HAS YOUR ROAD/ROUTE/PATH CHANGED?</a:t>
            </a:r>
          </a:p>
          <a:p>
            <a:pPr algn="ctr">
              <a:lnSpc>
                <a:spcPts val="5110"/>
              </a:lnSpc>
              <a:spcBef>
                <a:spcPct val="0"/>
              </a:spcBef>
            </a:pPr>
            <a:endParaRPr lang="en-US" sz="3650" b="1" spc="65">
              <a:solidFill>
                <a:srgbClr val="FED01A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393760" y="646158"/>
            <a:ext cx="13500480" cy="2105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 spc="108">
                <a:solidFill>
                  <a:srgbClr val="FED01A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ROAD AND BRIDGE BUILDER DELIVERY ROUTE</a:t>
            </a:r>
          </a:p>
        </p:txBody>
      </p:sp>
      <p:sp>
        <p:nvSpPr>
          <p:cNvPr id="10" name="TextBox 10"/>
          <p:cNvSpPr txBox="1"/>
          <p:nvPr/>
        </p:nvSpPr>
        <p:spPr>
          <a:xfrm rot="166777">
            <a:off x="13305979" y="6595844"/>
            <a:ext cx="3941819" cy="474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4"/>
              </a:lnSpc>
            </a:pPr>
            <a:endParaRPr/>
          </a:p>
        </p:txBody>
      </p:sp>
      <p:sp>
        <p:nvSpPr>
          <p:cNvPr id="11" name="Freeform 11"/>
          <p:cNvSpPr/>
          <p:nvPr/>
        </p:nvSpPr>
        <p:spPr>
          <a:xfrm>
            <a:off x="15395657" y="991419"/>
            <a:ext cx="2359158" cy="753724"/>
          </a:xfrm>
          <a:custGeom>
            <a:avLst/>
            <a:gdLst/>
            <a:ahLst/>
            <a:cxnLst/>
            <a:rect l="l" t="t" r="r" b="b"/>
            <a:pathLst>
              <a:path w="2359158" h="753724">
                <a:moveTo>
                  <a:pt x="0" y="0"/>
                </a:moveTo>
                <a:lnTo>
                  <a:pt x="2359158" y="0"/>
                </a:lnTo>
                <a:lnTo>
                  <a:pt x="2359158" y="753724"/>
                </a:lnTo>
                <a:lnTo>
                  <a:pt x="0" y="7537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393" b="-57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068756" y="630719"/>
            <a:ext cx="14131841" cy="2105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 spc="108">
                <a:solidFill>
                  <a:srgbClr val="FED01A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ROAD AND BRIDGE BUILDER DELIVERY ROUTE</a:t>
            </a:r>
          </a:p>
        </p:txBody>
      </p:sp>
      <p:sp>
        <p:nvSpPr>
          <p:cNvPr id="4" name="Freeform 4"/>
          <p:cNvSpPr/>
          <p:nvPr/>
        </p:nvSpPr>
        <p:spPr>
          <a:xfrm>
            <a:off x="15716911" y="997674"/>
            <a:ext cx="2369794" cy="747469"/>
          </a:xfrm>
          <a:custGeom>
            <a:avLst/>
            <a:gdLst/>
            <a:ahLst/>
            <a:cxnLst/>
            <a:rect l="l" t="t" r="r" b="b"/>
            <a:pathLst>
              <a:path w="2369794" h="747469">
                <a:moveTo>
                  <a:pt x="0" y="0"/>
                </a:moveTo>
                <a:lnTo>
                  <a:pt x="2369793" y="0"/>
                </a:lnTo>
                <a:lnTo>
                  <a:pt x="2369793" y="747469"/>
                </a:lnTo>
                <a:lnTo>
                  <a:pt x="0" y="7474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67" t="-1591" b="-159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 rot="166777">
            <a:off x="7483995" y="3560043"/>
            <a:ext cx="3302552" cy="558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1335664" y="8370115"/>
            <a:ext cx="15923636" cy="2499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3"/>
              </a:lnSpc>
              <a:spcBef>
                <a:spcPct val="0"/>
              </a:spcBef>
            </a:pPr>
            <a:r>
              <a:rPr lang="en-US" sz="2852" b="1" spc="51">
                <a:solidFill>
                  <a:srgbClr val="FED01A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ENGINEERS AND CONSTRUCTION WORKERS BUILD ROADS AND BRIDGES THAT ARE SAFE AND STRONG. TRUCK AND DELIVERY DRIVERS NAVIGATE THESE ROADS AND RIDGES. </a:t>
            </a:r>
          </a:p>
          <a:p>
            <a:pPr algn="ctr">
              <a:lnSpc>
                <a:spcPts val="3993"/>
              </a:lnSpc>
              <a:spcBef>
                <a:spcPct val="0"/>
              </a:spcBef>
            </a:pPr>
            <a:endParaRPr lang="en-US" sz="2852" b="1" spc="51">
              <a:solidFill>
                <a:srgbClr val="FED01A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ctr">
              <a:lnSpc>
                <a:spcPts val="3993"/>
              </a:lnSpc>
              <a:spcBef>
                <a:spcPct val="0"/>
              </a:spcBef>
            </a:pPr>
            <a:endParaRPr lang="en-US" sz="2852" b="1" spc="51">
              <a:solidFill>
                <a:srgbClr val="FED01A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ctr">
              <a:lnSpc>
                <a:spcPts val="3993"/>
              </a:lnSpc>
              <a:spcBef>
                <a:spcPct val="0"/>
              </a:spcBef>
            </a:pPr>
            <a:endParaRPr lang="en-US" sz="2852" b="1" spc="51">
              <a:solidFill>
                <a:srgbClr val="FED01A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</p:txBody>
      </p:sp>
      <p:grpSp>
        <p:nvGrpSpPr>
          <p:cNvPr id="7" name="Group 7"/>
          <p:cNvGrpSpPr/>
          <p:nvPr/>
        </p:nvGrpSpPr>
        <p:grpSpPr>
          <a:xfrm rot="77430">
            <a:off x="6715665" y="2796843"/>
            <a:ext cx="4070045" cy="1356206"/>
            <a:chOff x="0" y="0"/>
            <a:chExt cx="5426727" cy="1808275"/>
          </a:xfrm>
        </p:grpSpPr>
        <p:sp>
          <p:nvSpPr>
            <p:cNvPr id="8" name="TextBox 8"/>
            <p:cNvSpPr txBox="1"/>
            <p:nvPr/>
          </p:nvSpPr>
          <p:spPr>
            <a:xfrm rot="-98936">
              <a:off x="11187" y="125224"/>
              <a:ext cx="5405723" cy="760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74"/>
                </a:lnSpc>
              </a:pPr>
              <a:r>
                <a:rPr lang="en-US" sz="3974">
                  <a:solidFill>
                    <a:srgbClr val="EB2030"/>
                  </a:solidFill>
                  <a:latin typeface="Bloc Heavy"/>
                  <a:ea typeface="Bloc Heavy"/>
                  <a:cs typeface="Bloc Heavy"/>
                  <a:sym typeface="Bloc Heavy"/>
                </a:rPr>
                <a:t>EXTENSION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 rot="89347">
              <a:off x="524830" y="995511"/>
              <a:ext cx="4375829" cy="7560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74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37102" y="3262747"/>
            <a:ext cx="16120760" cy="3965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3500" b="1">
                <a:solidFill>
                  <a:srgbClr val="FED01A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· ADD A BRIDGE OR TUNNEL. YOU MAY USE THE REMAINING DOMINOS OR REDUCE THE LENGTH OF YOUR ROAD/ROUTE/PATH.</a:t>
            </a:r>
          </a:p>
          <a:p>
            <a:pPr algn="ctr">
              <a:lnSpc>
                <a:spcPts val="3500"/>
              </a:lnSpc>
              <a:spcBef>
                <a:spcPct val="0"/>
              </a:spcBef>
            </a:pPr>
            <a:endParaRPr lang="en-US" sz="3500" b="1">
              <a:solidFill>
                <a:srgbClr val="FED01A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3500" b="1">
                <a:solidFill>
                  <a:srgbClr val="FED01A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· HAS YOUR ROAD/ROUTE/PATH CHANGED?</a:t>
            </a:r>
          </a:p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3500" b="1">
                <a:solidFill>
                  <a:srgbClr val="FED01A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· BUILD A SINGLE LANE DOMINO ROAD/ROUTE/PATH FROM POINT A TO POINT B WITH AT LEAST 2 OBSTACLES TO BUILD AROUND.</a:t>
            </a:r>
          </a:p>
          <a:p>
            <a:pPr algn="ctr">
              <a:lnSpc>
                <a:spcPts val="3500"/>
              </a:lnSpc>
              <a:spcBef>
                <a:spcPct val="0"/>
              </a:spcBef>
            </a:pPr>
            <a:endParaRPr lang="en-US" sz="3500" b="1">
              <a:solidFill>
                <a:srgbClr val="FED01A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3500" b="1">
                <a:solidFill>
                  <a:srgbClr val="FED01A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· HAS YOUR ROAD/ROUTE/PATH CHANGED?</a:t>
            </a:r>
          </a:p>
        </p:txBody>
      </p:sp>
      <p:sp>
        <p:nvSpPr>
          <p:cNvPr id="11" name="TextBox 11"/>
          <p:cNvSpPr txBox="1"/>
          <p:nvPr/>
        </p:nvSpPr>
        <p:spPr>
          <a:xfrm rot="166777">
            <a:off x="7100481" y="8323547"/>
            <a:ext cx="4065619" cy="689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4"/>
              </a:lnSpc>
            </a:pPr>
            <a:endParaRPr/>
          </a:p>
        </p:txBody>
      </p:sp>
      <p:grpSp>
        <p:nvGrpSpPr>
          <p:cNvPr id="12" name="Group 12"/>
          <p:cNvGrpSpPr/>
          <p:nvPr/>
        </p:nvGrpSpPr>
        <p:grpSpPr>
          <a:xfrm rot="77430">
            <a:off x="1732206" y="7395052"/>
            <a:ext cx="14823588" cy="1549477"/>
            <a:chOff x="0" y="0"/>
            <a:chExt cx="19764784" cy="2065969"/>
          </a:xfrm>
        </p:grpSpPr>
        <p:sp>
          <p:nvSpPr>
            <p:cNvPr id="13" name="TextBox 13"/>
            <p:cNvSpPr txBox="1"/>
            <p:nvPr/>
          </p:nvSpPr>
          <p:spPr>
            <a:xfrm rot="-98936">
              <a:off x="7389" y="322110"/>
              <a:ext cx="19751102" cy="721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8"/>
                </a:lnSpc>
              </a:pPr>
              <a:r>
                <a:rPr lang="en-US" sz="3738">
                  <a:solidFill>
                    <a:srgbClr val="EB2030"/>
                  </a:solidFill>
                  <a:latin typeface="Bloc Heavy"/>
                  <a:ea typeface="Bloc Heavy"/>
                  <a:cs typeface="Bloc Heavy"/>
                  <a:sym typeface="Bloc Heavy"/>
                </a:rPr>
                <a:t>CAREER CONNECTIONS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 rot="89347">
              <a:off x="1867496" y="1140680"/>
              <a:ext cx="15977885" cy="7178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8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-3244433" y="-1950303"/>
            <a:ext cx="6902467" cy="8505314"/>
          </a:xfrm>
          <a:custGeom>
            <a:avLst/>
            <a:gdLst/>
            <a:ahLst/>
            <a:cxnLst/>
            <a:rect l="l" t="t" r="r" b="b"/>
            <a:pathLst>
              <a:path w="6902467" h="8505314">
                <a:moveTo>
                  <a:pt x="0" y="0"/>
                </a:moveTo>
                <a:lnTo>
                  <a:pt x="6902466" y="0"/>
                </a:lnTo>
                <a:lnTo>
                  <a:pt x="6902466" y="8505313"/>
                </a:lnTo>
                <a:lnTo>
                  <a:pt x="0" y="85053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999"/>
            </a:blip>
            <a:stretch>
              <a:fillRect l="-24819" t="-839" b="-83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393" b="-57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143000" y="793293"/>
            <a:ext cx="14132067" cy="1035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40"/>
              </a:lnSpc>
              <a:spcBef>
                <a:spcPct val="0"/>
              </a:spcBef>
            </a:pPr>
            <a:r>
              <a:rPr lang="en-US" sz="6100" b="1" spc="109" dirty="0">
                <a:solidFill>
                  <a:srgbClr val="FED01A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FACTORY LINE PATTERN BUILDER</a:t>
            </a:r>
          </a:p>
        </p:txBody>
      </p:sp>
      <p:sp>
        <p:nvSpPr>
          <p:cNvPr id="4" name="TextBox 4"/>
          <p:cNvSpPr txBox="1"/>
          <p:nvPr/>
        </p:nvSpPr>
        <p:spPr>
          <a:xfrm rot="166777">
            <a:off x="6949540" y="3195164"/>
            <a:ext cx="3860508" cy="642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5"/>
              </a:lnSpc>
            </a:pPr>
            <a:endParaRPr/>
          </a:p>
        </p:txBody>
      </p:sp>
      <p:grpSp>
        <p:nvGrpSpPr>
          <p:cNvPr id="5" name="Group 5"/>
          <p:cNvGrpSpPr/>
          <p:nvPr/>
        </p:nvGrpSpPr>
        <p:grpSpPr>
          <a:xfrm rot="77430">
            <a:off x="6592778" y="1906465"/>
            <a:ext cx="4577265" cy="1525220"/>
            <a:chOff x="0" y="0"/>
            <a:chExt cx="6103020" cy="2033627"/>
          </a:xfrm>
        </p:grpSpPr>
        <p:sp>
          <p:nvSpPr>
            <p:cNvPr id="6" name="TextBox 6"/>
            <p:cNvSpPr txBox="1"/>
            <p:nvPr/>
          </p:nvSpPr>
          <p:spPr>
            <a:xfrm rot="-98936">
              <a:off x="12633" y="144419"/>
              <a:ext cx="6079399" cy="8512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0"/>
                </a:lnSpc>
              </a:pPr>
              <a:r>
                <a:rPr lang="en-US" sz="4470">
                  <a:solidFill>
                    <a:srgbClr val="EB2030"/>
                  </a:solidFill>
                  <a:latin typeface="Bloc Heavy"/>
                  <a:ea typeface="Bloc Heavy"/>
                  <a:cs typeface="Bloc Heavy"/>
                  <a:sym typeface="Bloc Heavy"/>
                </a:rPr>
                <a:t>YOUR MISSION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 rot="89347">
              <a:off x="590189" y="1123164"/>
              <a:ext cx="4921157" cy="8466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0" y="2235200"/>
            <a:ext cx="18093916" cy="6318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2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5582"/>
              </a:lnSpc>
              <a:spcBef>
                <a:spcPct val="0"/>
              </a:spcBef>
            </a:pPr>
            <a:r>
              <a:rPr lang="en-US" sz="3987" b="1" spc="71">
                <a:solidFill>
                  <a:srgbClr val="FED01A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· IN YOUR GROUP, DESIGN A DOMINO “FACTORY LINE” USING AN INCREASING OR DECREASING PATTERN.</a:t>
            </a:r>
          </a:p>
          <a:p>
            <a:pPr algn="ctr">
              <a:lnSpc>
                <a:spcPts val="5582"/>
              </a:lnSpc>
              <a:spcBef>
                <a:spcPct val="0"/>
              </a:spcBef>
            </a:pPr>
            <a:endParaRPr lang="en-US" sz="3987" b="1" spc="71">
              <a:solidFill>
                <a:srgbClr val="FED01A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ctr">
              <a:lnSpc>
                <a:spcPts val="5582"/>
              </a:lnSpc>
              <a:spcBef>
                <a:spcPct val="0"/>
              </a:spcBef>
            </a:pPr>
            <a:r>
              <a:rPr lang="en-US" sz="3987" b="1" spc="71">
                <a:solidFill>
                  <a:srgbClr val="FED01A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· WHAT IS YOUR PATTERN RULE?</a:t>
            </a:r>
          </a:p>
          <a:p>
            <a:pPr algn="ctr">
              <a:lnSpc>
                <a:spcPts val="5582"/>
              </a:lnSpc>
              <a:spcBef>
                <a:spcPct val="0"/>
              </a:spcBef>
            </a:pPr>
            <a:endParaRPr lang="en-US" sz="3987" b="1" spc="71">
              <a:solidFill>
                <a:srgbClr val="FED01A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ctr">
              <a:lnSpc>
                <a:spcPts val="5582"/>
              </a:lnSpc>
              <a:spcBef>
                <a:spcPct val="0"/>
              </a:spcBef>
            </a:pPr>
            <a:r>
              <a:rPr lang="en-US" sz="3987" b="1" spc="71">
                <a:solidFill>
                  <a:srgbClr val="FED01A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· INVITE ANOTHER GROUP (OR TEACHER) TO ACT AS THE INSPECTORS OR SUPERVISORS TO CHECK AND EXPLAIN YOUR PATTERN RULE.</a:t>
            </a:r>
          </a:p>
          <a:p>
            <a:pPr algn="ctr">
              <a:lnSpc>
                <a:spcPts val="5582"/>
              </a:lnSpc>
              <a:spcBef>
                <a:spcPct val="0"/>
              </a:spcBef>
            </a:pPr>
            <a:endParaRPr lang="en-US" sz="3987" b="1" spc="71">
              <a:solidFill>
                <a:srgbClr val="FED01A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72817" y="7991036"/>
            <a:ext cx="1212663" cy="1378026"/>
          </a:xfrm>
          <a:custGeom>
            <a:avLst/>
            <a:gdLst/>
            <a:ahLst/>
            <a:cxnLst/>
            <a:rect l="l" t="t" r="r" b="b"/>
            <a:pathLst>
              <a:path w="1212663" h="1378026">
                <a:moveTo>
                  <a:pt x="0" y="0"/>
                </a:moveTo>
                <a:lnTo>
                  <a:pt x="1212663" y="0"/>
                </a:lnTo>
                <a:lnTo>
                  <a:pt x="1212663" y="1378026"/>
                </a:lnTo>
                <a:lnTo>
                  <a:pt x="0" y="13780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l="4160"/>
          <a:stretch>
            <a:fillRect/>
          </a:stretch>
        </p:blipFill>
        <p:spPr>
          <a:xfrm>
            <a:off x="14030489" y="6797636"/>
            <a:ext cx="4425492" cy="260597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rot="166777">
            <a:off x="12058425" y="6584051"/>
            <a:ext cx="3941819" cy="474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4"/>
              </a:lnSpc>
            </a:pPr>
            <a:endParaRPr/>
          </a:p>
        </p:txBody>
      </p:sp>
      <p:sp>
        <p:nvSpPr>
          <p:cNvPr id="12" name="Freeform 12"/>
          <p:cNvSpPr/>
          <p:nvPr/>
        </p:nvSpPr>
        <p:spPr>
          <a:xfrm>
            <a:off x="15395657" y="991419"/>
            <a:ext cx="2359158" cy="753724"/>
          </a:xfrm>
          <a:custGeom>
            <a:avLst/>
            <a:gdLst/>
            <a:ahLst/>
            <a:cxnLst/>
            <a:rect l="l" t="t" r="r" b="b"/>
            <a:pathLst>
              <a:path w="2359158" h="753724">
                <a:moveTo>
                  <a:pt x="0" y="0"/>
                </a:moveTo>
                <a:lnTo>
                  <a:pt x="2359158" y="0"/>
                </a:lnTo>
                <a:lnTo>
                  <a:pt x="2359158" y="753724"/>
                </a:lnTo>
                <a:lnTo>
                  <a:pt x="0" y="7537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393" b="-57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731737" y="731536"/>
            <a:ext cx="13684392" cy="10521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  <a:spcBef>
                <a:spcPct val="0"/>
              </a:spcBef>
            </a:pPr>
            <a:r>
              <a:rPr lang="en-US" sz="6200" b="1" spc="111" dirty="0">
                <a:solidFill>
                  <a:srgbClr val="FED01A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FACTORY LINE PATTERN BUILDER</a:t>
            </a:r>
          </a:p>
        </p:txBody>
      </p:sp>
      <p:sp>
        <p:nvSpPr>
          <p:cNvPr id="4" name="TextBox 4"/>
          <p:cNvSpPr txBox="1"/>
          <p:nvPr/>
        </p:nvSpPr>
        <p:spPr>
          <a:xfrm rot="166777">
            <a:off x="6949540" y="3195164"/>
            <a:ext cx="3860508" cy="642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5"/>
              </a:lnSpc>
            </a:pPr>
            <a:endParaRPr/>
          </a:p>
        </p:txBody>
      </p:sp>
      <p:grpSp>
        <p:nvGrpSpPr>
          <p:cNvPr id="5" name="Group 5"/>
          <p:cNvGrpSpPr/>
          <p:nvPr/>
        </p:nvGrpSpPr>
        <p:grpSpPr>
          <a:xfrm rot="77430">
            <a:off x="6915878" y="1843633"/>
            <a:ext cx="3931067" cy="1309896"/>
            <a:chOff x="0" y="0"/>
            <a:chExt cx="5241423" cy="1746528"/>
          </a:xfrm>
        </p:grpSpPr>
        <p:sp>
          <p:nvSpPr>
            <p:cNvPr id="6" name="TextBox 6"/>
            <p:cNvSpPr txBox="1"/>
            <p:nvPr/>
          </p:nvSpPr>
          <p:spPr>
            <a:xfrm rot="-98936">
              <a:off x="10828" y="122574"/>
              <a:ext cx="5221136" cy="7325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39"/>
                </a:lnSpc>
              </a:pPr>
              <a:r>
                <a:rPr lang="en-US" sz="3839">
                  <a:solidFill>
                    <a:srgbClr val="EB2030"/>
                  </a:solidFill>
                  <a:latin typeface="Bloc Heavy"/>
                  <a:ea typeface="Bloc Heavy"/>
                  <a:cs typeface="Bloc Heavy"/>
                  <a:sym typeface="Bloc Heavy"/>
                </a:rPr>
                <a:t>EXTENSION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 rot="89347">
              <a:off x="506888" y="963144"/>
              <a:ext cx="4226409" cy="7285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3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54558" y="5945055"/>
            <a:ext cx="17733442" cy="4091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 b="1" spc="70">
                <a:solidFill>
                  <a:srgbClr val="FED01A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ON A PRODUCTION LINE, WORKERS AND ENGINEERS DEPEND ON PATTERNS AND SEQUENCES TO KEEP MACHINES RUNNING AND PRODUCTS BUILT CORRECTLY. QUALITY CONTROL INSPECTORS LOOK FOR MISTAKES OR BREAKS IN THE SEQUENCE.</a:t>
            </a:r>
          </a:p>
          <a:p>
            <a:pPr algn="ctr">
              <a:lnSpc>
                <a:spcPts val="5459"/>
              </a:lnSpc>
              <a:spcBef>
                <a:spcPct val="0"/>
              </a:spcBef>
            </a:pPr>
            <a:endParaRPr lang="en-US" sz="3899" b="1" spc="70">
              <a:solidFill>
                <a:srgbClr val="FED01A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</p:txBody>
      </p:sp>
      <p:sp>
        <p:nvSpPr>
          <p:cNvPr id="9" name="TextBox 9"/>
          <p:cNvSpPr txBox="1"/>
          <p:nvPr/>
        </p:nvSpPr>
        <p:spPr>
          <a:xfrm rot="166777">
            <a:off x="12058425" y="6584051"/>
            <a:ext cx="3941819" cy="474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44"/>
              </a:lnSpc>
            </a:pPr>
            <a:endParaRPr/>
          </a:p>
        </p:txBody>
      </p:sp>
      <p:grpSp>
        <p:nvGrpSpPr>
          <p:cNvPr id="10" name="Group 10"/>
          <p:cNvGrpSpPr/>
          <p:nvPr/>
        </p:nvGrpSpPr>
        <p:grpSpPr>
          <a:xfrm rot="77430">
            <a:off x="6105471" y="5728074"/>
            <a:ext cx="6077057" cy="1426218"/>
            <a:chOff x="0" y="0"/>
            <a:chExt cx="8102743" cy="1901624"/>
          </a:xfrm>
        </p:grpSpPr>
        <p:sp>
          <p:nvSpPr>
            <p:cNvPr id="11" name="TextBox 11"/>
            <p:cNvSpPr txBox="1"/>
            <p:nvPr/>
          </p:nvSpPr>
          <p:spPr>
            <a:xfrm rot="-98936">
              <a:off x="10819" y="163734"/>
              <a:ext cx="8082476" cy="7730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38"/>
                </a:lnSpc>
              </a:pPr>
              <a:r>
                <a:rPr lang="en-US" sz="4038">
                  <a:solidFill>
                    <a:srgbClr val="EB2030"/>
                  </a:solidFill>
                  <a:latin typeface="Bloc Heavy"/>
                  <a:ea typeface="Bloc Heavy"/>
                  <a:cs typeface="Bloc Heavy"/>
                  <a:sym typeface="Bloc Heavy"/>
                </a:rPr>
                <a:t>CAREER CONNECTIONS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 rot="89347">
              <a:off x="772845" y="1047940"/>
              <a:ext cx="6536136" cy="768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38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0" y="2822573"/>
            <a:ext cx="18288000" cy="2649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4199" b="1">
                <a:solidFill>
                  <a:srgbClr val="FED01A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· COMPETE WITH ANOTHER GROUP. CREATE A NEW FACTORY LINE WITH A NEW PATTERN RULE.</a:t>
            </a:r>
          </a:p>
          <a:p>
            <a:pPr algn="ctr">
              <a:lnSpc>
                <a:spcPts val="4199"/>
              </a:lnSpc>
              <a:spcBef>
                <a:spcPct val="0"/>
              </a:spcBef>
            </a:pPr>
            <a:endParaRPr lang="en-US" sz="4199" b="1">
              <a:solidFill>
                <a:srgbClr val="FED01A"/>
              </a:solidFill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4199" b="1">
                <a:solidFill>
                  <a:srgbClr val="FED01A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· YOUR COMPETING GROUP IS TO GUESS THE PATTERN RULE AND PREDICT THE NEXT 3 STEPS IN YOUR PATTERN SEQUENCE.</a:t>
            </a:r>
          </a:p>
        </p:txBody>
      </p:sp>
      <p:sp>
        <p:nvSpPr>
          <p:cNvPr id="14" name="Freeform 14"/>
          <p:cNvSpPr/>
          <p:nvPr/>
        </p:nvSpPr>
        <p:spPr>
          <a:xfrm>
            <a:off x="15395657" y="991419"/>
            <a:ext cx="2359158" cy="753724"/>
          </a:xfrm>
          <a:custGeom>
            <a:avLst/>
            <a:gdLst/>
            <a:ahLst/>
            <a:cxnLst/>
            <a:rect l="l" t="t" r="r" b="b"/>
            <a:pathLst>
              <a:path w="2359158" h="753724">
                <a:moveTo>
                  <a:pt x="0" y="0"/>
                </a:moveTo>
                <a:lnTo>
                  <a:pt x="2359158" y="0"/>
                </a:lnTo>
                <a:lnTo>
                  <a:pt x="2359158" y="753724"/>
                </a:lnTo>
                <a:lnTo>
                  <a:pt x="0" y="7537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662</Words>
  <Application>Microsoft Office PowerPoint</Application>
  <PresentationFormat>Custom</PresentationFormat>
  <Paragraphs>93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Quicksand Bold</vt:lpstr>
      <vt:lpstr>Arial</vt:lpstr>
      <vt:lpstr>Finger Paint</vt:lpstr>
      <vt:lpstr>Bloc Heavy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TOPPLE AND TINKER</dc:title>
  <dc:creator>Sampson, Scott (EECD/EDPE)</dc:creator>
  <cp:lastModifiedBy>Langille, Nathan (EECD/EDPE)</cp:lastModifiedBy>
  <cp:revision>3</cp:revision>
  <dcterms:created xsi:type="dcterms:W3CDTF">2006-08-16T00:00:00Z</dcterms:created>
  <dcterms:modified xsi:type="dcterms:W3CDTF">2025-10-21T18:04:26Z</dcterms:modified>
  <dc:identifier>DAG1ak2UdKs</dc:identifier>
</cp:coreProperties>
</file>