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Architype Van Doesburg" panose="020B0604020202020204" charset="0"/>
      <p:regular r:id="rId26"/>
    </p:embeddedFont>
    <p:embeddedFont>
      <p:font typeface="Bernoru SemiCondensed" panose="020B0604020202020204" charset="0"/>
      <p:regular r:id="rId27"/>
    </p:embeddedFont>
    <p:embeddedFont>
      <p:font typeface="Open Sans" pitchFamily="2" charset="0"/>
      <p:regular r:id="rId28"/>
      <p:bold r:id="rId29"/>
      <p:italic r:id="rId30"/>
      <p:boldItalic r:id="rId31"/>
    </p:embeddedFont>
    <p:embeddedFont>
      <p:font typeface="Open Sans Bold" pitchFamily="2" charset="0"/>
      <p:regular r:id="rId32"/>
      <p:bold r:id="rId33"/>
    </p:embeddedFont>
    <p:embeddedFont>
      <p:font typeface="Open Sans Italics" panose="020B0604020202020204" charset="0"/>
      <p:regular r:id="rId34"/>
    </p:embeddedFont>
    <p:embeddedFont>
      <p:font typeface="Roboto" panose="02000000000000000000" pitchFamily="2" charset="0"/>
      <p:regular r:id="rId35"/>
    </p:embeddedFont>
    <p:embeddedFont>
      <p:font typeface="Roboto Bold" panose="02000000000000000000" charset="0"/>
      <p:regular r:id="rId36"/>
    </p:embeddedFont>
    <p:embeddedFont>
      <p:font typeface="Roboto Condensed" panose="02000000000000000000" pitchFamily="2" charset="0"/>
      <p:regular r:id="rId37"/>
    </p:embeddedFont>
    <p:embeddedFont>
      <p:font typeface="Roboto Condensed Bold" panose="02000000000000000000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62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4.svg"/><Relationship Id="rId7" Type="http://schemas.openxmlformats.org/officeDocument/2006/relationships/image" Target="../media/image3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3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5134815"/>
            <a:ext cx="7337936" cy="5503452"/>
          </a:xfrm>
          <a:custGeom>
            <a:avLst/>
            <a:gdLst/>
            <a:ahLst/>
            <a:cxnLst/>
            <a:rect l="l" t="t" r="r" b="b"/>
            <a:pathLst>
              <a:path w="7337936" h="5503452">
                <a:moveTo>
                  <a:pt x="7337936" y="0"/>
                </a:moveTo>
                <a:lnTo>
                  <a:pt x="0" y="0"/>
                </a:lnTo>
                <a:lnTo>
                  <a:pt x="0" y="5503453"/>
                </a:lnTo>
                <a:lnTo>
                  <a:pt x="7337936" y="5503453"/>
                </a:lnTo>
                <a:lnTo>
                  <a:pt x="733793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63922" y="2094884"/>
            <a:ext cx="9053981" cy="3124121"/>
          </a:xfrm>
          <a:custGeom>
            <a:avLst/>
            <a:gdLst/>
            <a:ahLst/>
            <a:cxnLst/>
            <a:rect l="l" t="t" r="r" b="b"/>
            <a:pathLst>
              <a:path w="9053981" h="3124121">
                <a:moveTo>
                  <a:pt x="0" y="0"/>
                </a:moveTo>
                <a:lnTo>
                  <a:pt x="9053980" y="0"/>
                </a:lnTo>
                <a:lnTo>
                  <a:pt x="9053980" y="3124120"/>
                </a:lnTo>
                <a:lnTo>
                  <a:pt x="0" y="3124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384343" y="4223985"/>
            <a:ext cx="5034315" cy="5034315"/>
          </a:xfrm>
          <a:custGeom>
            <a:avLst/>
            <a:gdLst/>
            <a:ahLst/>
            <a:cxnLst/>
            <a:rect l="l" t="t" r="r" b="b"/>
            <a:pathLst>
              <a:path w="5034315" h="5034315">
                <a:moveTo>
                  <a:pt x="0" y="0"/>
                </a:moveTo>
                <a:lnTo>
                  <a:pt x="5034315" y="0"/>
                </a:lnTo>
                <a:lnTo>
                  <a:pt x="5034315" y="5034315"/>
                </a:lnTo>
                <a:lnTo>
                  <a:pt x="0" y="50343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1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808651" y="339444"/>
            <a:ext cx="4185699" cy="3625862"/>
          </a:xfrm>
          <a:custGeom>
            <a:avLst/>
            <a:gdLst/>
            <a:ahLst/>
            <a:cxnLst/>
            <a:rect l="l" t="t" r="r" b="b"/>
            <a:pathLst>
              <a:path w="4185699" h="3625862">
                <a:moveTo>
                  <a:pt x="0" y="0"/>
                </a:moveTo>
                <a:lnTo>
                  <a:pt x="4185699" y="0"/>
                </a:lnTo>
                <a:lnTo>
                  <a:pt x="4185699" y="3625862"/>
                </a:lnTo>
                <a:lnTo>
                  <a:pt x="0" y="36258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700177" y="4560279"/>
            <a:ext cx="2402646" cy="1317451"/>
          </a:xfrm>
          <a:custGeom>
            <a:avLst/>
            <a:gdLst/>
            <a:ahLst/>
            <a:cxnLst/>
            <a:rect l="l" t="t" r="r" b="b"/>
            <a:pathLst>
              <a:path w="2402646" h="1317451">
                <a:moveTo>
                  <a:pt x="0" y="0"/>
                </a:moveTo>
                <a:lnTo>
                  <a:pt x="2402646" y="0"/>
                </a:lnTo>
                <a:lnTo>
                  <a:pt x="2402646" y="1317451"/>
                </a:lnTo>
                <a:lnTo>
                  <a:pt x="0" y="13174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2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14985">
            <a:off x="424425" y="578589"/>
            <a:ext cx="2461154" cy="1387475"/>
          </a:xfrm>
          <a:custGeom>
            <a:avLst/>
            <a:gdLst/>
            <a:ahLst/>
            <a:cxnLst/>
            <a:rect l="l" t="t" r="r" b="b"/>
            <a:pathLst>
              <a:path w="2461154" h="1387475">
                <a:moveTo>
                  <a:pt x="0" y="0"/>
                </a:moveTo>
                <a:lnTo>
                  <a:pt x="2461154" y="0"/>
                </a:lnTo>
                <a:lnTo>
                  <a:pt x="2461154" y="1387475"/>
                </a:lnTo>
                <a:lnTo>
                  <a:pt x="0" y="1387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282893" y="6045628"/>
            <a:ext cx="12797475" cy="2607486"/>
          </a:xfrm>
          <a:custGeom>
            <a:avLst/>
            <a:gdLst/>
            <a:ahLst/>
            <a:cxnLst/>
            <a:rect l="l" t="t" r="r" b="b"/>
            <a:pathLst>
              <a:path w="12797475" h="2607486">
                <a:moveTo>
                  <a:pt x="0" y="0"/>
                </a:moveTo>
                <a:lnTo>
                  <a:pt x="12797475" y="0"/>
                </a:lnTo>
                <a:lnTo>
                  <a:pt x="12797475" y="2607486"/>
                </a:lnTo>
                <a:lnTo>
                  <a:pt x="0" y="26074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3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6590974" y="5219004"/>
            <a:ext cx="12014238" cy="3120268"/>
            <a:chOff x="0" y="0"/>
            <a:chExt cx="16018984" cy="416035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389084"/>
              <a:ext cx="16018984" cy="1754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408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15996864" cy="717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endParaRPr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506096"/>
              <a:ext cx="15996851" cy="6542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60"/>
                </a:lnSpc>
              </a:pPr>
              <a:r>
                <a:rPr lang="en-US" sz="2900" b="1" spc="290">
                  <a:solidFill>
                    <a:srgbClr val="0E0E11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PRINTING WITH SHAPES TO BUILD COMMUNITY 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155115" y="263244"/>
            <a:ext cx="15784871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5877283" y="5850708"/>
            <a:ext cx="12521331" cy="2035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63"/>
              </a:lnSpc>
            </a:pPr>
            <a:r>
              <a:rPr lang="en-US" sz="11974">
                <a:solidFill>
                  <a:srgbClr val="0E0E11"/>
                </a:solidFill>
                <a:latin typeface="Architype Van Doesburg"/>
                <a:ea typeface="Architype Van Doesburg"/>
                <a:cs typeface="Architype Van Doesburg"/>
                <a:sym typeface="Architype Van Doesburg"/>
              </a:rPr>
              <a:t>Blueprints!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748783">
            <a:off x="-3086100" y="73595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882011" y="875360"/>
            <a:ext cx="6674021" cy="8381815"/>
          </a:xfrm>
          <a:custGeom>
            <a:avLst/>
            <a:gdLst/>
            <a:ahLst/>
            <a:cxnLst/>
            <a:rect l="l" t="t" r="r" b="b"/>
            <a:pathLst>
              <a:path w="6674021" h="8381815">
                <a:moveTo>
                  <a:pt x="0" y="0"/>
                </a:moveTo>
                <a:lnTo>
                  <a:pt x="6674021" y="0"/>
                </a:lnTo>
                <a:lnTo>
                  <a:pt x="6674021" y="8381815"/>
                </a:lnTo>
                <a:lnTo>
                  <a:pt x="0" y="83818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7575"/>
            <a:ext cx="6804685" cy="1740827"/>
            <a:chOff x="0" y="0"/>
            <a:chExt cx="9072913" cy="2321102"/>
          </a:xfrm>
        </p:grpSpPr>
        <p:sp>
          <p:nvSpPr>
            <p:cNvPr id="5" name="TextBox 5"/>
            <p:cNvSpPr txBox="1"/>
            <p:nvPr/>
          </p:nvSpPr>
          <p:spPr>
            <a:xfrm>
              <a:off x="0" y="66675"/>
              <a:ext cx="9072913" cy="1216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821"/>
                </a:lnSpc>
              </a:pPr>
              <a:r>
                <a:rPr lang="en-US" sz="6375" spc="318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What is a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679329"/>
              <a:ext cx="8985411" cy="641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1954539"/>
            <a:ext cx="8695041" cy="1465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31"/>
              </a:lnSpc>
            </a:pPr>
            <a:r>
              <a:rPr lang="en-US" sz="8593">
                <a:solidFill>
                  <a:srgbClr val="0E0E11"/>
                </a:solidFill>
                <a:latin typeface="Architype Van Doesburg"/>
                <a:ea typeface="Architype Van Doesburg"/>
                <a:cs typeface="Architype Van Doesburg"/>
                <a:sym typeface="Architype Van Doesburg"/>
              </a:rPr>
              <a:t>Blueprint?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517202"/>
            <a:ext cx="9548174" cy="4415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89"/>
              </a:lnSpc>
              <a:spcBef>
                <a:spcPct val="0"/>
              </a:spcBef>
            </a:pPr>
            <a:r>
              <a:rPr lang="en-US" sz="4899" spc="48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Blueprints are detailed drawings that show how to build things, like houses or machines. </a:t>
            </a:r>
          </a:p>
          <a:p>
            <a:pPr algn="l">
              <a:lnSpc>
                <a:spcPts val="2640"/>
              </a:lnSpc>
              <a:spcBef>
                <a:spcPct val="0"/>
              </a:spcBef>
            </a:pPr>
            <a:endParaRPr lang="en-US" sz="4899" spc="489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5389"/>
              </a:lnSpc>
              <a:spcBef>
                <a:spcPct val="0"/>
              </a:spcBef>
            </a:pPr>
            <a:r>
              <a:rPr lang="en-US" sz="4899" spc="48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They help builders know exactly what to do.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1273" b="3773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0662601" y="6132753"/>
            <a:ext cx="5532090" cy="2745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49"/>
              </a:lnSpc>
              <a:spcBef>
                <a:spcPct val="0"/>
              </a:spcBef>
            </a:pPr>
            <a:r>
              <a:rPr lang="en-US" sz="36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This building is in downtown Moncton.  How many shapes can you find here?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62601" y="2035391"/>
            <a:ext cx="5532090" cy="365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Finding Shapes in Buildings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1273" b="3773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3826947" y="7149360"/>
            <a:ext cx="1490107" cy="1332087"/>
            <a:chOff x="0" y="0"/>
            <a:chExt cx="392456" cy="3508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2456" cy="350838"/>
            </a:xfrm>
            <a:custGeom>
              <a:avLst/>
              <a:gdLst/>
              <a:ahLst/>
              <a:cxnLst/>
              <a:rect l="l" t="t" r="r" b="b"/>
              <a:pathLst>
                <a:path w="392456" h="350838">
                  <a:moveTo>
                    <a:pt x="0" y="0"/>
                  </a:moveTo>
                  <a:lnTo>
                    <a:pt x="392456" y="0"/>
                  </a:lnTo>
                  <a:lnTo>
                    <a:pt x="392456" y="350838"/>
                  </a:lnTo>
                  <a:lnTo>
                    <a:pt x="0" y="3508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sq">
              <a:solidFill>
                <a:srgbClr val="FF313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92456" cy="4079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345590" y="1028700"/>
            <a:ext cx="4452820" cy="8229600"/>
            <a:chOff x="0" y="0"/>
            <a:chExt cx="1172759" cy="2167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72759" cy="2167467"/>
            </a:xfrm>
            <a:custGeom>
              <a:avLst/>
              <a:gdLst/>
              <a:ahLst/>
              <a:cxnLst/>
              <a:rect l="l" t="t" r="r" b="b"/>
              <a:pathLst>
                <a:path w="1172759" h="2167467">
                  <a:moveTo>
                    <a:pt x="0" y="0"/>
                  </a:moveTo>
                  <a:lnTo>
                    <a:pt x="1172759" y="0"/>
                  </a:lnTo>
                  <a:lnTo>
                    <a:pt x="1172759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sq">
              <a:solidFill>
                <a:srgbClr val="FF313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172759" cy="2224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662601" y="6104178"/>
            <a:ext cx="5532090" cy="1725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49"/>
              </a:lnSpc>
              <a:spcBef>
                <a:spcPct val="0"/>
              </a:spcBef>
            </a:pPr>
            <a:r>
              <a:rPr lang="en-US" sz="46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Squares and Rectangles!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662601" y="2035391"/>
            <a:ext cx="5532090" cy="365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Finding Shapes in Buildings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1273" b="3773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 rot="-10800000">
            <a:off x="2280868" y="1388407"/>
            <a:ext cx="4566462" cy="1104344"/>
            <a:chOff x="0" y="0"/>
            <a:chExt cx="1202690" cy="2908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2690" cy="290856"/>
            </a:xfrm>
            <a:custGeom>
              <a:avLst/>
              <a:gdLst/>
              <a:ahLst/>
              <a:cxnLst/>
              <a:rect l="l" t="t" r="r" b="b"/>
              <a:pathLst>
                <a:path w="1202690" h="290856">
                  <a:moveTo>
                    <a:pt x="601345" y="290856"/>
                  </a:moveTo>
                  <a:lnTo>
                    <a:pt x="1202690" y="0"/>
                  </a:lnTo>
                  <a:lnTo>
                    <a:pt x="0" y="0"/>
                  </a:lnTo>
                  <a:lnTo>
                    <a:pt x="601345" y="2908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sq">
              <a:solidFill>
                <a:srgbClr val="FF313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87920" y="-36375"/>
              <a:ext cx="826849" cy="1921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662601" y="6113703"/>
            <a:ext cx="5532090" cy="845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99"/>
              </a:lnSpc>
              <a:spcBef>
                <a:spcPct val="0"/>
              </a:spcBef>
            </a:pPr>
            <a:r>
              <a:rPr lang="en-US" sz="47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Triangle!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62601" y="2035391"/>
            <a:ext cx="5532090" cy="365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Finding Shapes in Buildings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1273" b="3773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4308905" y="5549531"/>
            <a:ext cx="526190" cy="52619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F313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662601" y="6094653"/>
            <a:ext cx="5532090" cy="895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99"/>
              </a:lnSpc>
              <a:spcBef>
                <a:spcPct val="0"/>
              </a:spcBef>
            </a:pPr>
            <a:r>
              <a:rPr lang="en-US" sz="49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Circle!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62601" y="2035391"/>
            <a:ext cx="5532090" cy="365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Finding Shapes in Buildings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385425">
            <a:off x="-2475234" y="51435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639566" y="6911695"/>
            <a:ext cx="4017018" cy="267045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12526211" y="6911695"/>
            <a:ext cx="4123277" cy="267045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7134820" y="6911695"/>
            <a:ext cx="4018360" cy="267045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067240" y="7233341"/>
            <a:ext cx="1161670" cy="1161670"/>
          </a:xfrm>
          <a:custGeom>
            <a:avLst/>
            <a:gdLst/>
            <a:ahLst/>
            <a:cxnLst/>
            <a:rect l="l" t="t" r="r" b="b"/>
            <a:pathLst>
              <a:path w="1161670" h="1161670">
                <a:moveTo>
                  <a:pt x="0" y="0"/>
                </a:moveTo>
                <a:lnTo>
                  <a:pt x="1161670" y="0"/>
                </a:lnTo>
                <a:lnTo>
                  <a:pt x="1161670" y="1161669"/>
                </a:lnTo>
                <a:lnTo>
                  <a:pt x="0" y="11616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418215" y="7089665"/>
            <a:ext cx="1449948" cy="1449948"/>
          </a:xfrm>
          <a:custGeom>
            <a:avLst/>
            <a:gdLst/>
            <a:ahLst/>
            <a:cxnLst/>
            <a:rect l="l" t="t" r="r" b="b"/>
            <a:pathLst>
              <a:path w="1449948" h="1449948">
                <a:moveTo>
                  <a:pt x="0" y="0"/>
                </a:moveTo>
                <a:lnTo>
                  <a:pt x="1449949" y="0"/>
                </a:lnTo>
                <a:lnTo>
                  <a:pt x="1449949" y="1449948"/>
                </a:lnTo>
                <a:lnTo>
                  <a:pt x="0" y="14499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059553" y="7234267"/>
            <a:ext cx="1160743" cy="1160743"/>
          </a:xfrm>
          <a:custGeom>
            <a:avLst/>
            <a:gdLst/>
            <a:ahLst/>
            <a:cxnLst/>
            <a:rect l="l" t="t" r="r" b="b"/>
            <a:pathLst>
              <a:path w="1160743" h="1160743">
                <a:moveTo>
                  <a:pt x="0" y="0"/>
                </a:moveTo>
                <a:lnTo>
                  <a:pt x="1160744" y="0"/>
                </a:lnTo>
                <a:lnTo>
                  <a:pt x="1160744" y="1160743"/>
                </a:lnTo>
                <a:lnTo>
                  <a:pt x="0" y="11607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2106050" y="2665096"/>
            <a:ext cx="5342873" cy="3919077"/>
            <a:chOff x="0" y="0"/>
            <a:chExt cx="4198620" cy="3079750"/>
          </a:xfrm>
        </p:grpSpPr>
        <p:sp>
          <p:nvSpPr>
            <p:cNvPr id="10" name="Freeform 10"/>
            <p:cNvSpPr/>
            <p:nvPr/>
          </p:nvSpPr>
          <p:spPr>
            <a:xfrm>
              <a:off x="-5484" y="-27"/>
              <a:ext cx="4207914" cy="3081047"/>
            </a:xfrm>
            <a:custGeom>
              <a:avLst/>
              <a:gdLst/>
              <a:ahLst/>
              <a:cxnLst/>
              <a:rect l="l" t="t" r="r" b="b"/>
              <a:pathLst>
                <a:path w="4207914" h="3081047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10"/>
              <a:stretch>
                <a:fillRect b="-24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39566" y="7990525"/>
            <a:ext cx="4017018" cy="1098176"/>
            <a:chOff x="0" y="0"/>
            <a:chExt cx="5356024" cy="1464235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"/>
              <a:ext cx="5354529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885539"/>
              <a:ext cx="5356024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181">
                  <a:solidFill>
                    <a:srgbClr val="0B1E3F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Pick a shape! 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134820" y="7990525"/>
            <a:ext cx="4018360" cy="1098176"/>
            <a:chOff x="0" y="0"/>
            <a:chExt cx="5357813" cy="1464235"/>
          </a:xfrm>
        </p:grpSpPr>
        <p:sp>
          <p:nvSpPr>
            <p:cNvPr id="15" name="TextBox 15"/>
            <p:cNvSpPr txBox="1"/>
            <p:nvPr/>
          </p:nvSpPr>
          <p:spPr>
            <a:xfrm>
              <a:off x="3284" y="-19050"/>
              <a:ext cx="5354529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endParaRPr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885539"/>
              <a:ext cx="5356024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181">
                  <a:solidFill>
                    <a:srgbClr val="0B1E3F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Dip in paint! 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630362" y="7990525"/>
            <a:ext cx="4019126" cy="1098176"/>
            <a:chOff x="0" y="0"/>
            <a:chExt cx="5358834" cy="1464235"/>
          </a:xfrm>
        </p:grpSpPr>
        <p:sp>
          <p:nvSpPr>
            <p:cNvPr id="18" name="TextBox 18"/>
            <p:cNvSpPr txBox="1"/>
            <p:nvPr/>
          </p:nvSpPr>
          <p:spPr>
            <a:xfrm>
              <a:off x="4305" y="-19050"/>
              <a:ext cx="5354529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endParaRPr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885539"/>
              <a:ext cx="5356024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181">
                  <a:solidFill>
                    <a:srgbClr val="0B1E3F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Press on paper! 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8700" y="964226"/>
            <a:ext cx="10811759" cy="895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21"/>
              </a:lnSpc>
            </a:pPr>
            <a:r>
              <a:rPr lang="en-US" sz="6375" spc="318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Playing with Mark-Making 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767728" y="2731481"/>
            <a:ext cx="5252370" cy="3852691"/>
            <a:chOff x="0" y="0"/>
            <a:chExt cx="4198620" cy="3079750"/>
          </a:xfrm>
        </p:grpSpPr>
        <p:sp>
          <p:nvSpPr>
            <p:cNvPr id="22" name="Freeform 22"/>
            <p:cNvSpPr/>
            <p:nvPr/>
          </p:nvSpPr>
          <p:spPr>
            <a:xfrm>
              <a:off x="-5484" y="-27"/>
              <a:ext cx="4207914" cy="3081047"/>
            </a:xfrm>
            <a:custGeom>
              <a:avLst/>
              <a:gdLst/>
              <a:ahLst/>
              <a:cxnLst/>
              <a:rect l="l" t="t" r="r" b="b"/>
              <a:pathLst>
                <a:path w="4207914" h="3081047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10"/>
              <a:stretch>
                <a:fillRect l="-76608" r="-20077" b="-1014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434580" y="2697638"/>
            <a:ext cx="5252370" cy="3852691"/>
            <a:chOff x="0" y="0"/>
            <a:chExt cx="4198620" cy="3079750"/>
          </a:xfrm>
        </p:grpSpPr>
        <p:sp>
          <p:nvSpPr>
            <p:cNvPr id="24" name="Freeform 24"/>
            <p:cNvSpPr/>
            <p:nvPr/>
          </p:nvSpPr>
          <p:spPr>
            <a:xfrm>
              <a:off x="-5484" y="-27"/>
              <a:ext cx="4207914" cy="3081047"/>
            </a:xfrm>
            <a:custGeom>
              <a:avLst/>
              <a:gdLst/>
              <a:ahLst/>
              <a:cxnLst/>
              <a:rect l="l" t="t" r="r" b="b"/>
              <a:pathLst>
                <a:path w="4207914" h="3081047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10"/>
              <a:stretch>
                <a:fillRect t="-84988" r="-159811" b="-8113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00524" y="3868787"/>
            <a:ext cx="3926279" cy="5836361"/>
          </a:xfrm>
          <a:custGeom>
            <a:avLst/>
            <a:gdLst/>
            <a:ahLst/>
            <a:cxnLst/>
            <a:rect l="l" t="t" r="r" b="b"/>
            <a:pathLst>
              <a:path w="3926279" h="5836361">
                <a:moveTo>
                  <a:pt x="0" y="0"/>
                </a:moveTo>
                <a:lnTo>
                  <a:pt x="3926279" y="0"/>
                </a:lnTo>
                <a:lnTo>
                  <a:pt x="3926279" y="5836361"/>
                </a:lnTo>
                <a:lnTo>
                  <a:pt x="0" y="58363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4282114"/>
            <a:ext cx="4896116" cy="4473826"/>
          </a:xfrm>
          <a:custGeom>
            <a:avLst/>
            <a:gdLst/>
            <a:ahLst/>
            <a:cxnLst/>
            <a:rect l="l" t="t" r="r" b="b"/>
            <a:pathLst>
              <a:path w="4896116" h="4473826">
                <a:moveTo>
                  <a:pt x="0" y="0"/>
                </a:moveTo>
                <a:lnTo>
                  <a:pt x="4896116" y="0"/>
                </a:lnTo>
                <a:lnTo>
                  <a:pt x="4896116" y="4473827"/>
                </a:lnTo>
                <a:lnTo>
                  <a:pt x="0" y="4473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198378" y="4282114"/>
            <a:ext cx="5116922" cy="4611626"/>
          </a:xfrm>
          <a:custGeom>
            <a:avLst/>
            <a:gdLst/>
            <a:ahLst/>
            <a:cxnLst/>
            <a:rect l="l" t="t" r="r" b="b"/>
            <a:pathLst>
              <a:path w="5116922" h="4611626">
                <a:moveTo>
                  <a:pt x="0" y="0"/>
                </a:moveTo>
                <a:lnTo>
                  <a:pt x="5116922" y="0"/>
                </a:lnTo>
                <a:lnTo>
                  <a:pt x="5116922" y="4611626"/>
                </a:lnTo>
                <a:lnTo>
                  <a:pt x="0" y="46116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68027" y="837221"/>
            <a:ext cx="16391273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Brainstorm - Types of Buildings in Our Community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68027" y="1200665"/>
            <a:ext cx="16391273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Brainstorm - What Do We Include in a Building Design?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30969" y="6371108"/>
            <a:ext cx="4580058" cy="2339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4200" b="1" spc="-84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What basic parts should all buildings have (walls, door)?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301366" y="4403875"/>
            <a:ext cx="1239263" cy="123926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301366" y="4311862"/>
            <a:ext cx="1239263" cy="119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047"/>
              </a:lnSpc>
              <a:spcBef>
                <a:spcPct val="0"/>
              </a:spcBef>
            </a:pPr>
            <a:r>
              <a:rPr lang="en-US" sz="6399" b="1" u="none" spc="-15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01366" y="4403875"/>
            <a:ext cx="1239263" cy="123926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8190729" y="4540462"/>
            <a:ext cx="4614030" cy="4482346"/>
          </a:xfrm>
          <a:custGeom>
            <a:avLst/>
            <a:gdLst/>
            <a:ahLst/>
            <a:cxnLst/>
            <a:rect l="l" t="t" r="r" b="b"/>
            <a:pathLst>
              <a:path w="4614030" h="4482346">
                <a:moveTo>
                  <a:pt x="0" y="0"/>
                </a:moveTo>
                <a:lnTo>
                  <a:pt x="4614030" y="0"/>
                </a:lnTo>
                <a:lnTo>
                  <a:pt x="4614030" y="4482345"/>
                </a:lnTo>
                <a:lnTo>
                  <a:pt x="0" y="4482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68027" y="1200665"/>
            <a:ext cx="16391273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Brainstorm - What Do We Include in a Building Design?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30969" y="6371108"/>
            <a:ext cx="4580058" cy="2339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4200" b="1" spc="-84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What basic parts should all buildings have (walls, door)?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301366" y="4311862"/>
            <a:ext cx="1239263" cy="119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047"/>
              </a:lnSpc>
              <a:spcBef>
                <a:spcPct val="0"/>
              </a:spcBef>
            </a:pPr>
            <a:r>
              <a:rPr lang="en-US" sz="6399" b="1" u="none" spc="-15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167017" y="5544651"/>
            <a:ext cx="4580058" cy="2920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4200" b="1" spc="-84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Walls</a:t>
            </a:r>
          </a:p>
          <a:p>
            <a:pPr algn="ctr">
              <a:lnSpc>
                <a:spcPts val="4620"/>
              </a:lnSpc>
            </a:pPr>
            <a:r>
              <a:rPr lang="en-US" sz="4200" b="1" spc="-84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Floors</a:t>
            </a:r>
          </a:p>
          <a:p>
            <a:pPr algn="ctr">
              <a:lnSpc>
                <a:spcPts val="4620"/>
              </a:lnSpc>
            </a:pPr>
            <a:r>
              <a:rPr lang="en-US" sz="4200" b="1" spc="-84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Windows</a:t>
            </a:r>
          </a:p>
          <a:p>
            <a:pPr algn="ctr">
              <a:lnSpc>
                <a:spcPts val="4620"/>
              </a:lnSpc>
            </a:pPr>
            <a:r>
              <a:rPr lang="en-US" sz="4200" b="1" spc="-84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Door</a:t>
            </a:r>
          </a:p>
          <a:p>
            <a:pPr algn="ctr">
              <a:lnSpc>
                <a:spcPts val="4620"/>
              </a:lnSpc>
            </a:pPr>
            <a:r>
              <a:rPr lang="en-US" sz="4200" b="1" spc="-84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Roof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68027" y="1200665"/>
            <a:ext cx="16391273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Brainstorm - What Details Can We Include?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771390" y="6544929"/>
            <a:ext cx="6729118" cy="2920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4200" b="1" spc="-84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What details can we add to show the type of building you are designing? (home, fire station, store, art gallery)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516317" y="4637308"/>
            <a:ext cx="1239263" cy="123926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516317" y="4545295"/>
            <a:ext cx="1239263" cy="119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047"/>
              </a:lnSpc>
              <a:spcBef>
                <a:spcPct val="0"/>
              </a:spcBef>
            </a:pPr>
            <a:r>
              <a:rPr lang="en-US" sz="6399" b="1" u="none" spc="-15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id="7" name="AutoShape 7"/>
          <p:cNvSpPr/>
          <p:nvPr/>
        </p:nvSpPr>
        <p:spPr>
          <a:xfrm>
            <a:off x="9163050" y="4637308"/>
            <a:ext cx="0" cy="489306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51216">
            <a:off x="12490153" y="-1833189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242913" y="2663857"/>
            <a:ext cx="8666942" cy="6357331"/>
            <a:chOff x="0" y="0"/>
            <a:chExt cx="4198620" cy="3079750"/>
          </a:xfrm>
        </p:grpSpPr>
        <p:sp>
          <p:nvSpPr>
            <p:cNvPr id="4" name="Freeform 4"/>
            <p:cNvSpPr/>
            <p:nvPr/>
          </p:nvSpPr>
          <p:spPr>
            <a:xfrm>
              <a:off x="-5484" y="-27"/>
              <a:ext cx="4207914" cy="3081047"/>
            </a:xfrm>
            <a:custGeom>
              <a:avLst/>
              <a:gdLst/>
              <a:ahLst/>
              <a:cxnLst/>
              <a:rect l="l" t="t" r="r" b="b"/>
              <a:pathLst>
                <a:path w="4207914" h="3081047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4"/>
              <a:stretch>
                <a:fillRect l="-4846" r="-48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4553217"/>
            <a:ext cx="8180393" cy="3928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spc="95">
                <a:solidFill>
                  <a:srgbClr val="0B1E3F"/>
                </a:solidFill>
                <a:latin typeface="Roboto"/>
                <a:ea typeface="Roboto"/>
                <a:cs typeface="Roboto"/>
                <a:sym typeface="Roboto"/>
              </a:rPr>
              <a:t>1. Career Connection</a:t>
            </a:r>
          </a:p>
          <a:p>
            <a:pPr algn="l">
              <a:lnSpc>
                <a:spcPts val="4479"/>
              </a:lnSpc>
            </a:pPr>
            <a:endParaRPr lang="en-US" sz="3199" spc="95">
              <a:solidFill>
                <a:srgbClr val="0B1E3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4479"/>
              </a:lnSpc>
            </a:pPr>
            <a:r>
              <a:rPr lang="en-US" sz="3199" spc="95">
                <a:solidFill>
                  <a:srgbClr val="0B1E3F"/>
                </a:solidFill>
                <a:latin typeface="Roboto"/>
                <a:ea typeface="Roboto"/>
                <a:cs typeface="Roboto"/>
                <a:sym typeface="Roboto"/>
              </a:rPr>
              <a:t>2. Shapes and Patterns in Buildings</a:t>
            </a:r>
          </a:p>
          <a:p>
            <a:pPr algn="l">
              <a:lnSpc>
                <a:spcPts val="4479"/>
              </a:lnSpc>
            </a:pPr>
            <a:endParaRPr lang="en-US" sz="3199" spc="95">
              <a:solidFill>
                <a:srgbClr val="0B1E3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4479"/>
              </a:lnSpc>
            </a:pPr>
            <a:r>
              <a:rPr lang="en-US" sz="3199" spc="95">
                <a:solidFill>
                  <a:srgbClr val="0B1E3F"/>
                </a:solidFill>
                <a:latin typeface="Roboto"/>
                <a:ea typeface="Roboto"/>
                <a:cs typeface="Roboto"/>
                <a:sym typeface="Roboto"/>
              </a:rPr>
              <a:t>3. Mark-making with Recycled Materials </a:t>
            </a:r>
          </a:p>
          <a:p>
            <a:pPr algn="l">
              <a:lnSpc>
                <a:spcPts val="4479"/>
              </a:lnSpc>
            </a:pPr>
            <a:endParaRPr lang="en-US" sz="3199" spc="95">
              <a:solidFill>
                <a:srgbClr val="0B1E3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4479"/>
              </a:lnSpc>
            </a:pPr>
            <a:r>
              <a:rPr lang="en-US" sz="3199" spc="95">
                <a:solidFill>
                  <a:srgbClr val="0B1E3F"/>
                </a:solidFill>
                <a:latin typeface="Roboto"/>
                <a:ea typeface="Roboto"/>
                <a:cs typeface="Roboto"/>
                <a:sym typeface="Roboto"/>
              </a:rPr>
              <a:t>4. Reflection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468783"/>
            <a:ext cx="8214213" cy="187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5"/>
              </a:lnSpc>
            </a:pPr>
            <a:r>
              <a:rPr lang="en-US" sz="7500" b="1" spc="150">
                <a:solidFill>
                  <a:srgbClr val="0B1E3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BRILLIANT BLUEPRINTS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545630"/>
            <a:ext cx="8168354" cy="583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4"/>
              </a:lnSpc>
            </a:pPr>
            <a:r>
              <a:rPr lang="en-US" sz="4200" b="1" spc="294">
                <a:solidFill>
                  <a:srgbClr val="1468A2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OUTLINE OF LESSON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9588637"/>
            <a:ext cx="9388412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spc="270">
                <a:solidFill>
                  <a:srgbClr val="0B1E3F"/>
                </a:solidFill>
                <a:latin typeface="Roboto"/>
                <a:ea typeface="Roboto"/>
                <a:cs typeface="Roboto"/>
                <a:sym typeface="Roboto"/>
              </a:rPr>
              <a:t>Centre of Excellence for Skilled Trades and Manufacturing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37477" y="4269781"/>
            <a:ext cx="3049351" cy="4227869"/>
          </a:xfrm>
          <a:custGeom>
            <a:avLst/>
            <a:gdLst/>
            <a:ahLst/>
            <a:cxnLst/>
            <a:rect l="l" t="t" r="r" b="b"/>
            <a:pathLst>
              <a:path w="3049351" h="4227869">
                <a:moveTo>
                  <a:pt x="0" y="0"/>
                </a:moveTo>
                <a:lnTo>
                  <a:pt x="3049351" y="0"/>
                </a:lnTo>
                <a:lnTo>
                  <a:pt x="3049351" y="4227869"/>
                </a:lnTo>
                <a:lnTo>
                  <a:pt x="0" y="42278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599657" y="4470715"/>
            <a:ext cx="4016868" cy="4026936"/>
          </a:xfrm>
          <a:custGeom>
            <a:avLst/>
            <a:gdLst/>
            <a:ahLst/>
            <a:cxnLst/>
            <a:rect l="l" t="t" r="r" b="b"/>
            <a:pathLst>
              <a:path w="4016868" h="4026936">
                <a:moveTo>
                  <a:pt x="0" y="0"/>
                </a:moveTo>
                <a:lnTo>
                  <a:pt x="4016868" y="0"/>
                </a:lnTo>
                <a:lnTo>
                  <a:pt x="4016868" y="4026935"/>
                </a:lnTo>
                <a:lnTo>
                  <a:pt x="0" y="40269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329355" y="4232691"/>
            <a:ext cx="3960495" cy="4114800"/>
          </a:xfrm>
          <a:custGeom>
            <a:avLst/>
            <a:gdLst/>
            <a:ahLst/>
            <a:cxnLst/>
            <a:rect l="l" t="t" r="r" b="b"/>
            <a:pathLst>
              <a:path w="3960495" h="4114800">
                <a:moveTo>
                  <a:pt x="0" y="0"/>
                </a:moveTo>
                <a:lnTo>
                  <a:pt x="3960495" y="0"/>
                </a:lnTo>
                <a:lnTo>
                  <a:pt x="39604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68027" y="1200665"/>
            <a:ext cx="16391273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Brainstorm - What Details Can We Include?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79099" y="8979218"/>
            <a:ext cx="2271514" cy="596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4200" b="1" spc="-84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Chimney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94441" y="8979218"/>
            <a:ext cx="1825327" cy="596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4200" b="1" spc="-84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Garage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295983" y="8979218"/>
            <a:ext cx="2027238" cy="596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4200" b="1" spc="-84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Balcony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385425">
            <a:off x="-2475234" y="51435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924114" y="8236760"/>
            <a:ext cx="16439772" cy="173692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639566" y="2386790"/>
            <a:ext cx="7364507" cy="5401975"/>
            <a:chOff x="0" y="0"/>
            <a:chExt cx="4198620" cy="3079750"/>
          </a:xfrm>
        </p:grpSpPr>
        <p:sp>
          <p:nvSpPr>
            <p:cNvPr id="5" name="Freeform 5"/>
            <p:cNvSpPr/>
            <p:nvPr/>
          </p:nvSpPr>
          <p:spPr>
            <a:xfrm>
              <a:off x="-5484" y="-27"/>
              <a:ext cx="4207914" cy="3081047"/>
            </a:xfrm>
            <a:custGeom>
              <a:avLst/>
              <a:gdLst/>
              <a:ahLst/>
              <a:cxnLst/>
              <a:rect l="l" t="t" r="r" b="b"/>
              <a:pathLst>
                <a:path w="4207914" h="3081047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4"/>
              <a:stretch>
                <a:fillRect t="-1108" b="-110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590475" y="2318457"/>
            <a:ext cx="7059013" cy="5177890"/>
            <a:chOff x="0" y="0"/>
            <a:chExt cx="4198620" cy="3079750"/>
          </a:xfrm>
        </p:grpSpPr>
        <p:sp>
          <p:nvSpPr>
            <p:cNvPr id="7" name="Freeform 7"/>
            <p:cNvSpPr/>
            <p:nvPr/>
          </p:nvSpPr>
          <p:spPr>
            <a:xfrm>
              <a:off x="-5484" y="-27"/>
              <a:ext cx="4207914" cy="3081047"/>
            </a:xfrm>
            <a:custGeom>
              <a:avLst/>
              <a:gdLst/>
              <a:ahLst/>
              <a:cxnLst/>
              <a:rect l="l" t="t" r="r" b="b"/>
              <a:pathLst>
                <a:path w="4207914" h="3081047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5"/>
              <a:stretch>
                <a:fillRect t="-1215" b="-12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18334" y="7788765"/>
            <a:ext cx="15451332" cy="1927487"/>
            <a:chOff x="0" y="0"/>
            <a:chExt cx="20601776" cy="2569983"/>
          </a:xfrm>
        </p:grpSpPr>
        <p:sp>
          <p:nvSpPr>
            <p:cNvPr id="9" name="TextBox 9"/>
            <p:cNvSpPr txBox="1"/>
            <p:nvPr/>
          </p:nvSpPr>
          <p:spPr>
            <a:xfrm>
              <a:off x="0" y="-19050"/>
              <a:ext cx="20596028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66489"/>
              <a:ext cx="20601776" cy="17034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</a:pPr>
              <a:r>
                <a:rPr lang="en-US" sz="3699" spc="258">
                  <a:solidFill>
                    <a:srgbClr val="0B1E3F"/>
                  </a:solidFill>
                  <a:latin typeface="Bernoru SemiCondensed"/>
                  <a:ea typeface="Bernoru SemiCondensed"/>
                  <a:cs typeface="Bernoru SemiCondensed"/>
                  <a:sym typeface="Bernoru SemiCondensed"/>
                </a:rPr>
                <a:t>Turn your ideas into a design! Think about the kinds of marks that will work best to create each part of the building. 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846921" y="7974823"/>
            <a:ext cx="8255667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12633591" y="7971475"/>
            <a:ext cx="4015897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6057907" y="841225"/>
            <a:ext cx="10811759" cy="981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63"/>
              </a:lnSpc>
            </a:pPr>
            <a:r>
              <a:rPr lang="en-US" sz="6974" b="1" spc="348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Time to Design! 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960370"/>
            <a:ext cx="11189052" cy="667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What did I do today?</a:t>
            </a:r>
          </a:p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What part of the activity was my favorite?</a:t>
            </a:r>
          </a:p>
          <a:p>
            <a:pPr algn="l">
              <a:lnSpc>
                <a:spcPts val="3000"/>
              </a:lnSpc>
            </a:pPr>
            <a:endParaRPr lang="en-US" sz="42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8400"/>
              </a:lnSpc>
            </a:pPr>
            <a:r>
              <a:rPr lang="en-US" sz="4200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Turn to your neighbor and explain today’s activity, pretending that they were absent and missed the lesson.  Describe your favorite part of the activity in detail. </a:t>
            </a:r>
          </a:p>
        </p:txBody>
      </p:sp>
      <p:sp>
        <p:nvSpPr>
          <p:cNvPr id="3" name="Freeform 3"/>
          <p:cNvSpPr/>
          <p:nvPr/>
        </p:nvSpPr>
        <p:spPr>
          <a:xfrm>
            <a:off x="13251594" y="3631890"/>
            <a:ext cx="4007706" cy="4347610"/>
          </a:xfrm>
          <a:custGeom>
            <a:avLst/>
            <a:gdLst/>
            <a:ahLst/>
            <a:cxnLst/>
            <a:rect l="l" t="t" r="r" b="b"/>
            <a:pathLst>
              <a:path w="4007706" h="4347610">
                <a:moveTo>
                  <a:pt x="0" y="0"/>
                </a:moveTo>
                <a:lnTo>
                  <a:pt x="4007706" y="0"/>
                </a:lnTo>
                <a:lnTo>
                  <a:pt x="4007706" y="4347610"/>
                </a:lnTo>
                <a:lnTo>
                  <a:pt x="0" y="43476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57844" y="1250523"/>
            <a:ext cx="13090165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Reflection Questions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47683" y="2889069"/>
            <a:ext cx="4311635" cy="6926322"/>
          </a:xfrm>
          <a:custGeom>
            <a:avLst/>
            <a:gdLst/>
            <a:ahLst/>
            <a:cxnLst/>
            <a:rect l="l" t="t" r="r" b="b"/>
            <a:pathLst>
              <a:path w="4311635" h="6926322">
                <a:moveTo>
                  <a:pt x="0" y="0"/>
                </a:moveTo>
                <a:lnTo>
                  <a:pt x="4311635" y="0"/>
                </a:lnTo>
                <a:lnTo>
                  <a:pt x="4311635" y="6926322"/>
                </a:lnTo>
                <a:lnTo>
                  <a:pt x="0" y="69263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3308040"/>
            <a:ext cx="11022685" cy="5764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840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What is something that challenged me?</a:t>
            </a:r>
          </a:p>
          <a:p>
            <a:pPr algn="l">
              <a:lnSpc>
                <a:spcPts val="4200"/>
              </a:lnSpc>
            </a:pPr>
            <a:endParaRPr lang="en-US" sz="42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8400"/>
              </a:lnSpc>
            </a:pPr>
            <a:r>
              <a:rPr lang="en-US" sz="4200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Think about one thing that challenged you in doing today’s activity.  How did you work through this challenge?  What might you do the same or differently next time?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357844" y="1250523"/>
            <a:ext cx="13090165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Reflection Questions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81326" y="1416891"/>
            <a:ext cx="3106674" cy="8229600"/>
          </a:xfrm>
          <a:custGeom>
            <a:avLst/>
            <a:gdLst/>
            <a:ahLst/>
            <a:cxnLst/>
            <a:rect l="l" t="t" r="r" b="b"/>
            <a:pathLst>
              <a:path w="3106674" h="8229600">
                <a:moveTo>
                  <a:pt x="0" y="0"/>
                </a:moveTo>
                <a:lnTo>
                  <a:pt x="3106674" y="0"/>
                </a:lnTo>
                <a:lnTo>
                  <a:pt x="31066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3002523"/>
            <a:ext cx="14599585" cy="6255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187" lvl="1" indent="-442594" algn="l">
              <a:lnSpc>
                <a:spcPts val="8199"/>
              </a:lnSpc>
              <a:buFont typeface="Arial"/>
              <a:buChar char="•"/>
            </a:pPr>
            <a:r>
              <a:rPr lang="en-US" sz="4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What did I learn about myself today?</a:t>
            </a:r>
          </a:p>
          <a:p>
            <a:pPr algn="l">
              <a:lnSpc>
                <a:spcPts val="1799"/>
              </a:lnSpc>
            </a:pPr>
            <a:endParaRPr lang="en-US" sz="40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8399"/>
              </a:lnSpc>
            </a:pPr>
            <a:r>
              <a:rPr lang="en-US" sz="4199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Examples:</a:t>
            </a:r>
          </a:p>
          <a:p>
            <a:pPr algn="l">
              <a:lnSpc>
                <a:spcPts val="349"/>
              </a:lnSpc>
            </a:pPr>
            <a:endParaRPr lang="en-US" sz="4199" i="1">
              <a:solidFill>
                <a:srgbClr val="000000"/>
              </a:solidFill>
              <a:latin typeface="Open Sans Italics"/>
              <a:ea typeface="Open Sans Italics"/>
              <a:cs typeface="Open Sans Italics"/>
              <a:sym typeface="Open Sans Italics"/>
            </a:endParaRPr>
          </a:p>
          <a:p>
            <a:pPr marL="1640837" lvl="2" indent="-546946" algn="l">
              <a:lnSpc>
                <a:spcPts val="6117"/>
              </a:lnSpc>
              <a:buFont typeface="Arial"/>
              <a:buChar char="⚬"/>
            </a:pPr>
            <a:r>
              <a:rPr lang="en-US" sz="3799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I love sharing ideas with friends!</a:t>
            </a:r>
          </a:p>
          <a:p>
            <a:pPr marL="1640837" lvl="2" indent="-546946" algn="l">
              <a:lnSpc>
                <a:spcPts val="6117"/>
              </a:lnSpc>
              <a:buFont typeface="Arial"/>
              <a:buChar char="⚬"/>
            </a:pPr>
            <a:r>
              <a:rPr lang="en-US" sz="3799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I like trying new things.</a:t>
            </a:r>
          </a:p>
          <a:p>
            <a:pPr marL="1640837" lvl="2" indent="-546946" algn="l">
              <a:lnSpc>
                <a:spcPts val="6117"/>
              </a:lnSpc>
              <a:buFont typeface="Arial"/>
              <a:buChar char="⚬"/>
            </a:pPr>
            <a:r>
              <a:rPr lang="en-US" sz="3799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I’m interested in learning more about buildings in my community! </a:t>
            </a:r>
          </a:p>
          <a:p>
            <a:pPr marL="1640837" lvl="2" indent="-546946" algn="l">
              <a:lnSpc>
                <a:spcPts val="6117"/>
              </a:lnSpc>
              <a:buFont typeface="Arial"/>
              <a:buChar char="⚬"/>
            </a:pPr>
            <a:r>
              <a:rPr lang="en-US" sz="3799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I can solve problems when I am patient!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357844" y="1250523"/>
            <a:ext cx="13090165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Reflection Questions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51216">
            <a:off x="13495211" y="808896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818808"/>
            <a:ext cx="12736155" cy="1927114"/>
            <a:chOff x="0" y="0"/>
            <a:chExt cx="16981541" cy="2569486"/>
          </a:xfrm>
        </p:grpSpPr>
        <p:sp>
          <p:nvSpPr>
            <p:cNvPr id="4" name="TextBox 4"/>
            <p:cNvSpPr txBox="1"/>
            <p:nvPr/>
          </p:nvSpPr>
          <p:spPr>
            <a:xfrm>
              <a:off x="0" y="171450"/>
              <a:ext cx="16970979" cy="1352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125"/>
                </a:lnSpc>
              </a:pPr>
              <a:r>
                <a:rPr lang="en-US" sz="7500" b="1" spc="150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CAREERS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775355"/>
              <a:ext cx="16981541" cy="7941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94"/>
                </a:lnSpc>
              </a:pPr>
              <a:r>
                <a:rPr lang="en-US" sz="4200" b="1" spc="294">
                  <a:solidFill>
                    <a:srgbClr val="0B1E3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WHO BUILDS HOMES IN NEW BRUNSWICK?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5312220" y="3420432"/>
            <a:ext cx="8019469" cy="6134894"/>
          </a:xfrm>
          <a:custGeom>
            <a:avLst/>
            <a:gdLst/>
            <a:ahLst/>
            <a:cxnLst/>
            <a:rect l="l" t="t" r="r" b="b"/>
            <a:pathLst>
              <a:path w="8019469" h="6134894">
                <a:moveTo>
                  <a:pt x="0" y="0"/>
                </a:moveTo>
                <a:lnTo>
                  <a:pt x="8019469" y="0"/>
                </a:lnTo>
                <a:lnTo>
                  <a:pt x="8019469" y="6134894"/>
                </a:lnTo>
                <a:lnTo>
                  <a:pt x="0" y="613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51216">
            <a:off x="13495211" y="808896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860537" y="5143500"/>
            <a:ext cx="11072481" cy="1984919"/>
            <a:chOff x="0" y="0"/>
            <a:chExt cx="14763308" cy="2646559"/>
          </a:xfrm>
        </p:grpSpPr>
        <p:sp>
          <p:nvSpPr>
            <p:cNvPr id="4" name="TextBox 4"/>
            <p:cNvSpPr txBox="1"/>
            <p:nvPr/>
          </p:nvSpPr>
          <p:spPr>
            <a:xfrm>
              <a:off x="0" y="190500"/>
              <a:ext cx="14754126" cy="1511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979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34095"/>
              <a:ext cx="14763308" cy="712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497312" y="1390308"/>
            <a:ext cx="6677132" cy="6640711"/>
          </a:xfrm>
          <a:custGeom>
            <a:avLst/>
            <a:gdLst/>
            <a:ahLst/>
            <a:cxnLst/>
            <a:rect l="l" t="t" r="r" b="b"/>
            <a:pathLst>
              <a:path w="6677132" h="6640711">
                <a:moveTo>
                  <a:pt x="0" y="0"/>
                </a:moveTo>
                <a:lnTo>
                  <a:pt x="6677132" y="0"/>
                </a:lnTo>
                <a:lnTo>
                  <a:pt x="6677132" y="6640711"/>
                </a:lnTo>
                <a:lnTo>
                  <a:pt x="0" y="66407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990258"/>
            <a:ext cx="12728235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25"/>
              </a:lnSpc>
            </a:pPr>
            <a:r>
              <a:rPr lang="en-US" sz="7500" b="1" spc="15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CARPENTER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19933" y="9010497"/>
            <a:ext cx="4607518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grpSp>
        <p:nvGrpSpPr>
          <p:cNvPr id="9" name="Group 9"/>
          <p:cNvGrpSpPr/>
          <p:nvPr/>
        </p:nvGrpSpPr>
        <p:grpSpPr>
          <a:xfrm>
            <a:off x="8532119" y="8762440"/>
            <a:ext cx="4607518" cy="991721"/>
            <a:chOff x="0" y="0"/>
            <a:chExt cx="6143357" cy="132229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690046"/>
              <a:ext cx="6143357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9050"/>
              <a:ext cx="6124947" cy="6186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76"/>
                </a:lnSpc>
              </a:pPr>
              <a:r>
                <a:rPr lang="en-US" sz="3160" spc="316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SAW! SAW! SAW! 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51216">
            <a:off x="13495211" y="808896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677937" y="2478114"/>
            <a:ext cx="7689098" cy="5901382"/>
          </a:xfrm>
          <a:custGeom>
            <a:avLst/>
            <a:gdLst/>
            <a:ahLst/>
            <a:cxnLst/>
            <a:rect l="l" t="t" r="r" b="b"/>
            <a:pathLst>
              <a:path w="7689098" h="5901382">
                <a:moveTo>
                  <a:pt x="0" y="0"/>
                </a:moveTo>
                <a:lnTo>
                  <a:pt x="7689097" y="0"/>
                </a:lnTo>
                <a:lnTo>
                  <a:pt x="7689097" y="5901383"/>
                </a:lnTo>
                <a:lnTo>
                  <a:pt x="0" y="59013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6953135"/>
            <a:ext cx="11072481" cy="52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</a:pPr>
            <a:endParaRPr/>
          </a:p>
        </p:txBody>
      </p:sp>
      <p:grpSp>
        <p:nvGrpSpPr>
          <p:cNvPr id="5" name="Group 5"/>
          <p:cNvGrpSpPr/>
          <p:nvPr/>
        </p:nvGrpSpPr>
        <p:grpSpPr>
          <a:xfrm>
            <a:off x="1028700" y="818808"/>
            <a:ext cx="14738360" cy="1851577"/>
            <a:chOff x="0" y="0"/>
            <a:chExt cx="19651147" cy="2468769"/>
          </a:xfrm>
        </p:grpSpPr>
        <p:sp>
          <p:nvSpPr>
            <p:cNvPr id="6" name="TextBox 6"/>
            <p:cNvSpPr txBox="1"/>
            <p:nvPr/>
          </p:nvSpPr>
          <p:spPr>
            <a:xfrm>
              <a:off x="0" y="171450"/>
              <a:ext cx="19638925" cy="1352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125"/>
                </a:lnSpc>
              </a:pPr>
              <a:r>
                <a:rPr lang="en-US" sz="7500" b="1" spc="150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MASON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756305"/>
              <a:ext cx="19651147" cy="712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19933" y="9010497"/>
            <a:ext cx="4607518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grpSp>
        <p:nvGrpSpPr>
          <p:cNvPr id="9" name="Group 9"/>
          <p:cNvGrpSpPr/>
          <p:nvPr/>
        </p:nvGrpSpPr>
        <p:grpSpPr>
          <a:xfrm>
            <a:off x="7218727" y="9015016"/>
            <a:ext cx="4607518" cy="991721"/>
            <a:chOff x="0" y="0"/>
            <a:chExt cx="6143357" cy="132229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690046"/>
              <a:ext cx="6143357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9050"/>
              <a:ext cx="6124947" cy="6186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76"/>
                </a:lnSpc>
              </a:pPr>
              <a:r>
                <a:rPr lang="en-US" sz="3160" spc="316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SPREAD! SPREAD!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51216">
            <a:off x="13495211" y="808896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452162" y="3434167"/>
            <a:ext cx="6691838" cy="4450072"/>
          </a:xfrm>
          <a:custGeom>
            <a:avLst/>
            <a:gdLst/>
            <a:ahLst/>
            <a:cxnLst/>
            <a:rect l="l" t="t" r="r" b="b"/>
            <a:pathLst>
              <a:path w="6691838" h="4450072">
                <a:moveTo>
                  <a:pt x="0" y="0"/>
                </a:moveTo>
                <a:lnTo>
                  <a:pt x="6691838" y="0"/>
                </a:lnTo>
                <a:lnTo>
                  <a:pt x="6691838" y="4450072"/>
                </a:lnTo>
                <a:lnTo>
                  <a:pt x="0" y="44500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925423" y="3434167"/>
            <a:ext cx="4341674" cy="4719211"/>
          </a:xfrm>
          <a:custGeom>
            <a:avLst/>
            <a:gdLst/>
            <a:ahLst/>
            <a:cxnLst/>
            <a:rect l="l" t="t" r="r" b="b"/>
            <a:pathLst>
              <a:path w="4341674" h="4719211">
                <a:moveTo>
                  <a:pt x="0" y="0"/>
                </a:moveTo>
                <a:lnTo>
                  <a:pt x="4341675" y="0"/>
                </a:lnTo>
                <a:lnTo>
                  <a:pt x="4341675" y="4719211"/>
                </a:lnTo>
                <a:lnTo>
                  <a:pt x="0" y="47192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818808"/>
            <a:ext cx="9559971" cy="1851577"/>
            <a:chOff x="0" y="0"/>
            <a:chExt cx="12746628" cy="2468769"/>
          </a:xfrm>
        </p:grpSpPr>
        <p:sp>
          <p:nvSpPr>
            <p:cNvPr id="6" name="TextBox 6"/>
            <p:cNvSpPr txBox="1"/>
            <p:nvPr/>
          </p:nvSpPr>
          <p:spPr>
            <a:xfrm>
              <a:off x="0" y="171450"/>
              <a:ext cx="12738700" cy="1352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125"/>
                </a:lnSpc>
              </a:pPr>
              <a:r>
                <a:rPr lang="en-US" sz="7500" b="1" spc="150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PLUMBER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756305"/>
              <a:ext cx="12746628" cy="712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19933" y="9010497"/>
            <a:ext cx="4607518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grpSp>
        <p:nvGrpSpPr>
          <p:cNvPr id="9" name="Group 9"/>
          <p:cNvGrpSpPr/>
          <p:nvPr/>
        </p:nvGrpSpPr>
        <p:grpSpPr>
          <a:xfrm>
            <a:off x="6099520" y="8648021"/>
            <a:ext cx="5522539" cy="960574"/>
            <a:chOff x="0" y="0"/>
            <a:chExt cx="7363385" cy="1280765"/>
          </a:xfrm>
        </p:grpSpPr>
        <p:sp>
          <p:nvSpPr>
            <p:cNvPr id="10" name="TextBox 10"/>
            <p:cNvSpPr txBox="1"/>
            <p:nvPr/>
          </p:nvSpPr>
          <p:spPr>
            <a:xfrm>
              <a:off x="0" y="638992"/>
              <a:ext cx="7363385" cy="641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9050"/>
              <a:ext cx="7341319" cy="577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53"/>
                </a:lnSpc>
              </a:pPr>
              <a:r>
                <a:rPr lang="en-US" sz="2957" spc="29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TWIST! TWIST! TWIST!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51216">
            <a:off x="13495211" y="808896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010169" y="3090593"/>
            <a:ext cx="5133831" cy="5159630"/>
          </a:xfrm>
          <a:custGeom>
            <a:avLst/>
            <a:gdLst/>
            <a:ahLst/>
            <a:cxnLst/>
            <a:rect l="l" t="t" r="r" b="b"/>
            <a:pathLst>
              <a:path w="5133831" h="5159630">
                <a:moveTo>
                  <a:pt x="0" y="0"/>
                </a:moveTo>
                <a:lnTo>
                  <a:pt x="5133831" y="0"/>
                </a:lnTo>
                <a:lnTo>
                  <a:pt x="5133831" y="5159629"/>
                </a:lnTo>
                <a:lnTo>
                  <a:pt x="0" y="51596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016070" y="3550854"/>
            <a:ext cx="4170221" cy="4239107"/>
          </a:xfrm>
          <a:custGeom>
            <a:avLst/>
            <a:gdLst/>
            <a:ahLst/>
            <a:cxnLst/>
            <a:rect l="l" t="t" r="r" b="b"/>
            <a:pathLst>
              <a:path w="4170221" h="4239107">
                <a:moveTo>
                  <a:pt x="0" y="0"/>
                </a:moveTo>
                <a:lnTo>
                  <a:pt x="4170222" y="0"/>
                </a:lnTo>
                <a:lnTo>
                  <a:pt x="4170222" y="4239107"/>
                </a:lnTo>
                <a:lnTo>
                  <a:pt x="0" y="42391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818808"/>
            <a:ext cx="11661625" cy="1851577"/>
            <a:chOff x="0" y="0"/>
            <a:chExt cx="15548834" cy="2468769"/>
          </a:xfrm>
        </p:grpSpPr>
        <p:sp>
          <p:nvSpPr>
            <p:cNvPr id="6" name="TextBox 6"/>
            <p:cNvSpPr txBox="1"/>
            <p:nvPr/>
          </p:nvSpPr>
          <p:spPr>
            <a:xfrm>
              <a:off x="0" y="171450"/>
              <a:ext cx="15539164" cy="1352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125"/>
                </a:lnSpc>
              </a:pPr>
              <a:r>
                <a:rPr lang="en-US" sz="7500" b="1" spc="150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ELECTRICIAN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756305"/>
              <a:ext cx="15548834" cy="712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19933" y="9010497"/>
            <a:ext cx="4607518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1028700" y="10093050"/>
            <a:ext cx="11072481" cy="52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</a:pPr>
            <a:endParaRPr/>
          </a:p>
        </p:txBody>
      </p:sp>
      <p:grpSp>
        <p:nvGrpSpPr>
          <p:cNvPr id="10" name="Group 10"/>
          <p:cNvGrpSpPr/>
          <p:nvPr/>
        </p:nvGrpSpPr>
        <p:grpSpPr>
          <a:xfrm>
            <a:off x="6674321" y="8802672"/>
            <a:ext cx="4939358" cy="992229"/>
            <a:chOff x="0" y="0"/>
            <a:chExt cx="6585811" cy="1322971"/>
          </a:xfrm>
        </p:grpSpPr>
        <p:sp>
          <p:nvSpPr>
            <p:cNvPr id="11" name="TextBox 11"/>
            <p:cNvSpPr txBox="1"/>
            <p:nvPr/>
          </p:nvSpPr>
          <p:spPr>
            <a:xfrm>
              <a:off x="0" y="690723"/>
              <a:ext cx="6585811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525"/>
              <a:ext cx="6566075" cy="6288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20"/>
                </a:lnSpc>
              </a:pPr>
              <a:r>
                <a:rPr lang="en-US" sz="3200" spc="32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CLIC! CLIC! CLIC!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51216">
            <a:off x="13495211" y="808896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120355" y="3068775"/>
            <a:ext cx="6824060" cy="4751252"/>
          </a:xfrm>
          <a:custGeom>
            <a:avLst/>
            <a:gdLst/>
            <a:ahLst/>
            <a:cxnLst/>
            <a:rect l="l" t="t" r="r" b="b"/>
            <a:pathLst>
              <a:path w="6824060" h="4751252">
                <a:moveTo>
                  <a:pt x="0" y="0"/>
                </a:moveTo>
                <a:lnTo>
                  <a:pt x="6824060" y="0"/>
                </a:lnTo>
                <a:lnTo>
                  <a:pt x="6824060" y="4751251"/>
                </a:lnTo>
                <a:lnTo>
                  <a:pt x="0" y="47512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818808"/>
            <a:ext cx="9876009" cy="1851577"/>
            <a:chOff x="0" y="0"/>
            <a:chExt cx="13168012" cy="2468769"/>
          </a:xfrm>
        </p:grpSpPr>
        <p:sp>
          <p:nvSpPr>
            <p:cNvPr id="5" name="TextBox 5"/>
            <p:cNvSpPr txBox="1"/>
            <p:nvPr/>
          </p:nvSpPr>
          <p:spPr>
            <a:xfrm>
              <a:off x="0" y="171450"/>
              <a:ext cx="13159822" cy="1352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125"/>
                </a:lnSpc>
              </a:pPr>
              <a:r>
                <a:rPr lang="en-US" sz="7500" b="1" spc="150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ROOFER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756305"/>
              <a:ext cx="13168012" cy="712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19933" y="9010497"/>
            <a:ext cx="4607518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grpSp>
        <p:nvGrpSpPr>
          <p:cNvPr id="8" name="Group 8"/>
          <p:cNvGrpSpPr/>
          <p:nvPr/>
        </p:nvGrpSpPr>
        <p:grpSpPr>
          <a:xfrm>
            <a:off x="6297191" y="8601084"/>
            <a:ext cx="4607518" cy="971226"/>
            <a:chOff x="0" y="0"/>
            <a:chExt cx="6143357" cy="1294968"/>
          </a:xfrm>
        </p:grpSpPr>
        <p:sp>
          <p:nvSpPr>
            <p:cNvPr id="9" name="TextBox 9"/>
            <p:cNvSpPr txBox="1"/>
            <p:nvPr/>
          </p:nvSpPr>
          <p:spPr>
            <a:xfrm>
              <a:off x="0" y="653194"/>
              <a:ext cx="6143357" cy="641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9050"/>
              <a:ext cx="6124947" cy="591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0"/>
                </a:lnSpc>
              </a:pPr>
              <a:r>
                <a:rPr lang="en-US" sz="3046" spc="304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TAP! TAP! TAP!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0904709" y="3068775"/>
            <a:ext cx="4155185" cy="4751252"/>
          </a:xfrm>
          <a:custGeom>
            <a:avLst/>
            <a:gdLst/>
            <a:ahLst/>
            <a:cxnLst/>
            <a:rect l="l" t="t" r="r" b="b"/>
            <a:pathLst>
              <a:path w="4155185" h="4751252">
                <a:moveTo>
                  <a:pt x="0" y="0"/>
                </a:moveTo>
                <a:lnTo>
                  <a:pt x="4155185" y="0"/>
                </a:lnTo>
                <a:lnTo>
                  <a:pt x="4155185" y="4751251"/>
                </a:lnTo>
                <a:lnTo>
                  <a:pt x="0" y="47512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8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51216">
            <a:off x="13495211" y="808896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333623" y="3487704"/>
            <a:ext cx="6904335" cy="4789883"/>
          </a:xfrm>
          <a:custGeom>
            <a:avLst/>
            <a:gdLst/>
            <a:ahLst/>
            <a:cxnLst/>
            <a:rect l="l" t="t" r="r" b="b"/>
            <a:pathLst>
              <a:path w="6904335" h="4789883">
                <a:moveTo>
                  <a:pt x="0" y="0"/>
                </a:moveTo>
                <a:lnTo>
                  <a:pt x="6904335" y="0"/>
                </a:lnTo>
                <a:lnTo>
                  <a:pt x="6904335" y="4789883"/>
                </a:lnTo>
                <a:lnTo>
                  <a:pt x="0" y="47898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818808"/>
            <a:ext cx="12736155" cy="1851577"/>
            <a:chOff x="0" y="0"/>
            <a:chExt cx="16981541" cy="2468769"/>
          </a:xfrm>
        </p:grpSpPr>
        <p:sp>
          <p:nvSpPr>
            <p:cNvPr id="5" name="TextBox 5"/>
            <p:cNvSpPr txBox="1"/>
            <p:nvPr/>
          </p:nvSpPr>
          <p:spPr>
            <a:xfrm>
              <a:off x="0" y="171450"/>
              <a:ext cx="16970979" cy="1352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125"/>
                </a:lnSpc>
              </a:pPr>
              <a:r>
                <a:rPr lang="en-US" sz="7500" b="1" spc="150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BUILDING A HOME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756305"/>
              <a:ext cx="16981541" cy="712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2897" y="8762440"/>
            <a:ext cx="7372853" cy="991721"/>
            <a:chOff x="0" y="0"/>
            <a:chExt cx="9830470" cy="1322294"/>
          </a:xfrm>
        </p:grpSpPr>
        <p:sp>
          <p:nvSpPr>
            <p:cNvPr id="8" name="TextBox 8"/>
            <p:cNvSpPr txBox="1"/>
            <p:nvPr/>
          </p:nvSpPr>
          <p:spPr>
            <a:xfrm>
              <a:off x="0" y="690046"/>
              <a:ext cx="9830470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9050"/>
              <a:ext cx="9801012" cy="6186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76"/>
                </a:lnSpc>
              </a:pPr>
              <a:r>
                <a:rPr lang="en-US" sz="3160" spc="316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HOORAY! HOORAY! 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2529133" y="3996419"/>
            <a:ext cx="5200379" cy="4114800"/>
          </a:xfrm>
          <a:custGeom>
            <a:avLst/>
            <a:gdLst/>
            <a:ahLst/>
            <a:cxnLst/>
            <a:rect l="l" t="t" r="r" b="b"/>
            <a:pathLst>
              <a:path w="5200379" h="4114800">
                <a:moveTo>
                  <a:pt x="0" y="0"/>
                </a:moveTo>
                <a:lnTo>
                  <a:pt x="5200380" y="0"/>
                </a:lnTo>
                <a:lnTo>
                  <a:pt x="52003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440</Words>
  <Application>Microsoft Office PowerPoint</Application>
  <PresentationFormat>Custom</PresentationFormat>
  <Paragraphs>82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Open Sans</vt:lpstr>
      <vt:lpstr>Roboto Condensed</vt:lpstr>
      <vt:lpstr>Arial</vt:lpstr>
      <vt:lpstr>Roboto</vt:lpstr>
      <vt:lpstr>Roboto Bold</vt:lpstr>
      <vt:lpstr>Calibri</vt:lpstr>
      <vt:lpstr>Bernoru SemiCondensed</vt:lpstr>
      <vt:lpstr>Open Sans Bold</vt:lpstr>
      <vt:lpstr>Architype Van Doesburg</vt:lpstr>
      <vt:lpstr>Open Sans Italics</vt:lpstr>
      <vt:lpstr>Roboto Condensed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Brilliant Blueprints English</dc:title>
  <dc:creator>Crawford, Beth (EECD/EDPE)</dc:creator>
  <cp:lastModifiedBy>Crawford, Beth (EECD/EDPE)</cp:lastModifiedBy>
  <cp:revision>1</cp:revision>
  <dcterms:created xsi:type="dcterms:W3CDTF">2006-08-16T00:00:00Z</dcterms:created>
  <dcterms:modified xsi:type="dcterms:W3CDTF">2025-11-25T12:58:07Z</dcterms:modified>
  <dc:identifier>DAG5KpWZsqk</dc:identifier>
</cp:coreProperties>
</file>