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Sensei" charset="1" panose="00000500000000000000"/>
      <p:regular r:id="rId15"/>
    </p:embeddedFont>
    <p:embeddedFont>
      <p:font typeface="Poppins" charset="1" panose="00000500000000000000"/>
      <p:regular r:id="rId16"/>
    </p:embeddedFont>
    <p:embeddedFont>
      <p:font typeface="Poppins Bold" charset="1" panose="000008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cbc.ca/news/canada/new-brunswick/carpentry-apprenticeship-for-women-1.5915709" TargetMode="External" Type="http://schemas.openxmlformats.org/officeDocument/2006/relationships/hyperlink"/><Relationship Id="rId2" Target="../media/image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https://www.nbjobs.ca/occupations/occupational-profiles/72310/Carpenters" TargetMode="External" Type="http://schemas.openxmlformats.org/officeDocument/2006/relationships/hyperlink"/><Relationship Id="rId9"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2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4.png" Type="http://schemas.openxmlformats.org/officeDocument/2006/relationships/image"/><Relationship Id="rId4" Target="../media/image35.sv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2" Target="../media/image1.jpe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4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8.png" Type="http://schemas.openxmlformats.org/officeDocument/2006/relationships/image"/><Relationship Id="rId4" Target="../media/image49.sv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955653" y="2128079"/>
            <a:ext cx="6975262" cy="697526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5B0"/>
            </a:solidFill>
          </p:spPr>
        </p:sp>
        <p:sp>
          <p:nvSpPr>
            <p:cNvPr name="TextBox 5" id="5"/>
            <p:cNvSpPr txBox="true"/>
            <p:nvPr/>
          </p:nvSpPr>
          <p:spPr>
            <a:xfrm>
              <a:off x="76200" y="19050"/>
              <a:ext cx="660400" cy="717550"/>
            </a:xfrm>
            <a:prstGeom prst="rect">
              <a:avLst/>
            </a:prstGeom>
          </p:spPr>
          <p:txBody>
            <a:bodyPr anchor="ctr" rtlCol="false" tIns="46991" lIns="46991" bIns="46991" rIns="46991"/>
            <a:lstStyle/>
            <a:p>
              <a:pPr algn="ctr">
                <a:lnSpc>
                  <a:spcPts val="2659"/>
                </a:lnSpc>
              </a:pPr>
            </a:p>
          </p:txBody>
        </p:sp>
      </p:grpSp>
      <p:grpSp>
        <p:nvGrpSpPr>
          <p:cNvPr name="Group 6" id="6"/>
          <p:cNvGrpSpPr/>
          <p:nvPr/>
        </p:nvGrpSpPr>
        <p:grpSpPr>
          <a:xfrm rot="0">
            <a:off x="674804" y="7388413"/>
            <a:ext cx="7536960" cy="1954179"/>
            <a:chOff x="0" y="0"/>
            <a:chExt cx="1314244" cy="340757"/>
          </a:xfrm>
        </p:grpSpPr>
        <p:sp>
          <p:nvSpPr>
            <p:cNvPr name="Freeform 7" id="7"/>
            <p:cNvSpPr/>
            <p:nvPr/>
          </p:nvSpPr>
          <p:spPr>
            <a:xfrm flipH="false" flipV="false" rot="0">
              <a:off x="0" y="0"/>
              <a:ext cx="1314244" cy="340757"/>
            </a:xfrm>
            <a:custGeom>
              <a:avLst/>
              <a:gdLst/>
              <a:ahLst/>
              <a:cxnLst/>
              <a:rect r="r" b="b" t="t" l="l"/>
              <a:pathLst>
                <a:path h="340757" w="1314244">
                  <a:moveTo>
                    <a:pt x="657122" y="0"/>
                  </a:moveTo>
                  <a:cubicBezTo>
                    <a:pt x="294204" y="0"/>
                    <a:pt x="0" y="76281"/>
                    <a:pt x="0" y="170378"/>
                  </a:cubicBezTo>
                  <a:cubicBezTo>
                    <a:pt x="0" y="264476"/>
                    <a:pt x="294204" y="340757"/>
                    <a:pt x="657122" y="340757"/>
                  </a:cubicBezTo>
                  <a:cubicBezTo>
                    <a:pt x="1020041" y="340757"/>
                    <a:pt x="1314244" y="264476"/>
                    <a:pt x="1314244" y="170378"/>
                  </a:cubicBezTo>
                  <a:cubicBezTo>
                    <a:pt x="1314244" y="76281"/>
                    <a:pt x="1020041" y="0"/>
                    <a:pt x="657122" y="0"/>
                  </a:cubicBezTo>
                  <a:close/>
                </a:path>
              </a:pathLst>
            </a:custGeom>
            <a:solidFill>
              <a:srgbClr val="AFC8FF"/>
            </a:solidFill>
          </p:spPr>
        </p:sp>
        <p:sp>
          <p:nvSpPr>
            <p:cNvPr name="TextBox 8" id="8"/>
            <p:cNvSpPr txBox="true"/>
            <p:nvPr/>
          </p:nvSpPr>
          <p:spPr>
            <a:xfrm>
              <a:off x="123210" y="-6154"/>
              <a:ext cx="1067824" cy="314965"/>
            </a:xfrm>
            <a:prstGeom prst="rect">
              <a:avLst/>
            </a:prstGeom>
          </p:spPr>
          <p:txBody>
            <a:bodyPr anchor="ctr" rtlCol="false" tIns="46991" lIns="46991" bIns="46991" rIns="46991"/>
            <a:lstStyle/>
            <a:p>
              <a:pPr algn="ctr">
                <a:lnSpc>
                  <a:spcPts val="2659"/>
                </a:lnSpc>
                <a:spcBef>
                  <a:spcPct val="0"/>
                </a:spcBef>
              </a:pPr>
            </a:p>
          </p:txBody>
        </p:sp>
      </p:grpSp>
      <p:sp>
        <p:nvSpPr>
          <p:cNvPr name="Freeform 9" id="9"/>
          <p:cNvSpPr/>
          <p:nvPr/>
        </p:nvSpPr>
        <p:spPr>
          <a:xfrm flipH="true" flipV="false" rot="0">
            <a:off x="2329842" y="2472496"/>
            <a:ext cx="6287266" cy="5414908"/>
          </a:xfrm>
          <a:custGeom>
            <a:avLst/>
            <a:gdLst/>
            <a:ahLst/>
            <a:cxnLst/>
            <a:rect r="r" b="b" t="t" l="l"/>
            <a:pathLst>
              <a:path h="5414908" w="6287266">
                <a:moveTo>
                  <a:pt x="6287266" y="0"/>
                </a:moveTo>
                <a:lnTo>
                  <a:pt x="0" y="0"/>
                </a:lnTo>
                <a:lnTo>
                  <a:pt x="0" y="5414907"/>
                </a:lnTo>
                <a:lnTo>
                  <a:pt x="6287266" y="5414907"/>
                </a:lnTo>
                <a:lnTo>
                  <a:pt x="628726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720751" y="6368267"/>
            <a:ext cx="5077652" cy="2040293"/>
          </a:xfrm>
          <a:custGeom>
            <a:avLst/>
            <a:gdLst/>
            <a:ahLst/>
            <a:cxnLst/>
            <a:rect r="r" b="b" t="t" l="l"/>
            <a:pathLst>
              <a:path h="2040293" w="5077652">
                <a:moveTo>
                  <a:pt x="0" y="0"/>
                </a:moveTo>
                <a:lnTo>
                  <a:pt x="5077652" y="0"/>
                </a:lnTo>
                <a:lnTo>
                  <a:pt x="5077652" y="2040293"/>
                </a:lnTo>
                <a:lnTo>
                  <a:pt x="0" y="2040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0">
            <a:off x="536484" y="5179950"/>
            <a:ext cx="3586717" cy="3586717"/>
          </a:xfrm>
          <a:custGeom>
            <a:avLst/>
            <a:gdLst/>
            <a:ahLst/>
            <a:cxnLst/>
            <a:rect r="r" b="b" t="t" l="l"/>
            <a:pathLst>
              <a:path h="3586717" w="3586717">
                <a:moveTo>
                  <a:pt x="3586716" y="0"/>
                </a:moveTo>
                <a:lnTo>
                  <a:pt x="0" y="0"/>
                </a:lnTo>
                <a:lnTo>
                  <a:pt x="0" y="3586716"/>
                </a:lnTo>
                <a:lnTo>
                  <a:pt x="3586716" y="3586716"/>
                </a:lnTo>
                <a:lnTo>
                  <a:pt x="3586716"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5038219" y="6756290"/>
            <a:ext cx="1493311" cy="2347050"/>
          </a:xfrm>
          <a:custGeom>
            <a:avLst/>
            <a:gdLst/>
            <a:ahLst/>
            <a:cxnLst/>
            <a:rect r="r" b="b" t="t" l="l"/>
            <a:pathLst>
              <a:path h="2347050" w="1493311">
                <a:moveTo>
                  <a:pt x="0" y="0"/>
                </a:moveTo>
                <a:lnTo>
                  <a:pt x="1493311" y="0"/>
                </a:lnTo>
                <a:lnTo>
                  <a:pt x="1493311" y="2347050"/>
                </a:lnTo>
                <a:lnTo>
                  <a:pt x="0" y="23470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3967505" y="478656"/>
            <a:ext cx="2004048" cy="3298845"/>
          </a:xfrm>
          <a:custGeom>
            <a:avLst/>
            <a:gdLst/>
            <a:ahLst/>
            <a:cxnLst/>
            <a:rect r="r" b="b" t="t" l="l"/>
            <a:pathLst>
              <a:path h="3298845" w="2004048">
                <a:moveTo>
                  <a:pt x="0" y="0"/>
                </a:moveTo>
                <a:lnTo>
                  <a:pt x="2004048" y="0"/>
                </a:lnTo>
                <a:lnTo>
                  <a:pt x="2004048" y="3298845"/>
                </a:lnTo>
                <a:lnTo>
                  <a:pt x="0" y="32988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3208182" y="7376300"/>
            <a:ext cx="1830037" cy="1576119"/>
          </a:xfrm>
          <a:custGeom>
            <a:avLst/>
            <a:gdLst/>
            <a:ahLst/>
            <a:cxnLst/>
            <a:rect r="r" b="b" t="t" l="l"/>
            <a:pathLst>
              <a:path h="1576119" w="1830037">
                <a:moveTo>
                  <a:pt x="0" y="0"/>
                </a:moveTo>
                <a:lnTo>
                  <a:pt x="1830037" y="0"/>
                </a:lnTo>
                <a:lnTo>
                  <a:pt x="1830037" y="1576120"/>
                </a:lnTo>
                <a:lnTo>
                  <a:pt x="0" y="157612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13550435" y="608100"/>
            <a:ext cx="3935654" cy="1257398"/>
          </a:xfrm>
          <a:custGeom>
            <a:avLst/>
            <a:gdLst/>
            <a:ahLst/>
            <a:cxnLst/>
            <a:rect r="r" b="b" t="t" l="l"/>
            <a:pathLst>
              <a:path h="1257398" w="3935654">
                <a:moveTo>
                  <a:pt x="0" y="0"/>
                </a:moveTo>
                <a:lnTo>
                  <a:pt x="3935654" y="0"/>
                </a:lnTo>
                <a:lnTo>
                  <a:pt x="3935654" y="1257397"/>
                </a:lnTo>
                <a:lnTo>
                  <a:pt x="0" y="1257397"/>
                </a:lnTo>
                <a:lnTo>
                  <a:pt x="0" y="0"/>
                </a:lnTo>
                <a:close/>
              </a:path>
            </a:pathLst>
          </a:custGeom>
          <a:blipFill>
            <a:blip r:embed="rId15"/>
            <a:stretch>
              <a:fillRect l="0" t="0" r="0" b="0"/>
            </a:stretch>
          </a:blipFill>
        </p:spPr>
      </p:sp>
      <p:sp>
        <p:nvSpPr>
          <p:cNvPr name="TextBox 16" id="16"/>
          <p:cNvSpPr txBox="true"/>
          <p:nvPr/>
        </p:nvSpPr>
        <p:spPr>
          <a:xfrm rot="0">
            <a:off x="8617108" y="5291624"/>
            <a:ext cx="9043339" cy="1597659"/>
          </a:xfrm>
          <a:prstGeom prst="rect">
            <a:avLst/>
          </a:prstGeom>
        </p:spPr>
        <p:txBody>
          <a:bodyPr anchor="t" rtlCol="false" tIns="0" lIns="0" bIns="0" rIns="0">
            <a:spAutoFit/>
          </a:bodyPr>
          <a:lstStyle/>
          <a:p>
            <a:pPr algn="ctr">
              <a:lnSpc>
                <a:spcPts val="11569"/>
              </a:lnSpc>
            </a:pPr>
            <a:r>
              <a:rPr lang="en-US" sz="12999" spc="-389">
                <a:solidFill>
                  <a:srgbClr val="000000"/>
                </a:solidFill>
                <a:latin typeface="Sensei"/>
                <a:ea typeface="Sensei"/>
                <a:cs typeface="Sensei"/>
                <a:sym typeface="Sensei"/>
              </a:rPr>
              <a:t>Pet House</a:t>
            </a:r>
          </a:p>
        </p:txBody>
      </p:sp>
      <p:sp>
        <p:nvSpPr>
          <p:cNvPr name="TextBox 17" id="17"/>
          <p:cNvSpPr txBox="true"/>
          <p:nvPr/>
        </p:nvSpPr>
        <p:spPr>
          <a:xfrm rot="0">
            <a:off x="10524135" y="3545841"/>
            <a:ext cx="5229286" cy="1597659"/>
          </a:xfrm>
          <a:prstGeom prst="rect">
            <a:avLst/>
          </a:prstGeom>
        </p:spPr>
        <p:txBody>
          <a:bodyPr anchor="t" rtlCol="false" tIns="0" lIns="0" bIns="0" rIns="0">
            <a:spAutoFit/>
          </a:bodyPr>
          <a:lstStyle/>
          <a:p>
            <a:pPr algn="ctr">
              <a:lnSpc>
                <a:spcPts val="11569"/>
              </a:lnSpc>
            </a:pPr>
            <a:r>
              <a:rPr lang="en-US" sz="12999" spc="-389">
                <a:solidFill>
                  <a:srgbClr val="000000"/>
                </a:solidFill>
                <a:latin typeface="Sensei"/>
                <a:ea typeface="Sensei"/>
                <a:cs typeface="Sensei"/>
                <a:sym typeface="Sensei"/>
              </a:rPr>
              <a:t>Build a </a:t>
            </a:r>
          </a:p>
        </p:txBody>
      </p:sp>
      <p:sp>
        <p:nvSpPr>
          <p:cNvPr name="TextBox 18" id="18"/>
          <p:cNvSpPr txBox="true"/>
          <p:nvPr/>
        </p:nvSpPr>
        <p:spPr>
          <a:xfrm rot="0">
            <a:off x="8617108" y="7026122"/>
            <a:ext cx="9043339" cy="669925"/>
          </a:xfrm>
          <a:prstGeom prst="rect">
            <a:avLst/>
          </a:prstGeom>
        </p:spPr>
        <p:txBody>
          <a:bodyPr anchor="t" rtlCol="false" tIns="0" lIns="0" bIns="0" rIns="0">
            <a:spAutoFit/>
          </a:bodyPr>
          <a:lstStyle/>
          <a:p>
            <a:pPr algn="ctr">
              <a:lnSpc>
                <a:spcPts val="5000"/>
              </a:lnSpc>
            </a:pPr>
            <a:r>
              <a:rPr lang="en-US" sz="5000" spc="-150">
                <a:solidFill>
                  <a:srgbClr val="373737"/>
                </a:solidFill>
                <a:latin typeface="Sensei"/>
                <a:ea typeface="Sensei"/>
                <a:cs typeface="Sensei"/>
                <a:sym typeface="Sensei"/>
              </a:rPr>
              <a:t>Design, Measure, Construct!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1028700" y="2795366"/>
            <a:ext cx="5242734" cy="6745236"/>
            <a:chOff x="0" y="0"/>
            <a:chExt cx="1380802" cy="1776523"/>
          </a:xfrm>
        </p:grpSpPr>
        <p:sp>
          <p:nvSpPr>
            <p:cNvPr name="Freeform 4" id="4"/>
            <p:cNvSpPr/>
            <p:nvPr/>
          </p:nvSpPr>
          <p:spPr>
            <a:xfrm flipH="false" flipV="false" rot="0">
              <a:off x="0" y="0"/>
              <a:ext cx="1380802" cy="1776523"/>
            </a:xfrm>
            <a:custGeom>
              <a:avLst/>
              <a:gdLst/>
              <a:ahLst/>
              <a:cxnLst/>
              <a:rect r="r" b="b" t="t" l="l"/>
              <a:pathLst>
                <a:path h="1776523" w="1380802">
                  <a:moveTo>
                    <a:pt x="75311" y="0"/>
                  </a:moveTo>
                  <a:lnTo>
                    <a:pt x="1305491" y="0"/>
                  </a:lnTo>
                  <a:cubicBezTo>
                    <a:pt x="1325465" y="0"/>
                    <a:pt x="1344621" y="7935"/>
                    <a:pt x="1358744" y="22058"/>
                  </a:cubicBezTo>
                  <a:cubicBezTo>
                    <a:pt x="1372868" y="36182"/>
                    <a:pt x="1380802" y="55338"/>
                    <a:pt x="1380802" y="75311"/>
                  </a:cubicBezTo>
                  <a:lnTo>
                    <a:pt x="1380802" y="1701212"/>
                  </a:lnTo>
                  <a:cubicBezTo>
                    <a:pt x="1380802" y="1721186"/>
                    <a:pt x="1372868" y="1740341"/>
                    <a:pt x="1358744" y="1754465"/>
                  </a:cubicBezTo>
                  <a:cubicBezTo>
                    <a:pt x="1344621" y="1768589"/>
                    <a:pt x="1325465" y="1776523"/>
                    <a:pt x="1305491" y="1776523"/>
                  </a:cubicBezTo>
                  <a:lnTo>
                    <a:pt x="75311" y="1776523"/>
                  </a:lnTo>
                  <a:cubicBezTo>
                    <a:pt x="55338" y="1776523"/>
                    <a:pt x="36182" y="1768589"/>
                    <a:pt x="22058" y="1754465"/>
                  </a:cubicBezTo>
                  <a:cubicBezTo>
                    <a:pt x="7935" y="1740341"/>
                    <a:pt x="0" y="1721186"/>
                    <a:pt x="0" y="1701212"/>
                  </a:cubicBezTo>
                  <a:lnTo>
                    <a:pt x="0" y="75311"/>
                  </a:lnTo>
                  <a:cubicBezTo>
                    <a:pt x="0" y="55338"/>
                    <a:pt x="7935" y="36182"/>
                    <a:pt x="22058" y="22058"/>
                  </a:cubicBezTo>
                  <a:cubicBezTo>
                    <a:pt x="36182" y="7935"/>
                    <a:pt x="55338" y="0"/>
                    <a:pt x="75311" y="0"/>
                  </a:cubicBezTo>
                  <a:close/>
                </a:path>
              </a:pathLst>
            </a:custGeom>
            <a:ln w="38100" cap="rnd">
              <a:solidFill>
                <a:srgbClr val="003E5B"/>
              </a:solidFill>
              <a:prstDash val="solid"/>
              <a:round/>
            </a:ln>
          </p:spPr>
        </p:sp>
        <p:sp>
          <p:nvSpPr>
            <p:cNvPr name="TextBox 5" id="5"/>
            <p:cNvSpPr txBox="true"/>
            <p:nvPr/>
          </p:nvSpPr>
          <p:spPr>
            <a:xfrm>
              <a:off x="0" y="-66675"/>
              <a:ext cx="1380802" cy="1843198"/>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1132576" y="7281546"/>
            <a:ext cx="5034983" cy="1976754"/>
            <a:chOff x="0" y="0"/>
            <a:chExt cx="1326086" cy="520627"/>
          </a:xfrm>
        </p:grpSpPr>
        <p:sp>
          <p:nvSpPr>
            <p:cNvPr name="Freeform 7" id="7"/>
            <p:cNvSpPr/>
            <p:nvPr/>
          </p:nvSpPr>
          <p:spPr>
            <a:xfrm flipH="false" flipV="false" rot="0">
              <a:off x="0" y="0"/>
              <a:ext cx="1326086" cy="520627"/>
            </a:xfrm>
            <a:custGeom>
              <a:avLst/>
              <a:gdLst/>
              <a:ahLst/>
              <a:cxnLst/>
              <a:rect r="r" b="b" t="t" l="l"/>
              <a:pathLst>
                <a:path h="520627" w="1326086">
                  <a:moveTo>
                    <a:pt x="69193" y="0"/>
                  </a:moveTo>
                  <a:lnTo>
                    <a:pt x="1256893" y="0"/>
                  </a:lnTo>
                  <a:cubicBezTo>
                    <a:pt x="1295107" y="0"/>
                    <a:pt x="1326086" y="30979"/>
                    <a:pt x="1326086" y="69193"/>
                  </a:cubicBezTo>
                  <a:lnTo>
                    <a:pt x="1326086" y="451433"/>
                  </a:lnTo>
                  <a:cubicBezTo>
                    <a:pt x="1326086" y="489648"/>
                    <a:pt x="1295107" y="520627"/>
                    <a:pt x="1256893" y="520627"/>
                  </a:cubicBezTo>
                  <a:lnTo>
                    <a:pt x="69193" y="520627"/>
                  </a:lnTo>
                  <a:cubicBezTo>
                    <a:pt x="30979" y="520627"/>
                    <a:pt x="0" y="489648"/>
                    <a:pt x="0" y="451433"/>
                  </a:cubicBezTo>
                  <a:lnTo>
                    <a:pt x="0" y="69193"/>
                  </a:lnTo>
                  <a:cubicBezTo>
                    <a:pt x="0" y="30979"/>
                    <a:pt x="30979" y="0"/>
                    <a:pt x="69193" y="0"/>
                  </a:cubicBezTo>
                  <a:close/>
                </a:path>
              </a:pathLst>
            </a:custGeom>
            <a:solidFill>
              <a:srgbClr val="77BAC6"/>
            </a:solidFill>
          </p:spPr>
        </p:sp>
        <p:sp>
          <p:nvSpPr>
            <p:cNvPr name="TextBox 8" id="8"/>
            <p:cNvSpPr txBox="true"/>
            <p:nvPr/>
          </p:nvSpPr>
          <p:spPr>
            <a:xfrm>
              <a:off x="0" y="-66675"/>
              <a:ext cx="1326086" cy="587302"/>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6522633" y="2795366"/>
            <a:ext cx="5242734" cy="6745236"/>
            <a:chOff x="0" y="0"/>
            <a:chExt cx="1380802" cy="1776523"/>
          </a:xfrm>
        </p:grpSpPr>
        <p:sp>
          <p:nvSpPr>
            <p:cNvPr name="Freeform 10" id="10"/>
            <p:cNvSpPr/>
            <p:nvPr/>
          </p:nvSpPr>
          <p:spPr>
            <a:xfrm flipH="false" flipV="false" rot="0">
              <a:off x="0" y="0"/>
              <a:ext cx="1380802" cy="1776523"/>
            </a:xfrm>
            <a:custGeom>
              <a:avLst/>
              <a:gdLst/>
              <a:ahLst/>
              <a:cxnLst/>
              <a:rect r="r" b="b" t="t" l="l"/>
              <a:pathLst>
                <a:path h="1776523" w="1380802">
                  <a:moveTo>
                    <a:pt x="75311" y="0"/>
                  </a:moveTo>
                  <a:lnTo>
                    <a:pt x="1305491" y="0"/>
                  </a:lnTo>
                  <a:cubicBezTo>
                    <a:pt x="1325465" y="0"/>
                    <a:pt x="1344621" y="7935"/>
                    <a:pt x="1358744" y="22058"/>
                  </a:cubicBezTo>
                  <a:cubicBezTo>
                    <a:pt x="1372868" y="36182"/>
                    <a:pt x="1380802" y="55338"/>
                    <a:pt x="1380802" y="75311"/>
                  </a:cubicBezTo>
                  <a:lnTo>
                    <a:pt x="1380802" y="1701212"/>
                  </a:lnTo>
                  <a:cubicBezTo>
                    <a:pt x="1380802" y="1721186"/>
                    <a:pt x="1372868" y="1740341"/>
                    <a:pt x="1358744" y="1754465"/>
                  </a:cubicBezTo>
                  <a:cubicBezTo>
                    <a:pt x="1344621" y="1768589"/>
                    <a:pt x="1325465" y="1776523"/>
                    <a:pt x="1305491" y="1776523"/>
                  </a:cubicBezTo>
                  <a:lnTo>
                    <a:pt x="75311" y="1776523"/>
                  </a:lnTo>
                  <a:cubicBezTo>
                    <a:pt x="55338" y="1776523"/>
                    <a:pt x="36182" y="1768589"/>
                    <a:pt x="22058" y="1754465"/>
                  </a:cubicBezTo>
                  <a:cubicBezTo>
                    <a:pt x="7935" y="1740341"/>
                    <a:pt x="0" y="1721186"/>
                    <a:pt x="0" y="1701212"/>
                  </a:cubicBezTo>
                  <a:lnTo>
                    <a:pt x="0" y="75311"/>
                  </a:lnTo>
                  <a:cubicBezTo>
                    <a:pt x="0" y="55338"/>
                    <a:pt x="7935" y="36182"/>
                    <a:pt x="22058" y="22058"/>
                  </a:cubicBezTo>
                  <a:cubicBezTo>
                    <a:pt x="36182" y="7935"/>
                    <a:pt x="55338" y="0"/>
                    <a:pt x="75311" y="0"/>
                  </a:cubicBezTo>
                  <a:close/>
                </a:path>
              </a:pathLst>
            </a:custGeom>
            <a:ln w="38100" cap="rnd">
              <a:solidFill>
                <a:srgbClr val="003E5B"/>
              </a:solidFill>
              <a:prstDash val="solid"/>
              <a:round/>
            </a:ln>
          </p:spPr>
        </p:sp>
        <p:sp>
          <p:nvSpPr>
            <p:cNvPr name="TextBox 11" id="11"/>
            <p:cNvSpPr txBox="true"/>
            <p:nvPr/>
          </p:nvSpPr>
          <p:spPr>
            <a:xfrm>
              <a:off x="0" y="-66675"/>
              <a:ext cx="1380802" cy="1843198"/>
            </a:xfrm>
            <a:prstGeom prst="rect">
              <a:avLst/>
            </a:prstGeom>
          </p:spPr>
          <p:txBody>
            <a:bodyPr anchor="ctr" rtlCol="false" tIns="50800" lIns="50800" bIns="50800" rIns="50800"/>
            <a:lstStyle/>
            <a:p>
              <a:pPr algn="ctr">
                <a:lnSpc>
                  <a:spcPts val="3499"/>
                </a:lnSpc>
              </a:pPr>
            </a:p>
          </p:txBody>
        </p:sp>
      </p:grpSp>
      <p:grpSp>
        <p:nvGrpSpPr>
          <p:cNvPr name="Group 12" id="12"/>
          <p:cNvGrpSpPr/>
          <p:nvPr/>
        </p:nvGrpSpPr>
        <p:grpSpPr>
          <a:xfrm rot="0">
            <a:off x="12016566" y="2795366"/>
            <a:ext cx="5242734" cy="6745236"/>
            <a:chOff x="0" y="0"/>
            <a:chExt cx="1380802" cy="1776523"/>
          </a:xfrm>
        </p:grpSpPr>
        <p:sp>
          <p:nvSpPr>
            <p:cNvPr name="Freeform 13" id="13"/>
            <p:cNvSpPr/>
            <p:nvPr/>
          </p:nvSpPr>
          <p:spPr>
            <a:xfrm flipH="false" flipV="false" rot="0">
              <a:off x="0" y="0"/>
              <a:ext cx="1380802" cy="1776523"/>
            </a:xfrm>
            <a:custGeom>
              <a:avLst/>
              <a:gdLst/>
              <a:ahLst/>
              <a:cxnLst/>
              <a:rect r="r" b="b" t="t" l="l"/>
              <a:pathLst>
                <a:path h="1776523" w="1380802">
                  <a:moveTo>
                    <a:pt x="75311" y="0"/>
                  </a:moveTo>
                  <a:lnTo>
                    <a:pt x="1305491" y="0"/>
                  </a:lnTo>
                  <a:cubicBezTo>
                    <a:pt x="1325465" y="0"/>
                    <a:pt x="1344621" y="7935"/>
                    <a:pt x="1358744" y="22058"/>
                  </a:cubicBezTo>
                  <a:cubicBezTo>
                    <a:pt x="1372868" y="36182"/>
                    <a:pt x="1380802" y="55338"/>
                    <a:pt x="1380802" y="75311"/>
                  </a:cubicBezTo>
                  <a:lnTo>
                    <a:pt x="1380802" y="1701212"/>
                  </a:lnTo>
                  <a:cubicBezTo>
                    <a:pt x="1380802" y="1721186"/>
                    <a:pt x="1372868" y="1740341"/>
                    <a:pt x="1358744" y="1754465"/>
                  </a:cubicBezTo>
                  <a:cubicBezTo>
                    <a:pt x="1344621" y="1768589"/>
                    <a:pt x="1325465" y="1776523"/>
                    <a:pt x="1305491" y="1776523"/>
                  </a:cubicBezTo>
                  <a:lnTo>
                    <a:pt x="75311" y="1776523"/>
                  </a:lnTo>
                  <a:cubicBezTo>
                    <a:pt x="55338" y="1776523"/>
                    <a:pt x="36182" y="1768589"/>
                    <a:pt x="22058" y="1754465"/>
                  </a:cubicBezTo>
                  <a:cubicBezTo>
                    <a:pt x="7935" y="1740341"/>
                    <a:pt x="0" y="1721186"/>
                    <a:pt x="0" y="1701212"/>
                  </a:cubicBezTo>
                  <a:lnTo>
                    <a:pt x="0" y="75311"/>
                  </a:lnTo>
                  <a:cubicBezTo>
                    <a:pt x="0" y="55338"/>
                    <a:pt x="7935" y="36182"/>
                    <a:pt x="22058" y="22058"/>
                  </a:cubicBezTo>
                  <a:cubicBezTo>
                    <a:pt x="36182" y="7935"/>
                    <a:pt x="55338" y="0"/>
                    <a:pt x="75311" y="0"/>
                  </a:cubicBezTo>
                  <a:close/>
                </a:path>
              </a:pathLst>
            </a:custGeom>
            <a:ln w="38100" cap="rnd">
              <a:solidFill>
                <a:srgbClr val="003E5B"/>
              </a:solidFill>
              <a:prstDash val="solid"/>
              <a:round/>
            </a:ln>
          </p:spPr>
        </p:sp>
        <p:sp>
          <p:nvSpPr>
            <p:cNvPr name="TextBox 14" id="14"/>
            <p:cNvSpPr txBox="true"/>
            <p:nvPr/>
          </p:nvSpPr>
          <p:spPr>
            <a:xfrm>
              <a:off x="0" y="-66675"/>
              <a:ext cx="1380802" cy="1843198"/>
            </a:xfrm>
            <a:prstGeom prst="rect">
              <a:avLst/>
            </a:prstGeom>
          </p:spPr>
          <p:txBody>
            <a:bodyPr anchor="ctr" rtlCol="false" tIns="50800" lIns="50800" bIns="50800" rIns="50800"/>
            <a:lstStyle/>
            <a:p>
              <a:pPr algn="ctr">
                <a:lnSpc>
                  <a:spcPts val="3499"/>
                </a:lnSpc>
              </a:pPr>
            </a:p>
          </p:txBody>
        </p:sp>
      </p:grpSp>
      <p:grpSp>
        <p:nvGrpSpPr>
          <p:cNvPr name="Group 15" id="15"/>
          <p:cNvGrpSpPr/>
          <p:nvPr/>
        </p:nvGrpSpPr>
        <p:grpSpPr>
          <a:xfrm rot="0">
            <a:off x="6626509" y="7281546"/>
            <a:ext cx="5034983" cy="1976754"/>
            <a:chOff x="0" y="0"/>
            <a:chExt cx="1326086" cy="520627"/>
          </a:xfrm>
        </p:grpSpPr>
        <p:sp>
          <p:nvSpPr>
            <p:cNvPr name="Freeform 16" id="16"/>
            <p:cNvSpPr/>
            <p:nvPr/>
          </p:nvSpPr>
          <p:spPr>
            <a:xfrm flipH="false" flipV="false" rot="0">
              <a:off x="0" y="0"/>
              <a:ext cx="1326086" cy="520627"/>
            </a:xfrm>
            <a:custGeom>
              <a:avLst/>
              <a:gdLst/>
              <a:ahLst/>
              <a:cxnLst/>
              <a:rect r="r" b="b" t="t" l="l"/>
              <a:pathLst>
                <a:path h="520627" w="1326086">
                  <a:moveTo>
                    <a:pt x="69193" y="0"/>
                  </a:moveTo>
                  <a:lnTo>
                    <a:pt x="1256893" y="0"/>
                  </a:lnTo>
                  <a:cubicBezTo>
                    <a:pt x="1295107" y="0"/>
                    <a:pt x="1326086" y="30979"/>
                    <a:pt x="1326086" y="69193"/>
                  </a:cubicBezTo>
                  <a:lnTo>
                    <a:pt x="1326086" y="451433"/>
                  </a:lnTo>
                  <a:cubicBezTo>
                    <a:pt x="1326086" y="489648"/>
                    <a:pt x="1295107" y="520627"/>
                    <a:pt x="1256893" y="520627"/>
                  </a:cubicBezTo>
                  <a:lnTo>
                    <a:pt x="69193" y="520627"/>
                  </a:lnTo>
                  <a:cubicBezTo>
                    <a:pt x="30979" y="520627"/>
                    <a:pt x="0" y="489648"/>
                    <a:pt x="0" y="451433"/>
                  </a:cubicBezTo>
                  <a:lnTo>
                    <a:pt x="0" y="69193"/>
                  </a:lnTo>
                  <a:cubicBezTo>
                    <a:pt x="0" y="30979"/>
                    <a:pt x="30979" y="0"/>
                    <a:pt x="69193" y="0"/>
                  </a:cubicBezTo>
                  <a:close/>
                </a:path>
              </a:pathLst>
            </a:custGeom>
            <a:solidFill>
              <a:srgbClr val="77BAC6"/>
            </a:solidFill>
          </p:spPr>
        </p:sp>
        <p:sp>
          <p:nvSpPr>
            <p:cNvPr name="TextBox 17" id="17"/>
            <p:cNvSpPr txBox="true"/>
            <p:nvPr/>
          </p:nvSpPr>
          <p:spPr>
            <a:xfrm>
              <a:off x="0" y="-66675"/>
              <a:ext cx="1326086" cy="587302"/>
            </a:xfrm>
            <a:prstGeom prst="rect">
              <a:avLst/>
            </a:prstGeom>
          </p:spPr>
          <p:txBody>
            <a:bodyPr anchor="ctr" rtlCol="false" tIns="50800" lIns="50800" bIns="50800" rIns="50800"/>
            <a:lstStyle/>
            <a:p>
              <a:pPr algn="ctr">
                <a:lnSpc>
                  <a:spcPts val="3499"/>
                </a:lnSpc>
              </a:pPr>
            </a:p>
          </p:txBody>
        </p:sp>
      </p:grpSp>
      <p:grpSp>
        <p:nvGrpSpPr>
          <p:cNvPr name="Group 18" id="18"/>
          <p:cNvGrpSpPr/>
          <p:nvPr/>
        </p:nvGrpSpPr>
        <p:grpSpPr>
          <a:xfrm rot="0">
            <a:off x="12120441" y="7281546"/>
            <a:ext cx="5034983" cy="1976754"/>
            <a:chOff x="0" y="0"/>
            <a:chExt cx="1326086" cy="520627"/>
          </a:xfrm>
        </p:grpSpPr>
        <p:sp>
          <p:nvSpPr>
            <p:cNvPr name="Freeform 19" id="19"/>
            <p:cNvSpPr/>
            <p:nvPr/>
          </p:nvSpPr>
          <p:spPr>
            <a:xfrm flipH="false" flipV="false" rot="0">
              <a:off x="0" y="0"/>
              <a:ext cx="1326086" cy="520627"/>
            </a:xfrm>
            <a:custGeom>
              <a:avLst/>
              <a:gdLst/>
              <a:ahLst/>
              <a:cxnLst/>
              <a:rect r="r" b="b" t="t" l="l"/>
              <a:pathLst>
                <a:path h="520627" w="1326086">
                  <a:moveTo>
                    <a:pt x="69193" y="0"/>
                  </a:moveTo>
                  <a:lnTo>
                    <a:pt x="1256893" y="0"/>
                  </a:lnTo>
                  <a:cubicBezTo>
                    <a:pt x="1295107" y="0"/>
                    <a:pt x="1326086" y="30979"/>
                    <a:pt x="1326086" y="69193"/>
                  </a:cubicBezTo>
                  <a:lnTo>
                    <a:pt x="1326086" y="451433"/>
                  </a:lnTo>
                  <a:cubicBezTo>
                    <a:pt x="1326086" y="489648"/>
                    <a:pt x="1295107" y="520627"/>
                    <a:pt x="1256893" y="520627"/>
                  </a:cubicBezTo>
                  <a:lnTo>
                    <a:pt x="69193" y="520627"/>
                  </a:lnTo>
                  <a:cubicBezTo>
                    <a:pt x="30979" y="520627"/>
                    <a:pt x="0" y="489648"/>
                    <a:pt x="0" y="451433"/>
                  </a:cubicBezTo>
                  <a:lnTo>
                    <a:pt x="0" y="69193"/>
                  </a:lnTo>
                  <a:cubicBezTo>
                    <a:pt x="0" y="30979"/>
                    <a:pt x="30979" y="0"/>
                    <a:pt x="69193" y="0"/>
                  </a:cubicBezTo>
                  <a:close/>
                </a:path>
              </a:pathLst>
            </a:custGeom>
            <a:solidFill>
              <a:srgbClr val="77BAC6"/>
            </a:solidFill>
          </p:spPr>
        </p:sp>
        <p:sp>
          <p:nvSpPr>
            <p:cNvPr name="TextBox 20" id="20"/>
            <p:cNvSpPr txBox="true"/>
            <p:nvPr/>
          </p:nvSpPr>
          <p:spPr>
            <a:xfrm>
              <a:off x="0" y="-66675"/>
              <a:ext cx="1326086" cy="587302"/>
            </a:xfrm>
            <a:prstGeom prst="rect">
              <a:avLst/>
            </a:prstGeom>
          </p:spPr>
          <p:txBody>
            <a:bodyPr anchor="ctr" rtlCol="false" tIns="50800" lIns="50800" bIns="50800" rIns="50800"/>
            <a:lstStyle/>
            <a:p>
              <a:pPr algn="ctr">
                <a:lnSpc>
                  <a:spcPts val="3499"/>
                </a:lnSpc>
              </a:pPr>
            </a:p>
          </p:txBody>
        </p:sp>
      </p:grpSp>
      <p:sp>
        <p:nvSpPr>
          <p:cNvPr name="TextBox 21" id="21"/>
          <p:cNvSpPr txBox="true"/>
          <p:nvPr/>
        </p:nvSpPr>
        <p:spPr>
          <a:xfrm rot="0">
            <a:off x="1820075" y="958403"/>
            <a:ext cx="14647850" cy="1093353"/>
          </a:xfrm>
          <a:prstGeom prst="rect">
            <a:avLst/>
          </a:prstGeom>
        </p:spPr>
        <p:txBody>
          <a:bodyPr anchor="t" rtlCol="false" tIns="0" lIns="0" bIns="0" rIns="0">
            <a:spAutoFit/>
          </a:bodyPr>
          <a:lstStyle/>
          <a:p>
            <a:pPr algn="ctr">
              <a:lnSpc>
                <a:spcPts val="7921"/>
              </a:lnSpc>
            </a:pPr>
            <a:r>
              <a:rPr lang="en-US" sz="8900" spc="-267">
                <a:solidFill>
                  <a:srgbClr val="000000"/>
                </a:solidFill>
                <a:latin typeface="Sensei"/>
                <a:ea typeface="Sensei"/>
                <a:cs typeface="Sensei"/>
                <a:sym typeface="Sensei"/>
              </a:rPr>
              <a:t>Career Connection</a:t>
            </a:r>
          </a:p>
        </p:txBody>
      </p:sp>
      <p:sp>
        <p:nvSpPr>
          <p:cNvPr name="Freeform 22" id="22"/>
          <p:cNvSpPr/>
          <p:nvPr/>
        </p:nvSpPr>
        <p:spPr>
          <a:xfrm flipH="false" flipV="false" rot="1096178">
            <a:off x="112397" y="1199897"/>
            <a:ext cx="2890089" cy="1961648"/>
          </a:xfrm>
          <a:custGeom>
            <a:avLst/>
            <a:gdLst/>
            <a:ahLst/>
            <a:cxnLst/>
            <a:rect r="r" b="b" t="t" l="l"/>
            <a:pathLst>
              <a:path h="1961648" w="2890089">
                <a:moveTo>
                  <a:pt x="0" y="0"/>
                </a:moveTo>
                <a:lnTo>
                  <a:pt x="2890089" y="0"/>
                </a:lnTo>
                <a:lnTo>
                  <a:pt x="2890089" y="1961648"/>
                </a:lnTo>
                <a:lnTo>
                  <a:pt x="0" y="19616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3" id="23"/>
          <p:cNvSpPr/>
          <p:nvPr/>
        </p:nvSpPr>
        <p:spPr>
          <a:xfrm flipH="false" flipV="false" rot="0">
            <a:off x="2177401" y="3198895"/>
            <a:ext cx="2945333" cy="3073877"/>
          </a:xfrm>
          <a:custGeom>
            <a:avLst/>
            <a:gdLst/>
            <a:ahLst/>
            <a:cxnLst/>
            <a:rect r="r" b="b" t="t" l="l"/>
            <a:pathLst>
              <a:path h="3073877" w="2945333">
                <a:moveTo>
                  <a:pt x="0" y="0"/>
                </a:moveTo>
                <a:lnTo>
                  <a:pt x="2945333" y="0"/>
                </a:lnTo>
                <a:lnTo>
                  <a:pt x="2945333" y="3073877"/>
                </a:lnTo>
                <a:lnTo>
                  <a:pt x="0" y="30738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a:hlinkClick r:id="rId8" tooltip="https://www.nbjobs.ca/occupations/occupational-profiles/72310/Carpenters"/>
          </p:cNvPr>
          <p:cNvSpPr/>
          <p:nvPr/>
        </p:nvSpPr>
        <p:spPr>
          <a:xfrm flipH="false" flipV="false" rot="0">
            <a:off x="6928108" y="3470005"/>
            <a:ext cx="4431784" cy="2531657"/>
          </a:xfrm>
          <a:custGeom>
            <a:avLst/>
            <a:gdLst/>
            <a:ahLst/>
            <a:cxnLst/>
            <a:rect r="r" b="b" t="t" l="l"/>
            <a:pathLst>
              <a:path h="2531657" w="4431784">
                <a:moveTo>
                  <a:pt x="0" y="0"/>
                </a:moveTo>
                <a:lnTo>
                  <a:pt x="4431784" y="0"/>
                </a:lnTo>
                <a:lnTo>
                  <a:pt x="4431784" y="2531657"/>
                </a:lnTo>
                <a:lnTo>
                  <a:pt x="0" y="2531657"/>
                </a:lnTo>
                <a:lnTo>
                  <a:pt x="0" y="0"/>
                </a:lnTo>
                <a:close/>
              </a:path>
            </a:pathLst>
          </a:custGeom>
          <a:blipFill>
            <a:blip r:embed="rId7"/>
            <a:stretch>
              <a:fillRect l="0" t="0" r="0" b="0"/>
            </a:stretch>
          </a:blipFill>
        </p:spPr>
      </p:sp>
      <p:sp>
        <p:nvSpPr>
          <p:cNvPr name="Freeform 25" id="25">
            <a:hlinkClick r:id="rId10" tooltip="https://www.cbc.ca/news/canada/new-brunswick/carpentry-apprenticeship-for-women-1.5915709"/>
          </p:cNvPr>
          <p:cNvSpPr/>
          <p:nvPr/>
        </p:nvSpPr>
        <p:spPr>
          <a:xfrm flipH="false" flipV="false" rot="0">
            <a:off x="12576387" y="3556682"/>
            <a:ext cx="4277438" cy="2358303"/>
          </a:xfrm>
          <a:custGeom>
            <a:avLst/>
            <a:gdLst/>
            <a:ahLst/>
            <a:cxnLst/>
            <a:rect r="r" b="b" t="t" l="l"/>
            <a:pathLst>
              <a:path h="2358303" w="4277438">
                <a:moveTo>
                  <a:pt x="0" y="0"/>
                </a:moveTo>
                <a:lnTo>
                  <a:pt x="4277438" y="0"/>
                </a:lnTo>
                <a:lnTo>
                  <a:pt x="4277438" y="2358303"/>
                </a:lnTo>
                <a:lnTo>
                  <a:pt x="0" y="2358303"/>
                </a:lnTo>
                <a:lnTo>
                  <a:pt x="0" y="0"/>
                </a:lnTo>
                <a:close/>
              </a:path>
            </a:pathLst>
          </a:custGeom>
          <a:blipFill>
            <a:blip r:embed="rId9"/>
            <a:stretch>
              <a:fillRect l="0" t="0" r="0" b="-20918"/>
            </a:stretch>
          </a:blipFill>
        </p:spPr>
      </p:sp>
      <p:sp>
        <p:nvSpPr>
          <p:cNvPr name="TextBox 26" id="26"/>
          <p:cNvSpPr txBox="true"/>
          <p:nvPr/>
        </p:nvSpPr>
        <p:spPr>
          <a:xfrm rot="0">
            <a:off x="1434175" y="6573505"/>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Carpentry Skills</a:t>
            </a:r>
          </a:p>
        </p:txBody>
      </p:sp>
      <p:sp>
        <p:nvSpPr>
          <p:cNvPr name="TextBox 27" id="27"/>
          <p:cNvSpPr txBox="true"/>
          <p:nvPr/>
        </p:nvSpPr>
        <p:spPr>
          <a:xfrm rot="0">
            <a:off x="6928108" y="6573505"/>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Carpentry in N.B.</a:t>
            </a:r>
          </a:p>
        </p:txBody>
      </p:sp>
      <p:sp>
        <p:nvSpPr>
          <p:cNvPr name="TextBox 28" id="28"/>
          <p:cNvSpPr txBox="true"/>
          <p:nvPr/>
        </p:nvSpPr>
        <p:spPr>
          <a:xfrm rot="0">
            <a:off x="12422041" y="6573505"/>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Gender Equity</a:t>
            </a:r>
          </a:p>
        </p:txBody>
      </p:sp>
      <p:sp>
        <p:nvSpPr>
          <p:cNvPr name="TextBox 29" id="29"/>
          <p:cNvSpPr txBox="true"/>
          <p:nvPr/>
        </p:nvSpPr>
        <p:spPr>
          <a:xfrm rot="0">
            <a:off x="1434175" y="7659749"/>
            <a:ext cx="4431784" cy="1317625"/>
          </a:xfrm>
          <a:prstGeom prst="rect">
            <a:avLst/>
          </a:prstGeom>
        </p:spPr>
        <p:txBody>
          <a:bodyPr anchor="t" rtlCol="false" tIns="0" lIns="0" bIns="0" rIns="0">
            <a:spAutoFit/>
          </a:bodyPr>
          <a:lstStyle/>
          <a:p>
            <a:pPr algn="ctr" marL="0" indent="0" lvl="0">
              <a:lnSpc>
                <a:spcPts val="3499"/>
              </a:lnSpc>
            </a:pPr>
            <a:r>
              <a:rPr lang="en-US" sz="2499">
                <a:solidFill>
                  <a:srgbClr val="373737"/>
                </a:solidFill>
                <a:latin typeface="Poppins"/>
                <a:ea typeface="Poppins"/>
                <a:cs typeface="Poppins"/>
                <a:sym typeface="Poppins"/>
              </a:rPr>
              <a:t>Brainstorm a list of carpentry skills and share with the group. </a:t>
            </a:r>
          </a:p>
        </p:txBody>
      </p:sp>
      <p:sp>
        <p:nvSpPr>
          <p:cNvPr name="TextBox 30" id="30"/>
          <p:cNvSpPr txBox="true"/>
          <p:nvPr/>
        </p:nvSpPr>
        <p:spPr>
          <a:xfrm rot="0">
            <a:off x="6928108" y="7358698"/>
            <a:ext cx="4431784" cy="1755775"/>
          </a:xfrm>
          <a:prstGeom prst="rect">
            <a:avLst/>
          </a:prstGeom>
        </p:spPr>
        <p:txBody>
          <a:bodyPr anchor="t" rtlCol="false" tIns="0" lIns="0" bIns="0" rIns="0">
            <a:spAutoFit/>
          </a:bodyPr>
          <a:lstStyle/>
          <a:p>
            <a:pPr algn="ctr" marL="0" indent="0" lvl="0">
              <a:lnSpc>
                <a:spcPts val="3499"/>
              </a:lnSpc>
            </a:pPr>
            <a:r>
              <a:rPr lang="en-US" sz="2499">
                <a:solidFill>
                  <a:srgbClr val="373737"/>
                </a:solidFill>
                <a:latin typeface="Poppins"/>
                <a:ea typeface="Poppins"/>
                <a:cs typeface="Poppins"/>
                <a:sym typeface="Poppins"/>
              </a:rPr>
              <a:t>Watch the video and record 3 key take aways using the sentence starters provided. </a:t>
            </a:r>
          </a:p>
        </p:txBody>
      </p:sp>
      <p:sp>
        <p:nvSpPr>
          <p:cNvPr name="TextBox 31" id="31"/>
          <p:cNvSpPr txBox="true"/>
          <p:nvPr/>
        </p:nvSpPr>
        <p:spPr>
          <a:xfrm rot="0">
            <a:off x="12422041" y="7577773"/>
            <a:ext cx="4431784" cy="1317625"/>
          </a:xfrm>
          <a:prstGeom prst="rect">
            <a:avLst/>
          </a:prstGeom>
        </p:spPr>
        <p:txBody>
          <a:bodyPr anchor="t" rtlCol="false" tIns="0" lIns="0" bIns="0" rIns="0">
            <a:spAutoFit/>
          </a:bodyPr>
          <a:lstStyle/>
          <a:p>
            <a:pPr algn="ctr" marL="0" indent="0" lvl="0">
              <a:lnSpc>
                <a:spcPts val="3499"/>
              </a:lnSpc>
            </a:pPr>
            <a:r>
              <a:rPr lang="en-US" sz="2499">
                <a:solidFill>
                  <a:srgbClr val="373737"/>
                </a:solidFill>
                <a:latin typeface="Poppins"/>
                <a:ea typeface="Poppins"/>
                <a:cs typeface="Poppins"/>
                <a:sym typeface="Poppins"/>
              </a:rPr>
              <a:t>Read the article and discuss (discussion questions provided).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894047" y="3302588"/>
            <a:ext cx="3225095" cy="3878703"/>
            <a:chOff x="0" y="0"/>
            <a:chExt cx="849408" cy="1021551"/>
          </a:xfrm>
        </p:grpSpPr>
        <p:sp>
          <p:nvSpPr>
            <p:cNvPr name="Freeform 4" id="4"/>
            <p:cNvSpPr/>
            <p:nvPr/>
          </p:nvSpPr>
          <p:spPr>
            <a:xfrm flipH="false" flipV="false" rot="0">
              <a:off x="0" y="0"/>
              <a:ext cx="849408" cy="1021551"/>
            </a:xfrm>
            <a:custGeom>
              <a:avLst/>
              <a:gdLst/>
              <a:ahLst/>
              <a:cxnLst/>
              <a:rect r="r" b="b" t="t" l="l"/>
              <a:pathLst>
                <a:path h="1021551" w="849408">
                  <a:moveTo>
                    <a:pt x="122427" y="0"/>
                  </a:moveTo>
                  <a:lnTo>
                    <a:pt x="726981" y="0"/>
                  </a:lnTo>
                  <a:cubicBezTo>
                    <a:pt x="794596" y="0"/>
                    <a:pt x="849408" y="54812"/>
                    <a:pt x="849408" y="122427"/>
                  </a:cubicBezTo>
                  <a:lnTo>
                    <a:pt x="849408" y="899125"/>
                  </a:lnTo>
                  <a:cubicBezTo>
                    <a:pt x="849408" y="931594"/>
                    <a:pt x="836509" y="962734"/>
                    <a:pt x="813550" y="985693"/>
                  </a:cubicBezTo>
                  <a:cubicBezTo>
                    <a:pt x="790590" y="1008653"/>
                    <a:pt x="759451" y="1021551"/>
                    <a:pt x="726981" y="1021551"/>
                  </a:cubicBezTo>
                  <a:lnTo>
                    <a:pt x="122427" y="1021551"/>
                  </a:lnTo>
                  <a:cubicBezTo>
                    <a:pt x="89957" y="1021551"/>
                    <a:pt x="58817" y="1008653"/>
                    <a:pt x="35858" y="985693"/>
                  </a:cubicBezTo>
                  <a:cubicBezTo>
                    <a:pt x="12898" y="962734"/>
                    <a:pt x="0" y="931594"/>
                    <a:pt x="0" y="899125"/>
                  </a:cubicBezTo>
                  <a:lnTo>
                    <a:pt x="0" y="122427"/>
                  </a:lnTo>
                  <a:cubicBezTo>
                    <a:pt x="0" y="89957"/>
                    <a:pt x="12898" y="58817"/>
                    <a:pt x="35858" y="35858"/>
                  </a:cubicBezTo>
                  <a:cubicBezTo>
                    <a:pt x="58817" y="12898"/>
                    <a:pt x="89957" y="0"/>
                    <a:pt x="122427" y="0"/>
                  </a:cubicBezTo>
                  <a:close/>
                </a:path>
              </a:pathLst>
            </a:custGeom>
            <a:ln w="38100" cap="rnd">
              <a:solidFill>
                <a:srgbClr val="003E5B"/>
              </a:solidFill>
              <a:prstDash val="solid"/>
              <a:round/>
            </a:ln>
          </p:spPr>
        </p:sp>
        <p:sp>
          <p:nvSpPr>
            <p:cNvPr name="TextBox 5" id="5"/>
            <p:cNvSpPr txBox="true"/>
            <p:nvPr/>
          </p:nvSpPr>
          <p:spPr>
            <a:xfrm>
              <a:off x="0" y="-66675"/>
              <a:ext cx="849408" cy="1088226"/>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4483172" y="3302588"/>
            <a:ext cx="3182143" cy="3878703"/>
            <a:chOff x="0" y="0"/>
            <a:chExt cx="838095" cy="1021551"/>
          </a:xfrm>
        </p:grpSpPr>
        <p:sp>
          <p:nvSpPr>
            <p:cNvPr name="Freeform 7" id="7"/>
            <p:cNvSpPr/>
            <p:nvPr/>
          </p:nvSpPr>
          <p:spPr>
            <a:xfrm flipH="false" flipV="false" rot="0">
              <a:off x="0" y="0"/>
              <a:ext cx="838095" cy="1021551"/>
            </a:xfrm>
            <a:custGeom>
              <a:avLst/>
              <a:gdLst/>
              <a:ahLst/>
              <a:cxnLst/>
              <a:rect r="r" b="b" t="t" l="l"/>
              <a:pathLst>
                <a:path h="1021551" w="838095">
                  <a:moveTo>
                    <a:pt x="124079" y="0"/>
                  </a:moveTo>
                  <a:lnTo>
                    <a:pt x="714016" y="0"/>
                  </a:lnTo>
                  <a:cubicBezTo>
                    <a:pt x="746924" y="0"/>
                    <a:pt x="778484" y="13073"/>
                    <a:pt x="801753" y="36342"/>
                  </a:cubicBezTo>
                  <a:cubicBezTo>
                    <a:pt x="825023" y="59611"/>
                    <a:pt x="838095" y="91171"/>
                    <a:pt x="838095" y="124079"/>
                  </a:cubicBezTo>
                  <a:lnTo>
                    <a:pt x="838095" y="897472"/>
                  </a:lnTo>
                  <a:cubicBezTo>
                    <a:pt x="838095" y="930380"/>
                    <a:pt x="825023" y="961940"/>
                    <a:pt x="801753" y="985209"/>
                  </a:cubicBezTo>
                  <a:cubicBezTo>
                    <a:pt x="778484" y="1008479"/>
                    <a:pt x="746924" y="1021551"/>
                    <a:pt x="714016" y="1021551"/>
                  </a:cubicBezTo>
                  <a:lnTo>
                    <a:pt x="124079" y="1021551"/>
                  </a:lnTo>
                  <a:cubicBezTo>
                    <a:pt x="91171" y="1021551"/>
                    <a:pt x="59611" y="1008479"/>
                    <a:pt x="36342" y="985209"/>
                  </a:cubicBezTo>
                  <a:cubicBezTo>
                    <a:pt x="13073" y="961940"/>
                    <a:pt x="0" y="930380"/>
                    <a:pt x="0" y="897472"/>
                  </a:cubicBezTo>
                  <a:lnTo>
                    <a:pt x="0" y="124079"/>
                  </a:lnTo>
                  <a:cubicBezTo>
                    <a:pt x="0" y="91171"/>
                    <a:pt x="13073" y="59611"/>
                    <a:pt x="36342" y="36342"/>
                  </a:cubicBezTo>
                  <a:cubicBezTo>
                    <a:pt x="59611" y="13073"/>
                    <a:pt x="91171" y="0"/>
                    <a:pt x="124079" y="0"/>
                  </a:cubicBezTo>
                  <a:close/>
                </a:path>
              </a:pathLst>
            </a:custGeom>
            <a:ln w="38100" cap="rnd">
              <a:solidFill>
                <a:srgbClr val="003E5B"/>
              </a:solidFill>
              <a:prstDash val="solid"/>
              <a:round/>
            </a:ln>
          </p:spPr>
        </p:sp>
        <p:sp>
          <p:nvSpPr>
            <p:cNvPr name="TextBox 8" id="8"/>
            <p:cNvSpPr txBox="true"/>
            <p:nvPr/>
          </p:nvSpPr>
          <p:spPr>
            <a:xfrm>
              <a:off x="0" y="-66675"/>
              <a:ext cx="838095" cy="1088226"/>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11639475" y="2795366"/>
            <a:ext cx="5619825" cy="6745236"/>
            <a:chOff x="0" y="0"/>
            <a:chExt cx="1480119" cy="1776523"/>
          </a:xfrm>
        </p:grpSpPr>
        <p:sp>
          <p:nvSpPr>
            <p:cNvPr name="Freeform 10" id="10"/>
            <p:cNvSpPr/>
            <p:nvPr/>
          </p:nvSpPr>
          <p:spPr>
            <a:xfrm flipH="false" flipV="false" rot="0">
              <a:off x="0" y="0"/>
              <a:ext cx="1480119" cy="1776523"/>
            </a:xfrm>
            <a:custGeom>
              <a:avLst/>
              <a:gdLst/>
              <a:ahLst/>
              <a:cxnLst/>
              <a:rect r="r" b="b" t="t" l="l"/>
              <a:pathLst>
                <a:path h="1776523" w="1480119">
                  <a:moveTo>
                    <a:pt x="70258" y="0"/>
                  </a:moveTo>
                  <a:lnTo>
                    <a:pt x="1409861" y="0"/>
                  </a:lnTo>
                  <a:cubicBezTo>
                    <a:pt x="1428494" y="0"/>
                    <a:pt x="1446365" y="7402"/>
                    <a:pt x="1459540" y="20578"/>
                  </a:cubicBezTo>
                  <a:cubicBezTo>
                    <a:pt x="1472716" y="33754"/>
                    <a:pt x="1480119" y="51624"/>
                    <a:pt x="1480119" y="70258"/>
                  </a:cubicBezTo>
                  <a:lnTo>
                    <a:pt x="1480119" y="1706265"/>
                  </a:lnTo>
                  <a:cubicBezTo>
                    <a:pt x="1480119" y="1724899"/>
                    <a:pt x="1472716" y="1742769"/>
                    <a:pt x="1459540" y="1755945"/>
                  </a:cubicBezTo>
                  <a:cubicBezTo>
                    <a:pt x="1446365" y="1769121"/>
                    <a:pt x="1428494" y="1776523"/>
                    <a:pt x="1409861" y="1776523"/>
                  </a:cubicBezTo>
                  <a:lnTo>
                    <a:pt x="70258" y="1776523"/>
                  </a:lnTo>
                  <a:cubicBezTo>
                    <a:pt x="51624" y="1776523"/>
                    <a:pt x="33754" y="1769121"/>
                    <a:pt x="20578" y="1755945"/>
                  </a:cubicBezTo>
                  <a:cubicBezTo>
                    <a:pt x="7402" y="1742769"/>
                    <a:pt x="0" y="1724899"/>
                    <a:pt x="0" y="1706265"/>
                  </a:cubicBezTo>
                  <a:lnTo>
                    <a:pt x="0" y="70258"/>
                  </a:lnTo>
                  <a:cubicBezTo>
                    <a:pt x="0" y="51624"/>
                    <a:pt x="7402" y="33754"/>
                    <a:pt x="20578" y="20578"/>
                  </a:cubicBezTo>
                  <a:cubicBezTo>
                    <a:pt x="33754" y="7402"/>
                    <a:pt x="51624" y="0"/>
                    <a:pt x="70258" y="0"/>
                  </a:cubicBezTo>
                  <a:close/>
                </a:path>
              </a:pathLst>
            </a:custGeom>
            <a:ln w="38100" cap="rnd">
              <a:solidFill>
                <a:srgbClr val="003E5B"/>
              </a:solidFill>
              <a:prstDash val="solid"/>
              <a:round/>
            </a:ln>
          </p:spPr>
        </p:sp>
        <p:sp>
          <p:nvSpPr>
            <p:cNvPr name="TextBox 11" id="11"/>
            <p:cNvSpPr txBox="true"/>
            <p:nvPr/>
          </p:nvSpPr>
          <p:spPr>
            <a:xfrm>
              <a:off x="0" y="-66675"/>
              <a:ext cx="1480119" cy="1843198"/>
            </a:xfrm>
            <a:prstGeom prst="rect">
              <a:avLst/>
            </a:prstGeom>
          </p:spPr>
          <p:txBody>
            <a:bodyPr anchor="ctr" rtlCol="false" tIns="50800" lIns="50800" bIns="50800" rIns="50800"/>
            <a:lstStyle/>
            <a:p>
              <a:pPr algn="ctr">
                <a:lnSpc>
                  <a:spcPts val="3499"/>
                </a:lnSpc>
              </a:pPr>
            </a:p>
          </p:txBody>
        </p:sp>
      </p:grpSp>
      <p:sp>
        <p:nvSpPr>
          <p:cNvPr name="Freeform 12" id="12"/>
          <p:cNvSpPr/>
          <p:nvPr/>
        </p:nvSpPr>
        <p:spPr>
          <a:xfrm flipH="false" flipV="false" rot="0">
            <a:off x="5022361" y="3711583"/>
            <a:ext cx="2103763" cy="2593237"/>
          </a:xfrm>
          <a:custGeom>
            <a:avLst/>
            <a:gdLst/>
            <a:ahLst/>
            <a:cxnLst/>
            <a:rect r="r" b="b" t="t" l="l"/>
            <a:pathLst>
              <a:path h="2593237" w="2103763">
                <a:moveTo>
                  <a:pt x="0" y="0"/>
                </a:moveTo>
                <a:lnTo>
                  <a:pt x="2103764" y="0"/>
                </a:lnTo>
                <a:lnTo>
                  <a:pt x="2103764" y="2593236"/>
                </a:lnTo>
                <a:lnTo>
                  <a:pt x="0" y="25932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132819" y="3711583"/>
            <a:ext cx="2699999" cy="2521124"/>
          </a:xfrm>
          <a:custGeom>
            <a:avLst/>
            <a:gdLst/>
            <a:ahLst/>
            <a:cxnLst/>
            <a:rect r="r" b="b" t="t" l="l"/>
            <a:pathLst>
              <a:path h="2521124" w="2699999">
                <a:moveTo>
                  <a:pt x="0" y="0"/>
                </a:moveTo>
                <a:lnTo>
                  <a:pt x="2699999" y="0"/>
                </a:lnTo>
                <a:lnTo>
                  <a:pt x="2699999" y="2521124"/>
                </a:lnTo>
                <a:lnTo>
                  <a:pt x="0" y="25211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266926" y="6468831"/>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The Client</a:t>
            </a:r>
          </a:p>
        </p:txBody>
      </p:sp>
      <p:sp>
        <p:nvSpPr>
          <p:cNvPr name="TextBox 15" id="15"/>
          <p:cNvSpPr txBox="true"/>
          <p:nvPr/>
        </p:nvSpPr>
        <p:spPr>
          <a:xfrm rot="0">
            <a:off x="3858351" y="6468831"/>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The User</a:t>
            </a:r>
          </a:p>
        </p:txBody>
      </p:sp>
      <p:grpSp>
        <p:nvGrpSpPr>
          <p:cNvPr name="Group 16" id="16"/>
          <p:cNvGrpSpPr/>
          <p:nvPr/>
        </p:nvGrpSpPr>
        <p:grpSpPr>
          <a:xfrm rot="0">
            <a:off x="8110519" y="3302588"/>
            <a:ext cx="3182143" cy="3878703"/>
            <a:chOff x="0" y="0"/>
            <a:chExt cx="838095" cy="1021551"/>
          </a:xfrm>
        </p:grpSpPr>
        <p:sp>
          <p:nvSpPr>
            <p:cNvPr name="Freeform 17" id="17"/>
            <p:cNvSpPr/>
            <p:nvPr/>
          </p:nvSpPr>
          <p:spPr>
            <a:xfrm flipH="false" flipV="false" rot="0">
              <a:off x="0" y="0"/>
              <a:ext cx="838095" cy="1021551"/>
            </a:xfrm>
            <a:custGeom>
              <a:avLst/>
              <a:gdLst/>
              <a:ahLst/>
              <a:cxnLst/>
              <a:rect r="r" b="b" t="t" l="l"/>
              <a:pathLst>
                <a:path h="1021551" w="838095">
                  <a:moveTo>
                    <a:pt x="124079" y="0"/>
                  </a:moveTo>
                  <a:lnTo>
                    <a:pt x="714016" y="0"/>
                  </a:lnTo>
                  <a:cubicBezTo>
                    <a:pt x="746924" y="0"/>
                    <a:pt x="778484" y="13073"/>
                    <a:pt x="801753" y="36342"/>
                  </a:cubicBezTo>
                  <a:cubicBezTo>
                    <a:pt x="825023" y="59611"/>
                    <a:pt x="838095" y="91171"/>
                    <a:pt x="838095" y="124079"/>
                  </a:cubicBezTo>
                  <a:lnTo>
                    <a:pt x="838095" y="897472"/>
                  </a:lnTo>
                  <a:cubicBezTo>
                    <a:pt x="838095" y="930380"/>
                    <a:pt x="825023" y="961940"/>
                    <a:pt x="801753" y="985209"/>
                  </a:cubicBezTo>
                  <a:cubicBezTo>
                    <a:pt x="778484" y="1008479"/>
                    <a:pt x="746924" y="1021551"/>
                    <a:pt x="714016" y="1021551"/>
                  </a:cubicBezTo>
                  <a:lnTo>
                    <a:pt x="124079" y="1021551"/>
                  </a:lnTo>
                  <a:cubicBezTo>
                    <a:pt x="91171" y="1021551"/>
                    <a:pt x="59611" y="1008479"/>
                    <a:pt x="36342" y="985209"/>
                  </a:cubicBezTo>
                  <a:cubicBezTo>
                    <a:pt x="13073" y="961940"/>
                    <a:pt x="0" y="930380"/>
                    <a:pt x="0" y="897472"/>
                  </a:cubicBezTo>
                  <a:lnTo>
                    <a:pt x="0" y="124079"/>
                  </a:lnTo>
                  <a:cubicBezTo>
                    <a:pt x="0" y="91171"/>
                    <a:pt x="13073" y="59611"/>
                    <a:pt x="36342" y="36342"/>
                  </a:cubicBezTo>
                  <a:cubicBezTo>
                    <a:pt x="59611" y="13073"/>
                    <a:pt x="91171" y="0"/>
                    <a:pt x="124079" y="0"/>
                  </a:cubicBezTo>
                  <a:close/>
                </a:path>
              </a:pathLst>
            </a:custGeom>
            <a:ln w="38100" cap="rnd">
              <a:solidFill>
                <a:srgbClr val="003E5B"/>
              </a:solidFill>
              <a:prstDash val="solid"/>
              <a:round/>
            </a:ln>
          </p:spPr>
        </p:sp>
        <p:sp>
          <p:nvSpPr>
            <p:cNvPr name="TextBox 18" id="18"/>
            <p:cNvSpPr txBox="true"/>
            <p:nvPr/>
          </p:nvSpPr>
          <p:spPr>
            <a:xfrm>
              <a:off x="0" y="-66675"/>
              <a:ext cx="838095" cy="1088226"/>
            </a:xfrm>
            <a:prstGeom prst="rect">
              <a:avLst/>
            </a:prstGeom>
          </p:spPr>
          <p:txBody>
            <a:bodyPr anchor="ctr" rtlCol="false" tIns="50800" lIns="50800" bIns="50800" rIns="50800"/>
            <a:lstStyle/>
            <a:p>
              <a:pPr algn="ctr">
                <a:lnSpc>
                  <a:spcPts val="3499"/>
                </a:lnSpc>
              </a:pPr>
            </a:p>
          </p:txBody>
        </p:sp>
      </p:grpSp>
      <p:sp>
        <p:nvSpPr>
          <p:cNvPr name="Freeform 19" id="19"/>
          <p:cNvSpPr/>
          <p:nvPr/>
        </p:nvSpPr>
        <p:spPr>
          <a:xfrm flipH="false" flipV="false" rot="0">
            <a:off x="8756034" y="3539023"/>
            <a:ext cx="1891113" cy="2765796"/>
          </a:xfrm>
          <a:custGeom>
            <a:avLst/>
            <a:gdLst/>
            <a:ahLst/>
            <a:cxnLst/>
            <a:rect r="r" b="b" t="t" l="l"/>
            <a:pathLst>
              <a:path h="2765796" w="1891113">
                <a:moveTo>
                  <a:pt x="0" y="0"/>
                </a:moveTo>
                <a:lnTo>
                  <a:pt x="1891113" y="0"/>
                </a:lnTo>
                <a:lnTo>
                  <a:pt x="1891113" y="2765796"/>
                </a:lnTo>
                <a:lnTo>
                  <a:pt x="0" y="2765796"/>
                </a:lnTo>
                <a:lnTo>
                  <a:pt x="0" y="0"/>
                </a:lnTo>
                <a:close/>
              </a:path>
            </a:pathLst>
          </a:custGeom>
          <a:blipFill>
            <a:blip r:embed="rId7"/>
            <a:stretch>
              <a:fillRect l="0" t="0" r="0" b="0"/>
            </a:stretch>
          </a:blipFill>
        </p:spPr>
      </p:sp>
      <p:sp>
        <p:nvSpPr>
          <p:cNvPr name="TextBox 20" id="20"/>
          <p:cNvSpPr txBox="true"/>
          <p:nvPr/>
        </p:nvSpPr>
        <p:spPr>
          <a:xfrm rot="0">
            <a:off x="1798924" y="934671"/>
            <a:ext cx="14690151" cy="1416010"/>
          </a:xfrm>
          <a:prstGeom prst="rect">
            <a:avLst/>
          </a:prstGeom>
        </p:spPr>
        <p:txBody>
          <a:bodyPr anchor="t" rtlCol="false" tIns="0" lIns="0" bIns="0" rIns="0">
            <a:spAutoFit/>
          </a:bodyPr>
          <a:lstStyle/>
          <a:p>
            <a:pPr algn="ctr">
              <a:lnSpc>
                <a:spcPts val="10203"/>
              </a:lnSpc>
            </a:pPr>
            <a:r>
              <a:rPr lang="en-US" sz="11464" spc="-343">
                <a:solidFill>
                  <a:srgbClr val="000000"/>
                </a:solidFill>
                <a:latin typeface="Sensei"/>
                <a:ea typeface="Sensei"/>
                <a:cs typeface="Sensei"/>
                <a:sym typeface="Sensei"/>
              </a:rPr>
              <a:t>Client Scenarios</a:t>
            </a:r>
          </a:p>
        </p:txBody>
      </p:sp>
      <p:sp>
        <p:nvSpPr>
          <p:cNvPr name="TextBox 21" id="21"/>
          <p:cNvSpPr txBox="true"/>
          <p:nvPr/>
        </p:nvSpPr>
        <p:spPr>
          <a:xfrm rot="0">
            <a:off x="12411709" y="3261510"/>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Example</a:t>
            </a:r>
          </a:p>
        </p:txBody>
      </p:sp>
      <p:sp>
        <p:nvSpPr>
          <p:cNvPr name="TextBox 22" id="22"/>
          <p:cNvSpPr txBox="true"/>
          <p:nvPr/>
        </p:nvSpPr>
        <p:spPr>
          <a:xfrm rot="0">
            <a:off x="11917482" y="3911184"/>
            <a:ext cx="5063810" cy="5599430"/>
          </a:xfrm>
          <a:prstGeom prst="rect">
            <a:avLst/>
          </a:prstGeom>
        </p:spPr>
        <p:txBody>
          <a:bodyPr anchor="t" rtlCol="false" tIns="0" lIns="0" bIns="0" rIns="0">
            <a:spAutoFit/>
          </a:bodyPr>
          <a:lstStyle/>
          <a:p>
            <a:pPr algn="ctr">
              <a:lnSpc>
                <a:spcPts val="3220"/>
              </a:lnSpc>
            </a:pPr>
            <a:r>
              <a:rPr lang="en-US" sz="2300">
                <a:solidFill>
                  <a:srgbClr val="373737"/>
                </a:solidFill>
                <a:latin typeface="Poppins"/>
                <a:ea typeface="Poppins"/>
                <a:cs typeface="Poppins"/>
                <a:sym typeface="Poppins"/>
              </a:rPr>
              <a:t>A family lives in a rural area and has a large dog named Bear who spends most of the time outdoors. Winters are very cold, with lots of snow and wind. Bear needs a shelter that will keep them warm, dry, and protected from harsh weather. The family wants something strong and sturdy that can handle winter conditions, but also easy to clean. They care about Bear’s comfort and want them to feel safe and cozy.</a:t>
            </a:r>
          </a:p>
          <a:p>
            <a:pPr algn="ctr" marL="0" indent="0" lvl="0">
              <a:lnSpc>
                <a:spcPts val="3220"/>
              </a:lnSpc>
            </a:pPr>
          </a:p>
        </p:txBody>
      </p:sp>
      <p:sp>
        <p:nvSpPr>
          <p:cNvPr name="TextBox 23" id="23"/>
          <p:cNvSpPr txBox="true"/>
          <p:nvPr/>
        </p:nvSpPr>
        <p:spPr>
          <a:xfrm rot="0">
            <a:off x="7485698" y="6468831"/>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The Problem</a:t>
            </a:r>
          </a:p>
        </p:txBody>
      </p:sp>
      <p:sp>
        <p:nvSpPr>
          <p:cNvPr name="TextBox 24" id="24"/>
          <p:cNvSpPr txBox="true"/>
          <p:nvPr/>
        </p:nvSpPr>
        <p:spPr>
          <a:xfrm rot="0">
            <a:off x="1671545" y="8040807"/>
            <a:ext cx="8805397" cy="1078230"/>
          </a:xfrm>
          <a:prstGeom prst="rect">
            <a:avLst/>
          </a:prstGeom>
        </p:spPr>
        <p:txBody>
          <a:bodyPr anchor="t" rtlCol="false" tIns="0" lIns="0" bIns="0" rIns="0">
            <a:spAutoFit/>
          </a:bodyPr>
          <a:lstStyle/>
          <a:p>
            <a:pPr algn="ctr">
              <a:lnSpc>
                <a:spcPts val="4199"/>
              </a:lnSpc>
            </a:pPr>
            <a:r>
              <a:rPr lang="en-US" sz="4199" spc="-125">
                <a:solidFill>
                  <a:srgbClr val="373737"/>
                </a:solidFill>
                <a:latin typeface="Sensei"/>
                <a:ea typeface="Sensei"/>
                <a:cs typeface="Sensei"/>
                <a:sym typeface="Sensei"/>
              </a:rPr>
              <a:t>The best designs solve real problems, for real people - and pets!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917745" y="3422209"/>
            <a:ext cx="2973594" cy="830967"/>
            <a:chOff x="0" y="0"/>
            <a:chExt cx="783169" cy="218856"/>
          </a:xfrm>
        </p:grpSpPr>
        <p:sp>
          <p:nvSpPr>
            <p:cNvPr name="Freeform 4" id="4"/>
            <p:cNvSpPr/>
            <p:nvPr/>
          </p:nvSpPr>
          <p:spPr>
            <a:xfrm flipH="false" flipV="false" rot="0">
              <a:off x="0" y="0"/>
              <a:ext cx="783169" cy="218856"/>
            </a:xfrm>
            <a:custGeom>
              <a:avLst/>
              <a:gdLst/>
              <a:ahLst/>
              <a:cxnLst/>
              <a:rect r="r" b="b" t="t" l="l"/>
              <a:pathLst>
                <a:path h="218856" w="783169">
                  <a:moveTo>
                    <a:pt x="109428" y="0"/>
                  </a:moveTo>
                  <a:lnTo>
                    <a:pt x="673741" y="0"/>
                  </a:lnTo>
                  <a:cubicBezTo>
                    <a:pt x="734176" y="0"/>
                    <a:pt x="783169" y="48992"/>
                    <a:pt x="783169" y="109428"/>
                  </a:cubicBezTo>
                  <a:lnTo>
                    <a:pt x="783169" y="109428"/>
                  </a:lnTo>
                  <a:cubicBezTo>
                    <a:pt x="783169" y="138450"/>
                    <a:pt x="771640" y="166283"/>
                    <a:pt x="751118" y="186805"/>
                  </a:cubicBezTo>
                  <a:cubicBezTo>
                    <a:pt x="730596" y="207327"/>
                    <a:pt x="702763" y="218856"/>
                    <a:pt x="673741" y="218856"/>
                  </a:cubicBezTo>
                  <a:lnTo>
                    <a:pt x="109428" y="218856"/>
                  </a:lnTo>
                  <a:cubicBezTo>
                    <a:pt x="48992" y="218856"/>
                    <a:pt x="0" y="169863"/>
                    <a:pt x="0" y="109428"/>
                  </a:cubicBezTo>
                  <a:lnTo>
                    <a:pt x="0" y="109428"/>
                  </a:lnTo>
                  <a:cubicBezTo>
                    <a:pt x="0" y="48992"/>
                    <a:pt x="48992" y="0"/>
                    <a:pt x="109428" y="0"/>
                  </a:cubicBezTo>
                  <a:close/>
                </a:path>
              </a:pathLst>
            </a:custGeom>
            <a:ln w="38100" cap="rnd">
              <a:solidFill>
                <a:srgbClr val="003E5B"/>
              </a:solidFill>
              <a:prstDash val="solid"/>
              <a:round/>
            </a:ln>
          </p:spPr>
        </p:sp>
        <p:sp>
          <p:nvSpPr>
            <p:cNvPr name="TextBox 5" id="5"/>
            <p:cNvSpPr txBox="true"/>
            <p:nvPr/>
          </p:nvSpPr>
          <p:spPr>
            <a:xfrm>
              <a:off x="0" y="-66675"/>
              <a:ext cx="783169" cy="285531"/>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917745" y="4529914"/>
            <a:ext cx="2973594" cy="830967"/>
            <a:chOff x="0" y="0"/>
            <a:chExt cx="783169" cy="218856"/>
          </a:xfrm>
        </p:grpSpPr>
        <p:sp>
          <p:nvSpPr>
            <p:cNvPr name="Freeform 7" id="7"/>
            <p:cNvSpPr/>
            <p:nvPr/>
          </p:nvSpPr>
          <p:spPr>
            <a:xfrm flipH="false" flipV="false" rot="0">
              <a:off x="0" y="0"/>
              <a:ext cx="783169" cy="218856"/>
            </a:xfrm>
            <a:custGeom>
              <a:avLst/>
              <a:gdLst/>
              <a:ahLst/>
              <a:cxnLst/>
              <a:rect r="r" b="b" t="t" l="l"/>
              <a:pathLst>
                <a:path h="218856" w="783169">
                  <a:moveTo>
                    <a:pt x="109428" y="0"/>
                  </a:moveTo>
                  <a:lnTo>
                    <a:pt x="673741" y="0"/>
                  </a:lnTo>
                  <a:cubicBezTo>
                    <a:pt x="734176" y="0"/>
                    <a:pt x="783169" y="48992"/>
                    <a:pt x="783169" y="109428"/>
                  </a:cubicBezTo>
                  <a:lnTo>
                    <a:pt x="783169" y="109428"/>
                  </a:lnTo>
                  <a:cubicBezTo>
                    <a:pt x="783169" y="138450"/>
                    <a:pt x="771640" y="166283"/>
                    <a:pt x="751118" y="186805"/>
                  </a:cubicBezTo>
                  <a:cubicBezTo>
                    <a:pt x="730596" y="207327"/>
                    <a:pt x="702763" y="218856"/>
                    <a:pt x="673741" y="218856"/>
                  </a:cubicBezTo>
                  <a:lnTo>
                    <a:pt x="109428" y="218856"/>
                  </a:lnTo>
                  <a:cubicBezTo>
                    <a:pt x="48992" y="218856"/>
                    <a:pt x="0" y="169863"/>
                    <a:pt x="0" y="109428"/>
                  </a:cubicBezTo>
                  <a:lnTo>
                    <a:pt x="0" y="109428"/>
                  </a:lnTo>
                  <a:cubicBezTo>
                    <a:pt x="0" y="48992"/>
                    <a:pt x="48992" y="0"/>
                    <a:pt x="109428" y="0"/>
                  </a:cubicBezTo>
                  <a:close/>
                </a:path>
              </a:pathLst>
            </a:custGeom>
            <a:ln w="38100" cap="rnd">
              <a:solidFill>
                <a:srgbClr val="003E5B"/>
              </a:solidFill>
              <a:prstDash val="solid"/>
              <a:round/>
            </a:ln>
          </p:spPr>
        </p:sp>
        <p:sp>
          <p:nvSpPr>
            <p:cNvPr name="TextBox 8" id="8"/>
            <p:cNvSpPr txBox="true"/>
            <p:nvPr/>
          </p:nvSpPr>
          <p:spPr>
            <a:xfrm>
              <a:off x="0" y="-66675"/>
              <a:ext cx="783169" cy="285531"/>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917745" y="5637107"/>
            <a:ext cx="2973594" cy="830967"/>
            <a:chOff x="0" y="0"/>
            <a:chExt cx="783169" cy="218856"/>
          </a:xfrm>
        </p:grpSpPr>
        <p:sp>
          <p:nvSpPr>
            <p:cNvPr name="Freeform 10" id="10"/>
            <p:cNvSpPr/>
            <p:nvPr/>
          </p:nvSpPr>
          <p:spPr>
            <a:xfrm flipH="false" flipV="false" rot="0">
              <a:off x="0" y="0"/>
              <a:ext cx="783169" cy="218856"/>
            </a:xfrm>
            <a:custGeom>
              <a:avLst/>
              <a:gdLst/>
              <a:ahLst/>
              <a:cxnLst/>
              <a:rect r="r" b="b" t="t" l="l"/>
              <a:pathLst>
                <a:path h="218856" w="783169">
                  <a:moveTo>
                    <a:pt x="109428" y="0"/>
                  </a:moveTo>
                  <a:lnTo>
                    <a:pt x="673741" y="0"/>
                  </a:lnTo>
                  <a:cubicBezTo>
                    <a:pt x="734176" y="0"/>
                    <a:pt x="783169" y="48992"/>
                    <a:pt x="783169" y="109428"/>
                  </a:cubicBezTo>
                  <a:lnTo>
                    <a:pt x="783169" y="109428"/>
                  </a:lnTo>
                  <a:cubicBezTo>
                    <a:pt x="783169" y="138450"/>
                    <a:pt x="771640" y="166283"/>
                    <a:pt x="751118" y="186805"/>
                  </a:cubicBezTo>
                  <a:cubicBezTo>
                    <a:pt x="730596" y="207327"/>
                    <a:pt x="702763" y="218856"/>
                    <a:pt x="673741" y="218856"/>
                  </a:cubicBezTo>
                  <a:lnTo>
                    <a:pt x="109428" y="218856"/>
                  </a:lnTo>
                  <a:cubicBezTo>
                    <a:pt x="48992" y="218856"/>
                    <a:pt x="0" y="169863"/>
                    <a:pt x="0" y="109428"/>
                  </a:cubicBezTo>
                  <a:lnTo>
                    <a:pt x="0" y="109428"/>
                  </a:lnTo>
                  <a:cubicBezTo>
                    <a:pt x="0" y="48992"/>
                    <a:pt x="48992" y="0"/>
                    <a:pt x="109428" y="0"/>
                  </a:cubicBezTo>
                  <a:close/>
                </a:path>
              </a:pathLst>
            </a:custGeom>
            <a:ln w="38100" cap="rnd">
              <a:solidFill>
                <a:srgbClr val="003E5B"/>
              </a:solidFill>
              <a:prstDash val="solid"/>
              <a:round/>
            </a:ln>
          </p:spPr>
        </p:sp>
        <p:sp>
          <p:nvSpPr>
            <p:cNvPr name="TextBox 11" id="11"/>
            <p:cNvSpPr txBox="true"/>
            <p:nvPr/>
          </p:nvSpPr>
          <p:spPr>
            <a:xfrm>
              <a:off x="0" y="-66675"/>
              <a:ext cx="783169" cy="285531"/>
            </a:xfrm>
            <a:prstGeom prst="rect">
              <a:avLst/>
            </a:prstGeom>
          </p:spPr>
          <p:txBody>
            <a:bodyPr anchor="ctr" rtlCol="false" tIns="50800" lIns="50800" bIns="50800" rIns="50800"/>
            <a:lstStyle/>
            <a:p>
              <a:pPr algn="ctr">
                <a:lnSpc>
                  <a:spcPts val="3499"/>
                </a:lnSpc>
              </a:pPr>
            </a:p>
          </p:txBody>
        </p:sp>
      </p:grpSp>
      <p:grpSp>
        <p:nvGrpSpPr>
          <p:cNvPr name="Group 12" id="12"/>
          <p:cNvGrpSpPr/>
          <p:nvPr/>
        </p:nvGrpSpPr>
        <p:grpSpPr>
          <a:xfrm rot="0">
            <a:off x="917745" y="8154440"/>
            <a:ext cx="2973594" cy="830967"/>
            <a:chOff x="0" y="0"/>
            <a:chExt cx="783169" cy="218856"/>
          </a:xfrm>
        </p:grpSpPr>
        <p:sp>
          <p:nvSpPr>
            <p:cNvPr name="Freeform 13" id="13"/>
            <p:cNvSpPr/>
            <p:nvPr/>
          </p:nvSpPr>
          <p:spPr>
            <a:xfrm flipH="false" flipV="false" rot="0">
              <a:off x="0" y="0"/>
              <a:ext cx="783169" cy="218856"/>
            </a:xfrm>
            <a:custGeom>
              <a:avLst/>
              <a:gdLst/>
              <a:ahLst/>
              <a:cxnLst/>
              <a:rect r="r" b="b" t="t" l="l"/>
              <a:pathLst>
                <a:path h="218856" w="783169">
                  <a:moveTo>
                    <a:pt x="109428" y="0"/>
                  </a:moveTo>
                  <a:lnTo>
                    <a:pt x="673741" y="0"/>
                  </a:lnTo>
                  <a:cubicBezTo>
                    <a:pt x="734176" y="0"/>
                    <a:pt x="783169" y="48992"/>
                    <a:pt x="783169" y="109428"/>
                  </a:cubicBezTo>
                  <a:lnTo>
                    <a:pt x="783169" y="109428"/>
                  </a:lnTo>
                  <a:cubicBezTo>
                    <a:pt x="783169" y="138450"/>
                    <a:pt x="771640" y="166283"/>
                    <a:pt x="751118" y="186805"/>
                  </a:cubicBezTo>
                  <a:cubicBezTo>
                    <a:pt x="730596" y="207327"/>
                    <a:pt x="702763" y="218856"/>
                    <a:pt x="673741" y="218856"/>
                  </a:cubicBezTo>
                  <a:lnTo>
                    <a:pt x="109428" y="218856"/>
                  </a:lnTo>
                  <a:cubicBezTo>
                    <a:pt x="48992" y="218856"/>
                    <a:pt x="0" y="169863"/>
                    <a:pt x="0" y="109428"/>
                  </a:cubicBezTo>
                  <a:lnTo>
                    <a:pt x="0" y="109428"/>
                  </a:lnTo>
                  <a:cubicBezTo>
                    <a:pt x="0" y="48992"/>
                    <a:pt x="48992" y="0"/>
                    <a:pt x="109428" y="0"/>
                  </a:cubicBezTo>
                  <a:close/>
                </a:path>
              </a:pathLst>
            </a:custGeom>
            <a:ln w="38100" cap="rnd">
              <a:solidFill>
                <a:srgbClr val="003E5B"/>
              </a:solidFill>
              <a:prstDash val="solid"/>
              <a:round/>
            </a:ln>
          </p:spPr>
        </p:sp>
        <p:sp>
          <p:nvSpPr>
            <p:cNvPr name="TextBox 14" id="14"/>
            <p:cNvSpPr txBox="true"/>
            <p:nvPr/>
          </p:nvSpPr>
          <p:spPr>
            <a:xfrm>
              <a:off x="0" y="-66675"/>
              <a:ext cx="783169" cy="285531"/>
            </a:xfrm>
            <a:prstGeom prst="rect">
              <a:avLst/>
            </a:prstGeom>
          </p:spPr>
          <p:txBody>
            <a:bodyPr anchor="ctr" rtlCol="false" tIns="50800" lIns="50800" bIns="50800" rIns="50800"/>
            <a:lstStyle/>
            <a:p>
              <a:pPr algn="ctr">
                <a:lnSpc>
                  <a:spcPts val="3499"/>
                </a:lnSpc>
              </a:pPr>
            </a:p>
          </p:txBody>
        </p:sp>
      </p:grpSp>
      <p:grpSp>
        <p:nvGrpSpPr>
          <p:cNvPr name="Group 15" id="15"/>
          <p:cNvGrpSpPr/>
          <p:nvPr/>
        </p:nvGrpSpPr>
        <p:grpSpPr>
          <a:xfrm rot="0">
            <a:off x="4240023" y="3422209"/>
            <a:ext cx="10816028" cy="830967"/>
            <a:chOff x="0" y="0"/>
            <a:chExt cx="2848666" cy="218856"/>
          </a:xfrm>
        </p:grpSpPr>
        <p:sp>
          <p:nvSpPr>
            <p:cNvPr name="Freeform 16" id="16"/>
            <p:cNvSpPr/>
            <p:nvPr/>
          </p:nvSpPr>
          <p:spPr>
            <a:xfrm flipH="false" flipV="false" rot="0">
              <a:off x="0" y="0"/>
              <a:ext cx="2848666" cy="218856"/>
            </a:xfrm>
            <a:custGeom>
              <a:avLst/>
              <a:gdLst/>
              <a:ahLst/>
              <a:cxnLst/>
              <a:rect r="r" b="b" t="t" l="l"/>
              <a:pathLst>
                <a:path h="218856" w="2848666">
                  <a:moveTo>
                    <a:pt x="32210" y="0"/>
                  </a:moveTo>
                  <a:lnTo>
                    <a:pt x="2816456" y="0"/>
                  </a:lnTo>
                  <a:cubicBezTo>
                    <a:pt x="2834245" y="0"/>
                    <a:pt x="2848666" y="14421"/>
                    <a:pt x="2848666" y="32210"/>
                  </a:cubicBezTo>
                  <a:lnTo>
                    <a:pt x="2848666" y="186645"/>
                  </a:lnTo>
                  <a:cubicBezTo>
                    <a:pt x="2848666" y="204435"/>
                    <a:pt x="2834245" y="218856"/>
                    <a:pt x="2816456" y="218856"/>
                  </a:cubicBezTo>
                  <a:lnTo>
                    <a:pt x="32210" y="218856"/>
                  </a:lnTo>
                  <a:cubicBezTo>
                    <a:pt x="14421" y="218856"/>
                    <a:pt x="0" y="204435"/>
                    <a:pt x="0" y="186645"/>
                  </a:cubicBezTo>
                  <a:lnTo>
                    <a:pt x="0" y="32210"/>
                  </a:lnTo>
                  <a:cubicBezTo>
                    <a:pt x="0" y="14421"/>
                    <a:pt x="14421" y="0"/>
                    <a:pt x="32210" y="0"/>
                  </a:cubicBezTo>
                  <a:close/>
                </a:path>
              </a:pathLst>
            </a:custGeom>
            <a:solidFill>
              <a:srgbClr val="BA862C"/>
            </a:solidFill>
          </p:spPr>
        </p:sp>
        <p:sp>
          <p:nvSpPr>
            <p:cNvPr name="TextBox 17" id="17"/>
            <p:cNvSpPr txBox="true"/>
            <p:nvPr/>
          </p:nvSpPr>
          <p:spPr>
            <a:xfrm>
              <a:off x="0" y="-66675"/>
              <a:ext cx="2848666" cy="285531"/>
            </a:xfrm>
            <a:prstGeom prst="rect">
              <a:avLst/>
            </a:prstGeom>
          </p:spPr>
          <p:txBody>
            <a:bodyPr anchor="ctr" rtlCol="false" tIns="50800" lIns="50800" bIns="50800" rIns="50800"/>
            <a:lstStyle/>
            <a:p>
              <a:pPr algn="ctr">
                <a:lnSpc>
                  <a:spcPts val="3499"/>
                </a:lnSpc>
              </a:pPr>
            </a:p>
          </p:txBody>
        </p:sp>
      </p:grpSp>
      <p:grpSp>
        <p:nvGrpSpPr>
          <p:cNvPr name="Group 18" id="18"/>
          <p:cNvGrpSpPr/>
          <p:nvPr/>
        </p:nvGrpSpPr>
        <p:grpSpPr>
          <a:xfrm rot="0">
            <a:off x="4240023" y="4529914"/>
            <a:ext cx="10816028" cy="830967"/>
            <a:chOff x="0" y="0"/>
            <a:chExt cx="2848666" cy="218856"/>
          </a:xfrm>
        </p:grpSpPr>
        <p:sp>
          <p:nvSpPr>
            <p:cNvPr name="Freeform 19" id="19"/>
            <p:cNvSpPr/>
            <p:nvPr/>
          </p:nvSpPr>
          <p:spPr>
            <a:xfrm flipH="false" flipV="false" rot="0">
              <a:off x="0" y="0"/>
              <a:ext cx="2848666" cy="218856"/>
            </a:xfrm>
            <a:custGeom>
              <a:avLst/>
              <a:gdLst/>
              <a:ahLst/>
              <a:cxnLst/>
              <a:rect r="r" b="b" t="t" l="l"/>
              <a:pathLst>
                <a:path h="218856" w="2848666">
                  <a:moveTo>
                    <a:pt x="32210" y="0"/>
                  </a:moveTo>
                  <a:lnTo>
                    <a:pt x="2816456" y="0"/>
                  </a:lnTo>
                  <a:cubicBezTo>
                    <a:pt x="2834245" y="0"/>
                    <a:pt x="2848666" y="14421"/>
                    <a:pt x="2848666" y="32210"/>
                  </a:cubicBezTo>
                  <a:lnTo>
                    <a:pt x="2848666" y="186645"/>
                  </a:lnTo>
                  <a:cubicBezTo>
                    <a:pt x="2848666" y="204435"/>
                    <a:pt x="2834245" y="218856"/>
                    <a:pt x="2816456" y="218856"/>
                  </a:cubicBezTo>
                  <a:lnTo>
                    <a:pt x="32210" y="218856"/>
                  </a:lnTo>
                  <a:cubicBezTo>
                    <a:pt x="14421" y="218856"/>
                    <a:pt x="0" y="204435"/>
                    <a:pt x="0" y="186645"/>
                  </a:cubicBezTo>
                  <a:lnTo>
                    <a:pt x="0" y="32210"/>
                  </a:lnTo>
                  <a:cubicBezTo>
                    <a:pt x="0" y="14421"/>
                    <a:pt x="14421" y="0"/>
                    <a:pt x="32210" y="0"/>
                  </a:cubicBezTo>
                  <a:close/>
                </a:path>
              </a:pathLst>
            </a:custGeom>
            <a:solidFill>
              <a:srgbClr val="BA862C"/>
            </a:solidFill>
          </p:spPr>
        </p:sp>
        <p:sp>
          <p:nvSpPr>
            <p:cNvPr name="TextBox 20" id="20"/>
            <p:cNvSpPr txBox="true"/>
            <p:nvPr/>
          </p:nvSpPr>
          <p:spPr>
            <a:xfrm>
              <a:off x="0" y="-66675"/>
              <a:ext cx="2848666" cy="285531"/>
            </a:xfrm>
            <a:prstGeom prst="rect">
              <a:avLst/>
            </a:prstGeom>
          </p:spPr>
          <p:txBody>
            <a:bodyPr anchor="ctr" rtlCol="false" tIns="50800" lIns="50800" bIns="50800" rIns="50800"/>
            <a:lstStyle/>
            <a:p>
              <a:pPr algn="ctr">
                <a:lnSpc>
                  <a:spcPts val="3499"/>
                </a:lnSpc>
              </a:pPr>
            </a:p>
          </p:txBody>
        </p:sp>
      </p:grpSp>
      <p:grpSp>
        <p:nvGrpSpPr>
          <p:cNvPr name="Group 21" id="21"/>
          <p:cNvGrpSpPr/>
          <p:nvPr/>
        </p:nvGrpSpPr>
        <p:grpSpPr>
          <a:xfrm rot="0">
            <a:off x="4240023" y="5637107"/>
            <a:ext cx="10816028" cy="830967"/>
            <a:chOff x="0" y="0"/>
            <a:chExt cx="2848666" cy="218856"/>
          </a:xfrm>
        </p:grpSpPr>
        <p:sp>
          <p:nvSpPr>
            <p:cNvPr name="Freeform 22" id="22"/>
            <p:cNvSpPr/>
            <p:nvPr/>
          </p:nvSpPr>
          <p:spPr>
            <a:xfrm flipH="false" flipV="false" rot="0">
              <a:off x="0" y="0"/>
              <a:ext cx="2848666" cy="218856"/>
            </a:xfrm>
            <a:custGeom>
              <a:avLst/>
              <a:gdLst/>
              <a:ahLst/>
              <a:cxnLst/>
              <a:rect r="r" b="b" t="t" l="l"/>
              <a:pathLst>
                <a:path h="218856" w="2848666">
                  <a:moveTo>
                    <a:pt x="32210" y="0"/>
                  </a:moveTo>
                  <a:lnTo>
                    <a:pt x="2816456" y="0"/>
                  </a:lnTo>
                  <a:cubicBezTo>
                    <a:pt x="2834245" y="0"/>
                    <a:pt x="2848666" y="14421"/>
                    <a:pt x="2848666" y="32210"/>
                  </a:cubicBezTo>
                  <a:lnTo>
                    <a:pt x="2848666" y="186645"/>
                  </a:lnTo>
                  <a:cubicBezTo>
                    <a:pt x="2848666" y="204435"/>
                    <a:pt x="2834245" y="218856"/>
                    <a:pt x="2816456" y="218856"/>
                  </a:cubicBezTo>
                  <a:lnTo>
                    <a:pt x="32210" y="218856"/>
                  </a:lnTo>
                  <a:cubicBezTo>
                    <a:pt x="14421" y="218856"/>
                    <a:pt x="0" y="204435"/>
                    <a:pt x="0" y="186645"/>
                  </a:cubicBezTo>
                  <a:lnTo>
                    <a:pt x="0" y="32210"/>
                  </a:lnTo>
                  <a:cubicBezTo>
                    <a:pt x="0" y="14421"/>
                    <a:pt x="14421" y="0"/>
                    <a:pt x="32210" y="0"/>
                  </a:cubicBezTo>
                  <a:close/>
                </a:path>
              </a:pathLst>
            </a:custGeom>
            <a:solidFill>
              <a:srgbClr val="BA862C"/>
            </a:solidFill>
          </p:spPr>
        </p:sp>
        <p:sp>
          <p:nvSpPr>
            <p:cNvPr name="TextBox 23" id="23"/>
            <p:cNvSpPr txBox="true"/>
            <p:nvPr/>
          </p:nvSpPr>
          <p:spPr>
            <a:xfrm>
              <a:off x="0" y="-66675"/>
              <a:ext cx="2848666" cy="285531"/>
            </a:xfrm>
            <a:prstGeom prst="rect">
              <a:avLst/>
            </a:prstGeom>
          </p:spPr>
          <p:txBody>
            <a:bodyPr anchor="ctr" rtlCol="false" tIns="50800" lIns="50800" bIns="50800" rIns="50800"/>
            <a:lstStyle/>
            <a:p>
              <a:pPr algn="ctr">
                <a:lnSpc>
                  <a:spcPts val="3499"/>
                </a:lnSpc>
              </a:pPr>
            </a:p>
          </p:txBody>
        </p:sp>
      </p:grpSp>
      <p:grpSp>
        <p:nvGrpSpPr>
          <p:cNvPr name="Group 24" id="24"/>
          <p:cNvGrpSpPr/>
          <p:nvPr/>
        </p:nvGrpSpPr>
        <p:grpSpPr>
          <a:xfrm rot="0">
            <a:off x="4240023" y="8154953"/>
            <a:ext cx="10816028" cy="830967"/>
            <a:chOff x="0" y="0"/>
            <a:chExt cx="2848666" cy="218856"/>
          </a:xfrm>
        </p:grpSpPr>
        <p:sp>
          <p:nvSpPr>
            <p:cNvPr name="Freeform 25" id="25"/>
            <p:cNvSpPr/>
            <p:nvPr/>
          </p:nvSpPr>
          <p:spPr>
            <a:xfrm flipH="false" flipV="false" rot="0">
              <a:off x="0" y="0"/>
              <a:ext cx="2848666" cy="218856"/>
            </a:xfrm>
            <a:custGeom>
              <a:avLst/>
              <a:gdLst/>
              <a:ahLst/>
              <a:cxnLst/>
              <a:rect r="r" b="b" t="t" l="l"/>
              <a:pathLst>
                <a:path h="218856" w="2848666">
                  <a:moveTo>
                    <a:pt x="32210" y="0"/>
                  </a:moveTo>
                  <a:lnTo>
                    <a:pt x="2816456" y="0"/>
                  </a:lnTo>
                  <a:cubicBezTo>
                    <a:pt x="2834245" y="0"/>
                    <a:pt x="2848666" y="14421"/>
                    <a:pt x="2848666" y="32210"/>
                  </a:cubicBezTo>
                  <a:lnTo>
                    <a:pt x="2848666" y="186645"/>
                  </a:lnTo>
                  <a:cubicBezTo>
                    <a:pt x="2848666" y="204435"/>
                    <a:pt x="2834245" y="218856"/>
                    <a:pt x="2816456" y="218856"/>
                  </a:cubicBezTo>
                  <a:lnTo>
                    <a:pt x="32210" y="218856"/>
                  </a:lnTo>
                  <a:cubicBezTo>
                    <a:pt x="14421" y="218856"/>
                    <a:pt x="0" y="204435"/>
                    <a:pt x="0" y="186645"/>
                  </a:cubicBezTo>
                  <a:lnTo>
                    <a:pt x="0" y="32210"/>
                  </a:lnTo>
                  <a:cubicBezTo>
                    <a:pt x="0" y="14421"/>
                    <a:pt x="14421" y="0"/>
                    <a:pt x="32210" y="0"/>
                  </a:cubicBezTo>
                  <a:close/>
                </a:path>
              </a:pathLst>
            </a:custGeom>
            <a:solidFill>
              <a:srgbClr val="BA862C"/>
            </a:solidFill>
          </p:spPr>
        </p:sp>
        <p:sp>
          <p:nvSpPr>
            <p:cNvPr name="TextBox 26" id="26"/>
            <p:cNvSpPr txBox="true"/>
            <p:nvPr/>
          </p:nvSpPr>
          <p:spPr>
            <a:xfrm>
              <a:off x="0" y="-66675"/>
              <a:ext cx="2848666" cy="285531"/>
            </a:xfrm>
            <a:prstGeom prst="rect">
              <a:avLst/>
            </a:prstGeom>
          </p:spPr>
          <p:txBody>
            <a:bodyPr anchor="ctr" rtlCol="false" tIns="50800" lIns="50800" bIns="50800" rIns="50800"/>
            <a:lstStyle/>
            <a:p>
              <a:pPr algn="ctr">
                <a:lnSpc>
                  <a:spcPts val="3499"/>
                </a:lnSpc>
              </a:pPr>
            </a:p>
          </p:txBody>
        </p:sp>
      </p:grpSp>
      <p:sp>
        <p:nvSpPr>
          <p:cNvPr name="Freeform 27" id="27"/>
          <p:cNvSpPr/>
          <p:nvPr/>
        </p:nvSpPr>
        <p:spPr>
          <a:xfrm flipH="false" flipV="false" rot="0">
            <a:off x="15589452" y="3422209"/>
            <a:ext cx="1924800" cy="5724311"/>
          </a:xfrm>
          <a:custGeom>
            <a:avLst/>
            <a:gdLst/>
            <a:ahLst/>
            <a:cxnLst/>
            <a:rect r="r" b="b" t="t" l="l"/>
            <a:pathLst>
              <a:path h="5724311" w="1924800">
                <a:moveTo>
                  <a:pt x="0" y="0"/>
                </a:moveTo>
                <a:lnTo>
                  <a:pt x="1924800" y="0"/>
                </a:lnTo>
                <a:lnTo>
                  <a:pt x="1924800" y="5724312"/>
                </a:lnTo>
                <a:lnTo>
                  <a:pt x="0" y="57243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8" id="28"/>
          <p:cNvSpPr/>
          <p:nvPr/>
        </p:nvSpPr>
        <p:spPr>
          <a:xfrm flipH="false" flipV="false" rot="0">
            <a:off x="1663136" y="613322"/>
            <a:ext cx="796093" cy="2208812"/>
          </a:xfrm>
          <a:custGeom>
            <a:avLst/>
            <a:gdLst/>
            <a:ahLst/>
            <a:cxnLst/>
            <a:rect r="r" b="b" t="t" l="l"/>
            <a:pathLst>
              <a:path h="2208812" w="796093">
                <a:moveTo>
                  <a:pt x="0" y="0"/>
                </a:moveTo>
                <a:lnTo>
                  <a:pt x="796093" y="0"/>
                </a:lnTo>
                <a:lnTo>
                  <a:pt x="796093" y="2208812"/>
                </a:lnTo>
                <a:lnTo>
                  <a:pt x="0" y="2208812"/>
                </a:lnTo>
                <a:lnTo>
                  <a:pt x="0" y="0"/>
                </a:lnTo>
                <a:close/>
              </a:path>
            </a:pathLst>
          </a:custGeom>
          <a:blipFill>
            <a:blip r:embed="rId5"/>
            <a:stretch>
              <a:fillRect l="0" t="0" r="0" b="0"/>
            </a:stretch>
          </a:blipFill>
        </p:spPr>
      </p:sp>
      <p:sp>
        <p:nvSpPr>
          <p:cNvPr name="TextBox 29" id="29"/>
          <p:cNvSpPr txBox="true"/>
          <p:nvPr/>
        </p:nvSpPr>
        <p:spPr>
          <a:xfrm rot="0">
            <a:off x="3002518" y="3583764"/>
            <a:ext cx="12688711" cy="441325"/>
          </a:xfrm>
          <a:prstGeom prst="rect">
            <a:avLst/>
          </a:prstGeom>
        </p:spPr>
        <p:txBody>
          <a:bodyPr anchor="t" rtlCol="false" tIns="0" lIns="0" bIns="0" rIns="0">
            <a:spAutoFit/>
          </a:bodyPr>
          <a:lstStyle/>
          <a:p>
            <a:pPr algn="ctr" marL="0" indent="0" lvl="0">
              <a:lnSpc>
                <a:spcPts val="3499"/>
              </a:lnSpc>
            </a:pPr>
            <a:r>
              <a:rPr lang="en-US" b="true" sz="2499">
                <a:solidFill>
                  <a:srgbClr val="FFFFFF"/>
                </a:solidFill>
                <a:latin typeface="Poppins Bold"/>
                <a:ea typeface="Poppins Bold"/>
                <a:cs typeface="Poppins Bold"/>
                <a:sym typeface="Poppins Bold"/>
              </a:rPr>
              <a:t>Calculate the perimeter.  Why does perimeter matter?</a:t>
            </a:r>
          </a:p>
        </p:txBody>
      </p:sp>
      <p:sp>
        <p:nvSpPr>
          <p:cNvPr name="TextBox 30" id="30"/>
          <p:cNvSpPr txBox="true"/>
          <p:nvPr/>
        </p:nvSpPr>
        <p:spPr>
          <a:xfrm rot="0">
            <a:off x="3428213" y="8316878"/>
            <a:ext cx="12781516" cy="441325"/>
          </a:xfrm>
          <a:prstGeom prst="rect">
            <a:avLst/>
          </a:prstGeom>
        </p:spPr>
        <p:txBody>
          <a:bodyPr anchor="t" rtlCol="false" tIns="0" lIns="0" bIns="0" rIns="0">
            <a:spAutoFit/>
          </a:bodyPr>
          <a:lstStyle/>
          <a:p>
            <a:pPr algn="ctr" marL="0" indent="0" lvl="0">
              <a:lnSpc>
                <a:spcPts val="3499"/>
              </a:lnSpc>
            </a:pPr>
            <a:r>
              <a:rPr lang="en-US" b="true" sz="2499">
                <a:solidFill>
                  <a:srgbClr val="FCFCFC"/>
                </a:solidFill>
                <a:latin typeface="Poppins Bold"/>
                <a:ea typeface="Poppins Bold"/>
                <a:cs typeface="Poppins Bold"/>
                <a:sym typeface="Poppins Bold"/>
              </a:rPr>
              <a:t>What angles are used in your structure (acute, right, obtuse)?</a:t>
            </a:r>
          </a:p>
        </p:txBody>
      </p:sp>
      <p:sp>
        <p:nvSpPr>
          <p:cNvPr name="TextBox 31" id="31"/>
          <p:cNvSpPr txBox="true"/>
          <p:nvPr/>
        </p:nvSpPr>
        <p:spPr>
          <a:xfrm rot="0">
            <a:off x="2459229" y="1314450"/>
            <a:ext cx="14553125" cy="1204977"/>
          </a:xfrm>
          <a:prstGeom prst="rect">
            <a:avLst/>
          </a:prstGeom>
        </p:spPr>
        <p:txBody>
          <a:bodyPr anchor="t" rtlCol="false" tIns="0" lIns="0" bIns="0" rIns="0">
            <a:spAutoFit/>
          </a:bodyPr>
          <a:lstStyle/>
          <a:p>
            <a:pPr algn="ctr">
              <a:lnSpc>
                <a:spcPts val="8722"/>
              </a:lnSpc>
            </a:pPr>
            <a:r>
              <a:rPr lang="en-US" sz="9800" spc="-294">
                <a:solidFill>
                  <a:srgbClr val="000000"/>
                </a:solidFill>
                <a:latin typeface="Sensei"/>
                <a:ea typeface="Sensei"/>
                <a:cs typeface="Sensei"/>
                <a:sym typeface="Sensei"/>
              </a:rPr>
              <a:t>Planning and Measurement</a:t>
            </a:r>
          </a:p>
        </p:txBody>
      </p:sp>
      <p:sp>
        <p:nvSpPr>
          <p:cNvPr name="TextBox 32" id="32"/>
          <p:cNvSpPr txBox="true"/>
          <p:nvPr/>
        </p:nvSpPr>
        <p:spPr>
          <a:xfrm rot="0">
            <a:off x="1254065" y="3631318"/>
            <a:ext cx="230095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Perimeter</a:t>
            </a:r>
          </a:p>
        </p:txBody>
      </p:sp>
      <p:sp>
        <p:nvSpPr>
          <p:cNvPr name="TextBox 33" id="33"/>
          <p:cNvSpPr txBox="true"/>
          <p:nvPr/>
        </p:nvSpPr>
        <p:spPr>
          <a:xfrm rot="0">
            <a:off x="917745" y="4739023"/>
            <a:ext cx="297359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Floor area</a:t>
            </a:r>
          </a:p>
        </p:txBody>
      </p:sp>
      <p:sp>
        <p:nvSpPr>
          <p:cNvPr name="TextBox 34" id="34"/>
          <p:cNvSpPr txBox="true"/>
          <p:nvPr/>
        </p:nvSpPr>
        <p:spPr>
          <a:xfrm rot="0">
            <a:off x="1011657" y="5846215"/>
            <a:ext cx="2785770"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Volume</a:t>
            </a:r>
          </a:p>
        </p:txBody>
      </p:sp>
      <p:sp>
        <p:nvSpPr>
          <p:cNvPr name="TextBox 35" id="35"/>
          <p:cNvSpPr txBox="true"/>
          <p:nvPr/>
        </p:nvSpPr>
        <p:spPr>
          <a:xfrm rot="0">
            <a:off x="1105402" y="8363549"/>
            <a:ext cx="2598280"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Angles</a:t>
            </a:r>
          </a:p>
        </p:txBody>
      </p:sp>
      <p:sp>
        <p:nvSpPr>
          <p:cNvPr name="TextBox 36" id="36"/>
          <p:cNvSpPr txBox="true"/>
          <p:nvPr/>
        </p:nvSpPr>
        <p:spPr>
          <a:xfrm rot="0">
            <a:off x="3257280" y="4690956"/>
            <a:ext cx="12735114" cy="441325"/>
          </a:xfrm>
          <a:prstGeom prst="rect">
            <a:avLst/>
          </a:prstGeom>
        </p:spPr>
        <p:txBody>
          <a:bodyPr anchor="t" rtlCol="false" tIns="0" lIns="0" bIns="0" rIns="0">
            <a:spAutoFit/>
          </a:bodyPr>
          <a:lstStyle/>
          <a:p>
            <a:pPr algn="ctr" marL="0" indent="0" lvl="0">
              <a:lnSpc>
                <a:spcPts val="3499"/>
              </a:lnSpc>
            </a:pPr>
            <a:r>
              <a:rPr lang="en-US" b="true" sz="2499">
                <a:solidFill>
                  <a:srgbClr val="FCFCFC"/>
                </a:solidFill>
                <a:latin typeface="Poppins Bold"/>
                <a:ea typeface="Poppins Bold"/>
                <a:cs typeface="Poppins Bold"/>
                <a:sym typeface="Poppins Bold"/>
              </a:rPr>
              <a:t>What should we consider when calculating the area?</a:t>
            </a:r>
          </a:p>
        </p:txBody>
      </p:sp>
      <p:sp>
        <p:nvSpPr>
          <p:cNvPr name="TextBox 37" id="37"/>
          <p:cNvSpPr txBox="true"/>
          <p:nvPr/>
        </p:nvSpPr>
        <p:spPr>
          <a:xfrm rot="0">
            <a:off x="3257280" y="5798149"/>
            <a:ext cx="12735114" cy="441325"/>
          </a:xfrm>
          <a:prstGeom prst="rect">
            <a:avLst/>
          </a:prstGeom>
        </p:spPr>
        <p:txBody>
          <a:bodyPr anchor="t" rtlCol="false" tIns="0" lIns="0" bIns="0" rIns="0">
            <a:spAutoFit/>
          </a:bodyPr>
          <a:lstStyle/>
          <a:p>
            <a:pPr algn="ctr" marL="0" indent="0" lvl="0">
              <a:lnSpc>
                <a:spcPts val="3499"/>
              </a:lnSpc>
            </a:pPr>
            <a:r>
              <a:rPr lang="en-US" b="true" sz="2499">
                <a:solidFill>
                  <a:srgbClr val="FCFCFC"/>
                </a:solidFill>
                <a:latin typeface="Poppins Bold"/>
                <a:ea typeface="Poppins Bold"/>
                <a:cs typeface="Poppins Bold"/>
                <a:sym typeface="Poppins Bold"/>
              </a:rPr>
              <a:t>How much volume will be required for comfort and safety?</a:t>
            </a:r>
          </a:p>
        </p:txBody>
      </p:sp>
      <p:sp>
        <p:nvSpPr>
          <p:cNvPr name="TextBox 38" id="38"/>
          <p:cNvSpPr txBox="true"/>
          <p:nvPr/>
        </p:nvSpPr>
        <p:spPr>
          <a:xfrm rot="0">
            <a:off x="-3087076" y="7268615"/>
            <a:ext cx="12735114" cy="441325"/>
          </a:xfrm>
          <a:prstGeom prst="rect">
            <a:avLst/>
          </a:prstGeom>
        </p:spPr>
        <p:txBody>
          <a:bodyPr anchor="t" rtlCol="false" tIns="0" lIns="0" bIns="0" rIns="0">
            <a:spAutoFit/>
          </a:bodyPr>
          <a:lstStyle/>
          <a:p>
            <a:pPr algn="ctr" marL="0" indent="0" lvl="0">
              <a:lnSpc>
                <a:spcPts val="3499"/>
              </a:lnSpc>
            </a:pPr>
            <a:r>
              <a:rPr lang="en-US" b="true" sz="2499">
                <a:solidFill>
                  <a:srgbClr val="000000"/>
                </a:solidFill>
                <a:latin typeface="Poppins Bold"/>
                <a:ea typeface="Poppins Bold"/>
                <a:cs typeface="Poppins Bold"/>
                <a:sym typeface="Poppins Bold"/>
              </a:rPr>
              <a:t>Extend your learning...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1545454" y="2562368"/>
            <a:ext cx="8080124" cy="7211232"/>
            <a:chOff x="0" y="0"/>
            <a:chExt cx="2128099" cy="1899255"/>
          </a:xfrm>
        </p:grpSpPr>
        <p:sp>
          <p:nvSpPr>
            <p:cNvPr name="Freeform 4" id="4"/>
            <p:cNvSpPr/>
            <p:nvPr/>
          </p:nvSpPr>
          <p:spPr>
            <a:xfrm flipH="false" flipV="false" rot="0">
              <a:off x="0" y="0"/>
              <a:ext cx="2128099" cy="1899255"/>
            </a:xfrm>
            <a:custGeom>
              <a:avLst/>
              <a:gdLst/>
              <a:ahLst/>
              <a:cxnLst/>
              <a:rect r="r" b="b" t="t" l="l"/>
              <a:pathLst>
                <a:path h="1899255" w="2128099">
                  <a:moveTo>
                    <a:pt x="48865" y="0"/>
                  </a:moveTo>
                  <a:lnTo>
                    <a:pt x="2079233" y="0"/>
                  </a:lnTo>
                  <a:cubicBezTo>
                    <a:pt x="2092193" y="0"/>
                    <a:pt x="2104622" y="5148"/>
                    <a:pt x="2113786" y="14312"/>
                  </a:cubicBezTo>
                  <a:cubicBezTo>
                    <a:pt x="2122950" y="23476"/>
                    <a:pt x="2128099" y="35905"/>
                    <a:pt x="2128099" y="48865"/>
                  </a:cubicBezTo>
                  <a:lnTo>
                    <a:pt x="2128099" y="1850389"/>
                  </a:lnTo>
                  <a:cubicBezTo>
                    <a:pt x="2128099" y="1877377"/>
                    <a:pt x="2106221" y="1899255"/>
                    <a:pt x="2079233" y="1899255"/>
                  </a:cubicBezTo>
                  <a:lnTo>
                    <a:pt x="48865" y="1899255"/>
                  </a:lnTo>
                  <a:cubicBezTo>
                    <a:pt x="21878" y="1899255"/>
                    <a:pt x="0" y="1877377"/>
                    <a:pt x="0" y="1850389"/>
                  </a:cubicBezTo>
                  <a:lnTo>
                    <a:pt x="0" y="48865"/>
                  </a:lnTo>
                  <a:cubicBezTo>
                    <a:pt x="0" y="21878"/>
                    <a:pt x="21878" y="0"/>
                    <a:pt x="48865" y="0"/>
                  </a:cubicBezTo>
                  <a:close/>
                </a:path>
              </a:pathLst>
            </a:custGeom>
            <a:ln w="38100" cap="rnd">
              <a:solidFill>
                <a:srgbClr val="003E5B"/>
              </a:solidFill>
              <a:prstDash val="solid"/>
              <a:round/>
            </a:ln>
          </p:spPr>
        </p:sp>
        <p:sp>
          <p:nvSpPr>
            <p:cNvPr name="TextBox 5" id="5"/>
            <p:cNvSpPr txBox="true"/>
            <p:nvPr/>
          </p:nvSpPr>
          <p:spPr>
            <a:xfrm>
              <a:off x="0" y="-66675"/>
              <a:ext cx="2128099" cy="1965930"/>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1791143" y="3581832"/>
            <a:ext cx="7595491" cy="1904710"/>
            <a:chOff x="0" y="0"/>
            <a:chExt cx="2000459" cy="501652"/>
          </a:xfrm>
        </p:grpSpPr>
        <p:sp>
          <p:nvSpPr>
            <p:cNvPr name="Freeform 7" id="7"/>
            <p:cNvSpPr/>
            <p:nvPr/>
          </p:nvSpPr>
          <p:spPr>
            <a:xfrm flipH="false" flipV="false" rot="0">
              <a:off x="0" y="0"/>
              <a:ext cx="2000459" cy="501652"/>
            </a:xfrm>
            <a:custGeom>
              <a:avLst/>
              <a:gdLst/>
              <a:ahLst/>
              <a:cxnLst/>
              <a:rect r="r" b="b" t="t" l="l"/>
              <a:pathLst>
                <a:path h="501652" w="2000459">
                  <a:moveTo>
                    <a:pt x="45868" y="0"/>
                  </a:moveTo>
                  <a:lnTo>
                    <a:pt x="1954591" y="0"/>
                  </a:lnTo>
                  <a:cubicBezTo>
                    <a:pt x="1966756" y="0"/>
                    <a:pt x="1978422" y="4832"/>
                    <a:pt x="1987024" y="13434"/>
                  </a:cubicBezTo>
                  <a:cubicBezTo>
                    <a:pt x="1995626" y="22036"/>
                    <a:pt x="2000459" y="33703"/>
                    <a:pt x="2000459" y="45868"/>
                  </a:cubicBezTo>
                  <a:lnTo>
                    <a:pt x="2000459" y="455785"/>
                  </a:lnTo>
                  <a:cubicBezTo>
                    <a:pt x="2000459" y="467949"/>
                    <a:pt x="1995626" y="479616"/>
                    <a:pt x="1987024" y="488218"/>
                  </a:cubicBezTo>
                  <a:cubicBezTo>
                    <a:pt x="1978422" y="496820"/>
                    <a:pt x="1966756" y="501652"/>
                    <a:pt x="1954591" y="501652"/>
                  </a:cubicBezTo>
                  <a:lnTo>
                    <a:pt x="45868" y="501652"/>
                  </a:lnTo>
                  <a:cubicBezTo>
                    <a:pt x="20536" y="501652"/>
                    <a:pt x="0" y="481117"/>
                    <a:pt x="0" y="455785"/>
                  </a:cubicBezTo>
                  <a:lnTo>
                    <a:pt x="0" y="45868"/>
                  </a:lnTo>
                  <a:cubicBezTo>
                    <a:pt x="0" y="33703"/>
                    <a:pt x="4832" y="22036"/>
                    <a:pt x="13434" y="13434"/>
                  </a:cubicBezTo>
                  <a:cubicBezTo>
                    <a:pt x="22036" y="4832"/>
                    <a:pt x="33703" y="0"/>
                    <a:pt x="45868" y="0"/>
                  </a:cubicBezTo>
                  <a:close/>
                </a:path>
              </a:pathLst>
            </a:custGeom>
            <a:solidFill>
              <a:srgbClr val="77BAC6"/>
            </a:solidFill>
          </p:spPr>
        </p:sp>
        <p:sp>
          <p:nvSpPr>
            <p:cNvPr name="TextBox 8" id="8"/>
            <p:cNvSpPr txBox="true"/>
            <p:nvPr/>
          </p:nvSpPr>
          <p:spPr>
            <a:xfrm>
              <a:off x="0" y="-66675"/>
              <a:ext cx="2000459" cy="568327"/>
            </a:xfrm>
            <a:prstGeom prst="rect">
              <a:avLst/>
            </a:prstGeom>
          </p:spPr>
          <p:txBody>
            <a:bodyPr anchor="ctr" rtlCol="false" tIns="50800" lIns="50800" bIns="50800" rIns="50800"/>
            <a:lstStyle/>
            <a:p>
              <a:pPr algn="ctr">
                <a:lnSpc>
                  <a:spcPts val="3499"/>
                </a:lnSpc>
              </a:pPr>
            </a:p>
          </p:txBody>
        </p:sp>
      </p:grpSp>
      <p:sp>
        <p:nvSpPr>
          <p:cNvPr name="TextBox 9" id="9"/>
          <p:cNvSpPr txBox="true"/>
          <p:nvPr/>
        </p:nvSpPr>
        <p:spPr>
          <a:xfrm rot="0">
            <a:off x="3854054" y="729790"/>
            <a:ext cx="15149388" cy="1431925"/>
          </a:xfrm>
          <a:prstGeom prst="rect">
            <a:avLst/>
          </a:prstGeom>
        </p:spPr>
        <p:txBody>
          <a:bodyPr anchor="t" rtlCol="false" tIns="0" lIns="0" bIns="0" rIns="0">
            <a:spAutoFit/>
          </a:bodyPr>
          <a:lstStyle/>
          <a:p>
            <a:pPr algn="l">
              <a:lnSpc>
                <a:spcPts val="10999"/>
              </a:lnSpc>
            </a:pPr>
            <a:r>
              <a:rPr lang="en-US" sz="9999" spc="-299">
                <a:solidFill>
                  <a:srgbClr val="000000"/>
                </a:solidFill>
                <a:latin typeface="Sensei"/>
                <a:ea typeface="Sensei"/>
                <a:cs typeface="Sensei"/>
                <a:sym typeface="Sensei"/>
              </a:rPr>
              <a:t>Design Justification</a:t>
            </a:r>
          </a:p>
        </p:txBody>
      </p:sp>
      <p:sp>
        <p:nvSpPr>
          <p:cNvPr name="TextBox 10" id="10"/>
          <p:cNvSpPr txBox="true"/>
          <p:nvPr/>
        </p:nvSpPr>
        <p:spPr>
          <a:xfrm rot="0">
            <a:off x="1545454" y="4350236"/>
            <a:ext cx="3502676"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User Needs</a:t>
            </a:r>
          </a:p>
        </p:txBody>
      </p:sp>
      <p:sp>
        <p:nvSpPr>
          <p:cNvPr name="TextBox 11" id="11"/>
          <p:cNvSpPr txBox="true"/>
          <p:nvPr/>
        </p:nvSpPr>
        <p:spPr>
          <a:xfrm rot="0">
            <a:off x="5085204" y="3834425"/>
            <a:ext cx="4040664" cy="1317625"/>
          </a:xfrm>
          <a:prstGeom prst="rect">
            <a:avLst/>
          </a:prstGeom>
        </p:spPr>
        <p:txBody>
          <a:bodyPr anchor="t" rtlCol="false" tIns="0" lIns="0" bIns="0" rIns="0">
            <a:spAutoFit/>
          </a:bodyPr>
          <a:lstStyle/>
          <a:p>
            <a:pPr algn="ctr">
              <a:lnSpc>
                <a:spcPts val="3499"/>
              </a:lnSpc>
            </a:pPr>
            <a:r>
              <a:rPr lang="en-US" sz="2499">
                <a:solidFill>
                  <a:srgbClr val="373737"/>
                </a:solidFill>
                <a:latin typeface="Poppins"/>
                <a:ea typeface="Poppins"/>
                <a:cs typeface="Poppins"/>
                <a:sym typeface="Poppins"/>
              </a:rPr>
              <a:t>Protection from weather</a:t>
            </a:r>
          </a:p>
          <a:p>
            <a:pPr algn="ctr">
              <a:lnSpc>
                <a:spcPts val="3499"/>
              </a:lnSpc>
            </a:pPr>
            <a:r>
              <a:rPr lang="en-US" sz="2499">
                <a:solidFill>
                  <a:srgbClr val="373737"/>
                </a:solidFill>
                <a:latin typeface="Poppins"/>
                <a:ea typeface="Poppins"/>
                <a:cs typeface="Poppins"/>
                <a:sym typeface="Poppins"/>
              </a:rPr>
              <a:t>Exercise area </a:t>
            </a:r>
          </a:p>
          <a:p>
            <a:pPr algn="ctr" marL="0" indent="0" lvl="0">
              <a:lnSpc>
                <a:spcPts val="3499"/>
              </a:lnSpc>
            </a:pPr>
            <a:r>
              <a:rPr lang="en-US" sz="2499">
                <a:solidFill>
                  <a:srgbClr val="373737"/>
                </a:solidFill>
                <a:latin typeface="Poppins"/>
                <a:ea typeface="Poppins"/>
                <a:cs typeface="Poppins"/>
                <a:sym typeface="Poppins"/>
              </a:rPr>
              <a:t>Room for water dish</a:t>
            </a:r>
          </a:p>
        </p:txBody>
      </p:sp>
      <p:grpSp>
        <p:nvGrpSpPr>
          <p:cNvPr name="Group 12" id="12"/>
          <p:cNvGrpSpPr/>
          <p:nvPr/>
        </p:nvGrpSpPr>
        <p:grpSpPr>
          <a:xfrm rot="0">
            <a:off x="1791143" y="5600843"/>
            <a:ext cx="7595491" cy="1762054"/>
            <a:chOff x="0" y="0"/>
            <a:chExt cx="2000459" cy="464080"/>
          </a:xfrm>
        </p:grpSpPr>
        <p:sp>
          <p:nvSpPr>
            <p:cNvPr name="Freeform 13" id="13"/>
            <p:cNvSpPr/>
            <p:nvPr/>
          </p:nvSpPr>
          <p:spPr>
            <a:xfrm flipH="false" flipV="false" rot="0">
              <a:off x="0" y="0"/>
              <a:ext cx="2000459" cy="464080"/>
            </a:xfrm>
            <a:custGeom>
              <a:avLst/>
              <a:gdLst/>
              <a:ahLst/>
              <a:cxnLst/>
              <a:rect r="r" b="b" t="t" l="l"/>
              <a:pathLst>
                <a:path h="464080" w="2000459">
                  <a:moveTo>
                    <a:pt x="45868" y="0"/>
                  </a:moveTo>
                  <a:lnTo>
                    <a:pt x="1954591" y="0"/>
                  </a:lnTo>
                  <a:cubicBezTo>
                    <a:pt x="1966756" y="0"/>
                    <a:pt x="1978422" y="4832"/>
                    <a:pt x="1987024" y="13434"/>
                  </a:cubicBezTo>
                  <a:cubicBezTo>
                    <a:pt x="1995626" y="22036"/>
                    <a:pt x="2000459" y="33703"/>
                    <a:pt x="2000459" y="45868"/>
                  </a:cubicBezTo>
                  <a:lnTo>
                    <a:pt x="2000459" y="418213"/>
                  </a:lnTo>
                  <a:cubicBezTo>
                    <a:pt x="2000459" y="443545"/>
                    <a:pt x="1979923" y="464080"/>
                    <a:pt x="1954591" y="464080"/>
                  </a:cubicBezTo>
                  <a:lnTo>
                    <a:pt x="45868" y="464080"/>
                  </a:lnTo>
                  <a:cubicBezTo>
                    <a:pt x="20536" y="464080"/>
                    <a:pt x="0" y="443545"/>
                    <a:pt x="0" y="418213"/>
                  </a:cubicBezTo>
                  <a:lnTo>
                    <a:pt x="0" y="45868"/>
                  </a:lnTo>
                  <a:cubicBezTo>
                    <a:pt x="0" y="33703"/>
                    <a:pt x="4832" y="22036"/>
                    <a:pt x="13434" y="13434"/>
                  </a:cubicBezTo>
                  <a:cubicBezTo>
                    <a:pt x="22036" y="4832"/>
                    <a:pt x="33703" y="0"/>
                    <a:pt x="45868" y="0"/>
                  </a:cubicBezTo>
                  <a:close/>
                </a:path>
              </a:pathLst>
            </a:custGeom>
            <a:solidFill>
              <a:srgbClr val="77BAC6"/>
            </a:solidFill>
          </p:spPr>
        </p:sp>
        <p:sp>
          <p:nvSpPr>
            <p:cNvPr name="TextBox 14" id="14"/>
            <p:cNvSpPr txBox="true"/>
            <p:nvPr/>
          </p:nvSpPr>
          <p:spPr>
            <a:xfrm>
              <a:off x="0" y="-66675"/>
              <a:ext cx="2000459" cy="530755"/>
            </a:xfrm>
            <a:prstGeom prst="rect">
              <a:avLst/>
            </a:prstGeom>
          </p:spPr>
          <p:txBody>
            <a:bodyPr anchor="ctr" rtlCol="false" tIns="50800" lIns="50800" bIns="50800" rIns="50800"/>
            <a:lstStyle/>
            <a:p>
              <a:pPr algn="ctr">
                <a:lnSpc>
                  <a:spcPts val="3499"/>
                </a:lnSpc>
              </a:pPr>
            </a:p>
          </p:txBody>
        </p:sp>
      </p:grpSp>
      <p:sp>
        <p:nvSpPr>
          <p:cNvPr name="TextBox 15" id="15"/>
          <p:cNvSpPr txBox="true"/>
          <p:nvPr/>
        </p:nvSpPr>
        <p:spPr>
          <a:xfrm rot="0">
            <a:off x="4824438" y="5804078"/>
            <a:ext cx="4562196" cy="1317625"/>
          </a:xfrm>
          <a:prstGeom prst="rect">
            <a:avLst/>
          </a:prstGeom>
        </p:spPr>
        <p:txBody>
          <a:bodyPr anchor="t" rtlCol="false" tIns="0" lIns="0" bIns="0" rIns="0">
            <a:spAutoFit/>
          </a:bodyPr>
          <a:lstStyle/>
          <a:p>
            <a:pPr algn="ctr">
              <a:lnSpc>
                <a:spcPts val="3499"/>
              </a:lnSpc>
            </a:pPr>
            <a:r>
              <a:rPr lang="en-US" sz="2499">
                <a:solidFill>
                  <a:srgbClr val="373737"/>
                </a:solidFill>
                <a:latin typeface="Poppins"/>
                <a:ea typeface="Poppins"/>
                <a:cs typeface="Poppins"/>
                <a:sym typeface="Poppins"/>
              </a:rPr>
              <a:t>Affordable</a:t>
            </a:r>
          </a:p>
          <a:p>
            <a:pPr algn="ctr">
              <a:lnSpc>
                <a:spcPts val="3499"/>
              </a:lnSpc>
            </a:pPr>
            <a:r>
              <a:rPr lang="en-US" sz="2499">
                <a:solidFill>
                  <a:srgbClr val="373737"/>
                </a:solidFill>
                <a:latin typeface="Poppins"/>
                <a:ea typeface="Poppins"/>
                <a:cs typeface="Poppins"/>
                <a:sym typeface="Poppins"/>
              </a:rPr>
              <a:t>Weather proof</a:t>
            </a:r>
          </a:p>
          <a:p>
            <a:pPr algn="ctr" marL="0" indent="0" lvl="0">
              <a:lnSpc>
                <a:spcPts val="3499"/>
              </a:lnSpc>
            </a:pPr>
            <a:r>
              <a:rPr lang="en-US" sz="2499">
                <a:solidFill>
                  <a:srgbClr val="373737"/>
                </a:solidFill>
                <a:latin typeface="Poppins"/>
                <a:ea typeface="Poppins"/>
                <a:cs typeface="Poppins"/>
                <a:sym typeface="Poppins"/>
              </a:rPr>
              <a:t>Not to large (small space)</a:t>
            </a:r>
          </a:p>
        </p:txBody>
      </p:sp>
      <p:sp>
        <p:nvSpPr>
          <p:cNvPr name="TextBox 16" id="16"/>
          <p:cNvSpPr txBox="true"/>
          <p:nvPr/>
        </p:nvSpPr>
        <p:spPr>
          <a:xfrm rot="0">
            <a:off x="1545454" y="6311159"/>
            <a:ext cx="3502676"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Client Needs</a:t>
            </a:r>
          </a:p>
        </p:txBody>
      </p:sp>
      <p:sp>
        <p:nvSpPr>
          <p:cNvPr name="TextBox 17" id="17"/>
          <p:cNvSpPr txBox="true"/>
          <p:nvPr/>
        </p:nvSpPr>
        <p:spPr>
          <a:xfrm rot="0">
            <a:off x="2324626" y="2921603"/>
            <a:ext cx="3502676"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Topic</a:t>
            </a:r>
          </a:p>
        </p:txBody>
      </p:sp>
      <p:sp>
        <p:nvSpPr>
          <p:cNvPr name="TextBox 18" id="18"/>
          <p:cNvSpPr txBox="true"/>
          <p:nvPr/>
        </p:nvSpPr>
        <p:spPr>
          <a:xfrm rot="0">
            <a:off x="5354198" y="2921603"/>
            <a:ext cx="3502676"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Examples</a:t>
            </a:r>
          </a:p>
        </p:txBody>
      </p:sp>
      <p:sp>
        <p:nvSpPr>
          <p:cNvPr name="Freeform 19" id="19"/>
          <p:cNvSpPr/>
          <p:nvPr/>
        </p:nvSpPr>
        <p:spPr>
          <a:xfrm flipH="false" flipV="false" rot="0">
            <a:off x="-326892" y="5066574"/>
            <a:ext cx="2651518" cy="2330022"/>
          </a:xfrm>
          <a:custGeom>
            <a:avLst/>
            <a:gdLst/>
            <a:ahLst/>
            <a:cxnLst/>
            <a:rect r="r" b="b" t="t" l="l"/>
            <a:pathLst>
              <a:path h="2330022" w="2651518">
                <a:moveTo>
                  <a:pt x="0" y="0"/>
                </a:moveTo>
                <a:lnTo>
                  <a:pt x="2651518" y="0"/>
                </a:lnTo>
                <a:lnTo>
                  <a:pt x="2651518" y="2330022"/>
                </a:lnTo>
                <a:lnTo>
                  <a:pt x="0" y="23300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0" id="20"/>
          <p:cNvGrpSpPr/>
          <p:nvPr/>
        </p:nvGrpSpPr>
        <p:grpSpPr>
          <a:xfrm rot="0">
            <a:off x="1791143" y="7503677"/>
            <a:ext cx="7595491" cy="1762054"/>
            <a:chOff x="0" y="0"/>
            <a:chExt cx="2000459" cy="464080"/>
          </a:xfrm>
        </p:grpSpPr>
        <p:sp>
          <p:nvSpPr>
            <p:cNvPr name="Freeform 21" id="21"/>
            <p:cNvSpPr/>
            <p:nvPr/>
          </p:nvSpPr>
          <p:spPr>
            <a:xfrm flipH="false" flipV="false" rot="0">
              <a:off x="0" y="0"/>
              <a:ext cx="2000459" cy="464080"/>
            </a:xfrm>
            <a:custGeom>
              <a:avLst/>
              <a:gdLst/>
              <a:ahLst/>
              <a:cxnLst/>
              <a:rect r="r" b="b" t="t" l="l"/>
              <a:pathLst>
                <a:path h="464080" w="2000459">
                  <a:moveTo>
                    <a:pt x="45868" y="0"/>
                  </a:moveTo>
                  <a:lnTo>
                    <a:pt x="1954591" y="0"/>
                  </a:lnTo>
                  <a:cubicBezTo>
                    <a:pt x="1966756" y="0"/>
                    <a:pt x="1978422" y="4832"/>
                    <a:pt x="1987024" y="13434"/>
                  </a:cubicBezTo>
                  <a:cubicBezTo>
                    <a:pt x="1995626" y="22036"/>
                    <a:pt x="2000459" y="33703"/>
                    <a:pt x="2000459" y="45868"/>
                  </a:cubicBezTo>
                  <a:lnTo>
                    <a:pt x="2000459" y="418213"/>
                  </a:lnTo>
                  <a:cubicBezTo>
                    <a:pt x="2000459" y="443545"/>
                    <a:pt x="1979923" y="464080"/>
                    <a:pt x="1954591" y="464080"/>
                  </a:cubicBezTo>
                  <a:lnTo>
                    <a:pt x="45868" y="464080"/>
                  </a:lnTo>
                  <a:cubicBezTo>
                    <a:pt x="20536" y="464080"/>
                    <a:pt x="0" y="443545"/>
                    <a:pt x="0" y="418213"/>
                  </a:cubicBezTo>
                  <a:lnTo>
                    <a:pt x="0" y="45868"/>
                  </a:lnTo>
                  <a:cubicBezTo>
                    <a:pt x="0" y="33703"/>
                    <a:pt x="4832" y="22036"/>
                    <a:pt x="13434" y="13434"/>
                  </a:cubicBezTo>
                  <a:cubicBezTo>
                    <a:pt x="22036" y="4832"/>
                    <a:pt x="33703" y="0"/>
                    <a:pt x="45868" y="0"/>
                  </a:cubicBezTo>
                  <a:close/>
                </a:path>
              </a:pathLst>
            </a:custGeom>
            <a:solidFill>
              <a:srgbClr val="77BAC6"/>
            </a:solidFill>
          </p:spPr>
        </p:sp>
        <p:sp>
          <p:nvSpPr>
            <p:cNvPr name="TextBox 22" id="22"/>
            <p:cNvSpPr txBox="true"/>
            <p:nvPr/>
          </p:nvSpPr>
          <p:spPr>
            <a:xfrm>
              <a:off x="0" y="-66675"/>
              <a:ext cx="2000459" cy="530755"/>
            </a:xfrm>
            <a:prstGeom prst="rect">
              <a:avLst/>
            </a:prstGeom>
          </p:spPr>
          <p:txBody>
            <a:bodyPr anchor="ctr" rtlCol="false" tIns="50800" lIns="50800" bIns="50800" rIns="50800"/>
            <a:lstStyle/>
            <a:p>
              <a:pPr algn="ctr">
                <a:lnSpc>
                  <a:spcPts val="3499"/>
                </a:lnSpc>
              </a:pPr>
            </a:p>
          </p:txBody>
        </p:sp>
      </p:grpSp>
      <p:sp>
        <p:nvSpPr>
          <p:cNvPr name="TextBox 23" id="23"/>
          <p:cNvSpPr txBox="true"/>
          <p:nvPr/>
        </p:nvSpPr>
        <p:spPr>
          <a:xfrm rot="0">
            <a:off x="5807182" y="7745015"/>
            <a:ext cx="2596708" cy="1317625"/>
          </a:xfrm>
          <a:prstGeom prst="rect">
            <a:avLst/>
          </a:prstGeom>
        </p:spPr>
        <p:txBody>
          <a:bodyPr anchor="t" rtlCol="false" tIns="0" lIns="0" bIns="0" rIns="0">
            <a:spAutoFit/>
          </a:bodyPr>
          <a:lstStyle/>
          <a:p>
            <a:pPr algn="ctr">
              <a:lnSpc>
                <a:spcPts val="3499"/>
              </a:lnSpc>
            </a:pPr>
            <a:r>
              <a:rPr lang="en-US" sz="2499">
                <a:solidFill>
                  <a:srgbClr val="373737"/>
                </a:solidFill>
                <a:latin typeface="Poppins"/>
                <a:ea typeface="Poppins"/>
                <a:cs typeface="Poppins"/>
                <a:sym typeface="Poppins"/>
              </a:rPr>
              <a:t>Dimensions</a:t>
            </a:r>
          </a:p>
          <a:p>
            <a:pPr algn="ctr">
              <a:lnSpc>
                <a:spcPts val="3499"/>
              </a:lnSpc>
            </a:pPr>
            <a:r>
              <a:rPr lang="en-US" sz="2499">
                <a:solidFill>
                  <a:srgbClr val="373737"/>
                </a:solidFill>
                <a:latin typeface="Poppins"/>
                <a:ea typeface="Poppins"/>
                <a:cs typeface="Poppins"/>
                <a:sym typeface="Poppins"/>
              </a:rPr>
              <a:t>Shapes</a:t>
            </a:r>
          </a:p>
          <a:p>
            <a:pPr algn="ctr" marL="0" indent="0" lvl="0">
              <a:lnSpc>
                <a:spcPts val="3499"/>
              </a:lnSpc>
            </a:pPr>
            <a:r>
              <a:rPr lang="en-US" sz="2499">
                <a:solidFill>
                  <a:srgbClr val="373737"/>
                </a:solidFill>
                <a:latin typeface="Poppins"/>
                <a:ea typeface="Poppins"/>
                <a:cs typeface="Poppins"/>
                <a:sym typeface="Poppins"/>
              </a:rPr>
              <a:t>Angles</a:t>
            </a:r>
          </a:p>
        </p:txBody>
      </p:sp>
      <p:sp>
        <p:nvSpPr>
          <p:cNvPr name="TextBox 24" id="24"/>
          <p:cNvSpPr txBox="true"/>
          <p:nvPr/>
        </p:nvSpPr>
        <p:spPr>
          <a:xfrm rot="0">
            <a:off x="1545454" y="8200753"/>
            <a:ext cx="3502676"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Measurment</a:t>
            </a:r>
          </a:p>
        </p:txBody>
      </p:sp>
      <p:grpSp>
        <p:nvGrpSpPr>
          <p:cNvPr name="Group 25" id="25"/>
          <p:cNvGrpSpPr/>
          <p:nvPr/>
        </p:nvGrpSpPr>
        <p:grpSpPr>
          <a:xfrm rot="0">
            <a:off x="9930378" y="2562368"/>
            <a:ext cx="7050462" cy="7211232"/>
            <a:chOff x="0" y="0"/>
            <a:chExt cx="1856912" cy="1899255"/>
          </a:xfrm>
        </p:grpSpPr>
        <p:sp>
          <p:nvSpPr>
            <p:cNvPr name="Freeform 26" id="26"/>
            <p:cNvSpPr/>
            <p:nvPr/>
          </p:nvSpPr>
          <p:spPr>
            <a:xfrm flipH="false" flipV="false" rot="0">
              <a:off x="0" y="0"/>
              <a:ext cx="1856912" cy="1899255"/>
            </a:xfrm>
            <a:custGeom>
              <a:avLst/>
              <a:gdLst/>
              <a:ahLst/>
              <a:cxnLst/>
              <a:rect r="r" b="b" t="t" l="l"/>
              <a:pathLst>
                <a:path h="1899255" w="1856912">
                  <a:moveTo>
                    <a:pt x="56002" y="0"/>
                  </a:moveTo>
                  <a:lnTo>
                    <a:pt x="1800910" y="0"/>
                  </a:lnTo>
                  <a:cubicBezTo>
                    <a:pt x="1831839" y="0"/>
                    <a:pt x="1856912" y="25073"/>
                    <a:pt x="1856912" y="56002"/>
                  </a:cubicBezTo>
                  <a:lnTo>
                    <a:pt x="1856912" y="1843253"/>
                  </a:lnTo>
                  <a:cubicBezTo>
                    <a:pt x="1856912" y="1874182"/>
                    <a:pt x="1831839" y="1899255"/>
                    <a:pt x="1800910" y="1899255"/>
                  </a:cubicBezTo>
                  <a:lnTo>
                    <a:pt x="56002" y="1899255"/>
                  </a:lnTo>
                  <a:cubicBezTo>
                    <a:pt x="25073" y="1899255"/>
                    <a:pt x="0" y="1874182"/>
                    <a:pt x="0" y="1843253"/>
                  </a:cubicBezTo>
                  <a:lnTo>
                    <a:pt x="0" y="56002"/>
                  </a:lnTo>
                  <a:cubicBezTo>
                    <a:pt x="0" y="25073"/>
                    <a:pt x="25073" y="0"/>
                    <a:pt x="56002" y="0"/>
                  </a:cubicBezTo>
                  <a:close/>
                </a:path>
              </a:pathLst>
            </a:custGeom>
            <a:ln w="38100" cap="rnd">
              <a:solidFill>
                <a:srgbClr val="003E5B"/>
              </a:solidFill>
              <a:prstDash val="solid"/>
              <a:round/>
            </a:ln>
          </p:spPr>
        </p:sp>
        <p:sp>
          <p:nvSpPr>
            <p:cNvPr name="TextBox 27" id="27"/>
            <p:cNvSpPr txBox="true"/>
            <p:nvPr/>
          </p:nvSpPr>
          <p:spPr>
            <a:xfrm>
              <a:off x="0" y="-66675"/>
              <a:ext cx="1856912" cy="1965930"/>
            </a:xfrm>
            <a:prstGeom prst="rect">
              <a:avLst/>
            </a:prstGeom>
          </p:spPr>
          <p:txBody>
            <a:bodyPr anchor="ctr" rtlCol="false" tIns="50800" lIns="50800" bIns="50800" rIns="50800"/>
            <a:lstStyle/>
            <a:p>
              <a:pPr algn="ctr">
                <a:lnSpc>
                  <a:spcPts val="3499"/>
                </a:lnSpc>
              </a:pPr>
            </a:p>
          </p:txBody>
        </p:sp>
      </p:grpSp>
      <p:sp>
        <p:nvSpPr>
          <p:cNvPr name="TextBox 28" id="28"/>
          <p:cNvSpPr txBox="true"/>
          <p:nvPr/>
        </p:nvSpPr>
        <p:spPr>
          <a:xfrm rot="0">
            <a:off x="11102954" y="2794797"/>
            <a:ext cx="4431784"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Example</a:t>
            </a:r>
          </a:p>
        </p:txBody>
      </p:sp>
      <p:sp>
        <p:nvSpPr>
          <p:cNvPr name="TextBox 29" id="29"/>
          <p:cNvSpPr txBox="true"/>
          <p:nvPr/>
        </p:nvSpPr>
        <p:spPr>
          <a:xfrm rot="0">
            <a:off x="10284385" y="3374070"/>
            <a:ext cx="6564359" cy="6399530"/>
          </a:xfrm>
          <a:prstGeom prst="rect">
            <a:avLst/>
          </a:prstGeom>
        </p:spPr>
        <p:txBody>
          <a:bodyPr anchor="t" rtlCol="false" tIns="0" lIns="0" bIns="0" rIns="0">
            <a:spAutoFit/>
          </a:bodyPr>
          <a:lstStyle/>
          <a:p>
            <a:pPr algn="l">
              <a:lnSpc>
                <a:spcPts val="3220"/>
              </a:lnSpc>
            </a:pPr>
            <a:r>
              <a:rPr lang="en-US" sz="2300">
                <a:solidFill>
                  <a:srgbClr val="373737"/>
                </a:solidFill>
                <a:latin typeface="Poppins"/>
                <a:ea typeface="Poppins"/>
                <a:cs typeface="Poppins"/>
                <a:sym typeface="Poppins"/>
              </a:rPr>
              <a:t>Our user is a large outdoor dog named Bear who requires a warm, dry, and safe place to rest during cold winter weather.</a:t>
            </a:r>
          </a:p>
          <a:p>
            <a:pPr algn="l">
              <a:lnSpc>
                <a:spcPts val="3220"/>
              </a:lnSpc>
            </a:pPr>
            <a:r>
              <a:rPr lang="en-US" sz="2300">
                <a:solidFill>
                  <a:srgbClr val="373737"/>
                </a:solidFill>
                <a:latin typeface="Poppins"/>
                <a:ea typeface="Poppins"/>
                <a:cs typeface="Poppins"/>
                <a:sym typeface="Poppins"/>
              </a:rPr>
              <a:t>The client is a family living in a rural area who needs a strong and sturdy dog shelter that can handle snow, wind, and freezing temperatures, while also being easy to clean.</a:t>
            </a:r>
          </a:p>
          <a:p>
            <a:pPr algn="l" marL="0" indent="0" lvl="0">
              <a:lnSpc>
                <a:spcPts val="3220"/>
              </a:lnSpc>
            </a:pPr>
            <a:r>
              <a:rPr lang="en-US" sz="2300">
                <a:solidFill>
                  <a:srgbClr val="373737"/>
                </a:solidFill>
                <a:latin typeface="Poppins"/>
                <a:ea typeface="Poppins"/>
                <a:cs typeface="Poppins"/>
                <a:sym typeface="Poppins"/>
              </a:rPr>
              <a:t>I have used mathematics in this design by measuring the size of the shelter so Bear has enough space to stand, turn, and lie down comfortably. I also used math to plan the shape and sloped roof so snow can slide off, and to make sure the walls are thick enough to help keep heat inside.</a:t>
            </a:r>
          </a:p>
          <a:p>
            <a:pPr algn="l" marL="0" indent="0" lvl="0">
              <a:lnSpc>
                <a:spcPts val="322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sp>
        <p:nvSpPr>
          <p:cNvPr name="TextBox 3" id="3"/>
          <p:cNvSpPr txBox="true"/>
          <p:nvPr/>
        </p:nvSpPr>
        <p:spPr>
          <a:xfrm rot="0">
            <a:off x="1405158" y="754213"/>
            <a:ext cx="15113281" cy="1231899"/>
          </a:xfrm>
          <a:prstGeom prst="rect">
            <a:avLst/>
          </a:prstGeom>
        </p:spPr>
        <p:txBody>
          <a:bodyPr anchor="t" rtlCol="false" tIns="0" lIns="0" bIns="0" rIns="0">
            <a:spAutoFit/>
          </a:bodyPr>
          <a:lstStyle/>
          <a:p>
            <a:pPr algn="ctr">
              <a:lnSpc>
                <a:spcPts val="8899"/>
              </a:lnSpc>
            </a:pPr>
            <a:r>
              <a:rPr lang="en-US" sz="9999" spc="-299">
                <a:solidFill>
                  <a:srgbClr val="000000"/>
                </a:solidFill>
                <a:latin typeface="Sensei"/>
                <a:ea typeface="Sensei"/>
                <a:cs typeface="Sensei"/>
                <a:sym typeface="Sensei"/>
              </a:rPr>
              <a:t>Time to Build</a:t>
            </a:r>
          </a:p>
        </p:txBody>
      </p:sp>
      <p:grpSp>
        <p:nvGrpSpPr>
          <p:cNvPr name="Group 4" id="4"/>
          <p:cNvGrpSpPr/>
          <p:nvPr/>
        </p:nvGrpSpPr>
        <p:grpSpPr>
          <a:xfrm rot="0">
            <a:off x="1028700" y="6706385"/>
            <a:ext cx="5242734" cy="2359767"/>
            <a:chOff x="0" y="0"/>
            <a:chExt cx="1380802" cy="621502"/>
          </a:xfrm>
        </p:grpSpPr>
        <p:sp>
          <p:nvSpPr>
            <p:cNvPr name="Freeform 5" id="5"/>
            <p:cNvSpPr/>
            <p:nvPr/>
          </p:nvSpPr>
          <p:spPr>
            <a:xfrm flipH="false" flipV="false" rot="0">
              <a:off x="0" y="0"/>
              <a:ext cx="1380802" cy="621503"/>
            </a:xfrm>
            <a:custGeom>
              <a:avLst/>
              <a:gdLst/>
              <a:ahLst/>
              <a:cxnLst/>
              <a:rect r="r" b="b" t="t" l="l"/>
              <a:pathLst>
                <a:path h="621503" w="1380802">
                  <a:moveTo>
                    <a:pt x="75311" y="0"/>
                  </a:moveTo>
                  <a:lnTo>
                    <a:pt x="1305491" y="0"/>
                  </a:lnTo>
                  <a:cubicBezTo>
                    <a:pt x="1325465" y="0"/>
                    <a:pt x="1344621" y="7935"/>
                    <a:pt x="1358744" y="22058"/>
                  </a:cubicBezTo>
                  <a:cubicBezTo>
                    <a:pt x="1372868" y="36182"/>
                    <a:pt x="1380802" y="55338"/>
                    <a:pt x="1380802" y="75311"/>
                  </a:cubicBezTo>
                  <a:lnTo>
                    <a:pt x="1380802" y="546191"/>
                  </a:lnTo>
                  <a:cubicBezTo>
                    <a:pt x="1380802" y="566165"/>
                    <a:pt x="1372868" y="585321"/>
                    <a:pt x="1358744" y="599444"/>
                  </a:cubicBezTo>
                  <a:cubicBezTo>
                    <a:pt x="1344621" y="613568"/>
                    <a:pt x="1325465" y="621503"/>
                    <a:pt x="1305491" y="621503"/>
                  </a:cubicBezTo>
                  <a:lnTo>
                    <a:pt x="75311" y="621503"/>
                  </a:lnTo>
                  <a:cubicBezTo>
                    <a:pt x="55338" y="621503"/>
                    <a:pt x="36182" y="613568"/>
                    <a:pt x="22058" y="599444"/>
                  </a:cubicBezTo>
                  <a:cubicBezTo>
                    <a:pt x="7935" y="585321"/>
                    <a:pt x="0" y="566165"/>
                    <a:pt x="0" y="546191"/>
                  </a:cubicBezTo>
                  <a:lnTo>
                    <a:pt x="0" y="75311"/>
                  </a:lnTo>
                  <a:cubicBezTo>
                    <a:pt x="0" y="55338"/>
                    <a:pt x="7935" y="36182"/>
                    <a:pt x="22058" y="22058"/>
                  </a:cubicBezTo>
                  <a:cubicBezTo>
                    <a:pt x="36182" y="7935"/>
                    <a:pt x="55338" y="0"/>
                    <a:pt x="75311" y="0"/>
                  </a:cubicBezTo>
                  <a:close/>
                </a:path>
              </a:pathLst>
            </a:custGeom>
            <a:ln w="38100" cap="rnd">
              <a:solidFill>
                <a:srgbClr val="003E5B"/>
              </a:solidFill>
              <a:prstDash val="solid"/>
              <a:round/>
            </a:ln>
          </p:spPr>
        </p:sp>
        <p:sp>
          <p:nvSpPr>
            <p:cNvPr name="TextBox 6" id="6"/>
            <p:cNvSpPr txBox="true"/>
            <p:nvPr/>
          </p:nvSpPr>
          <p:spPr>
            <a:xfrm>
              <a:off x="0" y="-66675"/>
              <a:ext cx="1380802" cy="688177"/>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1132576" y="6807097"/>
            <a:ext cx="5034983" cy="2158344"/>
            <a:chOff x="0" y="0"/>
            <a:chExt cx="1326086" cy="568453"/>
          </a:xfrm>
        </p:grpSpPr>
        <p:sp>
          <p:nvSpPr>
            <p:cNvPr name="Freeform 8" id="8"/>
            <p:cNvSpPr/>
            <p:nvPr/>
          </p:nvSpPr>
          <p:spPr>
            <a:xfrm flipH="false" flipV="false" rot="0">
              <a:off x="0" y="0"/>
              <a:ext cx="1326086" cy="568453"/>
            </a:xfrm>
            <a:custGeom>
              <a:avLst/>
              <a:gdLst/>
              <a:ahLst/>
              <a:cxnLst/>
              <a:rect r="r" b="b" t="t" l="l"/>
              <a:pathLst>
                <a:path h="568453" w="1326086">
                  <a:moveTo>
                    <a:pt x="69193" y="0"/>
                  </a:moveTo>
                  <a:lnTo>
                    <a:pt x="1256893" y="0"/>
                  </a:lnTo>
                  <a:cubicBezTo>
                    <a:pt x="1295107" y="0"/>
                    <a:pt x="1326086" y="30979"/>
                    <a:pt x="1326086" y="69193"/>
                  </a:cubicBezTo>
                  <a:lnTo>
                    <a:pt x="1326086" y="499260"/>
                  </a:lnTo>
                  <a:cubicBezTo>
                    <a:pt x="1326086" y="537474"/>
                    <a:pt x="1295107" y="568453"/>
                    <a:pt x="1256893" y="568453"/>
                  </a:cubicBezTo>
                  <a:lnTo>
                    <a:pt x="69193" y="568453"/>
                  </a:lnTo>
                  <a:cubicBezTo>
                    <a:pt x="30979" y="568453"/>
                    <a:pt x="0" y="537474"/>
                    <a:pt x="0" y="499260"/>
                  </a:cubicBezTo>
                  <a:lnTo>
                    <a:pt x="0" y="69193"/>
                  </a:lnTo>
                  <a:cubicBezTo>
                    <a:pt x="0" y="30979"/>
                    <a:pt x="30979" y="0"/>
                    <a:pt x="69193" y="0"/>
                  </a:cubicBezTo>
                  <a:close/>
                </a:path>
              </a:pathLst>
            </a:custGeom>
            <a:solidFill>
              <a:srgbClr val="77BAC6"/>
            </a:solidFill>
          </p:spPr>
        </p:sp>
        <p:sp>
          <p:nvSpPr>
            <p:cNvPr name="TextBox 9" id="9"/>
            <p:cNvSpPr txBox="true"/>
            <p:nvPr/>
          </p:nvSpPr>
          <p:spPr>
            <a:xfrm>
              <a:off x="0" y="-66675"/>
              <a:ext cx="1326086" cy="635128"/>
            </a:xfrm>
            <a:prstGeom prst="rect">
              <a:avLst/>
            </a:prstGeom>
          </p:spPr>
          <p:txBody>
            <a:bodyPr anchor="ctr" rtlCol="false" tIns="50800" lIns="50800" bIns="50800" rIns="50800"/>
            <a:lstStyle/>
            <a:p>
              <a:pPr algn="ctr">
                <a:lnSpc>
                  <a:spcPts val="3499"/>
                </a:lnSpc>
              </a:pPr>
            </a:p>
          </p:txBody>
        </p:sp>
      </p:grpSp>
      <p:grpSp>
        <p:nvGrpSpPr>
          <p:cNvPr name="Group 10" id="10"/>
          <p:cNvGrpSpPr/>
          <p:nvPr/>
        </p:nvGrpSpPr>
        <p:grpSpPr>
          <a:xfrm rot="0">
            <a:off x="6522633" y="6706385"/>
            <a:ext cx="5242734" cy="2359767"/>
            <a:chOff x="0" y="0"/>
            <a:chExt cx="1380802" cy="621502"/>
          </a:xfrm>
        </p:grpSpPr>
        <p:sp>
          <p:nvSpPr>
            <p:cNvPr name="Freeform 11" id="11"/>
            <p:cNvSpPr/>
            <p:nvPr/>
          </p:nvSpPr>
          <p:spPr>
            <a:xfrm flipH="false" flipV="false" rot="0">
              <a:off x="0" y="0"/>
              <a:ext cx="1380802" cy="621503"/>
            </a:xfrm>
            <a:custGeom>
              <a:avLst/>
              <a:gdLst/>
              <a:ahLst/>
              <a:cxnLst/>
              <a:rect r="r" b="b" t="t" l="l"/>
              <a:pathLst>
                <a:path h="621503" w="1380802">
                  <a:moveTo>
                    <a:pt x="75311" y="0"/>
                  </a:moveTo>
                  <a:lnTo>
                    <a:pt x="1305491" y="0"/>
                  </a:lnTo>
                  <a:cubicBezTo>
                    <a:pt x="1325465" y="0"/>
                    <a:pt x="1344621" y="7935"/>
                    <a:pt x="1358744" y="22058"/>
                  </a:cubicBezTo>
                  <a:cubicBezTo>
                    <a:pt x="1372868" y="36182"/>
                    <a:pt x="1380802" y="55338"/>
                    <a:pt x="1380802" y="75311"/>
                  </a:cubicBezTo>
                  <a:lnTo>
                    <a:pt x="1380802" y="546191"/>
                  </a:lnTo>
                  <a:cubicBezTo>
                    <a:pt x="1380802" y="566165"/>
                    <a:pt x="1372868" y="585321"/>
                    <a:pt x="1358744" y="599444"/>
                  </a:cubicBezTo>
                  <a:cubicBezTo>
                    <a:pt x="1344621" y="613568"/>
                    <a:pt x="1325465" y="621503"/>
                    <a:pt x="1305491" y="621503"/>
                  </a:cubicBezTo>
                  <a:lnTo>
                    <a:pt x="75311" y="621503"/>
                  </a:lnTo>
                  <a:cubicBezTo>
                    <a:pt x="55338" y="621503"/>
                    <a:pt x="36182" y="613568"/>
                    <a:pt x="22058" y="599444"/>
                  </a:cubicBezTo>
                  <a:cubicBezTo>
                    <a:pt x="7935" y="585321"/>
                    <a:pt x="0" y="566165"/>
                    <a:pt x="0" y="546191"/>
                  </a:cubicBezTo>
                  <a:lnTo>
                    <a:pt x="0" y="75311"/>
                  </a:lnTo>
                  <a:cubicBezTo>
                    <a:pt x="0" y="55338"/>
                    <a:pt x="7935" y="36182"/>
                    <a:pt x="22058" y="22058"/>
                  </a:cubicBezTo>
                  <a:cubicBezTo>
                    <a:pt x="36182" y="7935"/>
                    <a:pt x="55338" y="0"/>
                    <a:pt x="75311" y="0"/>
                  </a:cubicBezTo>
                  <a:close/>
                </a:path>
              </a:pathLst>
            </a:custGeom>
            <a:ln w="38100" cap="rnd">
              <a:solidFill>
                <a:srgbClr val="003E5B"/>
              </a:solidFill>
              <a:prstDash val="solid"/>
              <a:round/>
            </a:ln>
          </p:spPr>
        </p:sp>
        <p:sp>
          <p:nvSpPr>
            <p:cNvPr name="TextBox 12" id="12"/>
            <p:cNvSpPr txBox="true"/>
            <p:nvPr/>
          </p:nvSpPr>
          <p:spPr>
            <a:xfrm>
              <a:off x="0" y="-66675"/>
              <a:ext cx="1380802" cy="688177"/>
            </a:xfrm>
            <a:prstGeom prst="rect">
              <a:avLst/>
            </a:prstGeom>
          </p:spPr>
          <p:txBody>
            <a:bodyPr anchor="ctr" rtlCol="false" tIns="50800" lIns="50800" bIns="50800" rIns="50800"/>
            <a:lstStyle/>
            <a:p>
              <a:pPr algn="ctr">
                <a:lnSpc>
                  <a:spcPts val="3499"/>
                </a:lnSpc>
              </a:pPr>
            </a:p>
          </p:txBody>
        </p:sp>
      </p:grpSp>
      <p:grpSp>
        <p:nvGrpSpPr>
          <p:cNvPr name="Group 13" id="13"/>
          <p:cNvGrpSpPr/>
          <p:nvPr/>
        </p:nvGrpSpPr>
        <p:grpSpPr>
          <a:xfrm rot="0">
            <a:off x="12016566" y="6706385"/>
            <a:ext cx="5242734" cy="2359767"/>
            <a:chOff x="0" y="0"/>
            <a:chExt cx="1380802" cy="621502"/>
          </a:xfrm>
        </p:grpSpPr>
        <p:sp>
          <p:nvSpPr>
            <p:cNvPr name="Freeform 14" id="14"/>
            <p:cNvSpPr/>
            <p:nvPr/>
          </p:nvSpPr>
          <p:spPr>
            <a:xfrm flipH="false" flipV="false" rot="0">
              <a:off x="0" y="0"/>
              <a:ext cx="1380802" cy="621503"/>
            </a:xfrm>
            <a:custGeom>
              <a:avLst/>
              <a:gdLst/>
              <a:ahLst/>
              <a:cxnLst/>
              <a:rect r="r" b="b" t="t" l="l"/>
              <a:pathLst>
                <a:path h="621503" w="1380802">
                  <a:moveTo>
                    <a:pt x="75311" y="0"/>
                  </a:moveTo>
                  <a:lnTo>
                    <a:pt x="1305491" y="0"/>
                  </a:lnTo>
                  <a:cubicBezTo>
                    <a:pt x="1325465" y="0"/>
                    <a:pt x="1344621" y="7935"/>
                    <a:pt x="1358744" y="22058"/>
                  </a:cubicBezTo>
                  <a:cubicBezTo>
                    <a:pt x="1372868" y="36182"/>
                    <a:pt x="1380802" y="55338"/>
                    <a:pt x="1380802" y="75311"/>
                  </a:cubicBezTo>
                  <a:lnTo>
                    <a:pt x="1380802" y="546191"/>
                  </a:lnTo>
                  <a:cubicBezTo>
                    <a:pt x="1380802" y="566165"/>
                    <a:pt x="1372868" y="585321"/>
                    <a:pt x="1358744" y="599444"/>
                  </a:cubicBezTo>
                  <a:cubicBezTo>
                    <a:pt x="1344621" y="613568"/>
                    <a:pt x="1325465" y="621503"/>
                    <a:pt x="1305491" y="621503"/>
                  </a:cubicBezTo>
                  <a:lnTo>
                    <a:pt x="75311" y="621503"/>
                  </a:lnTo>
                  <a:cubicBezTo>
                    <a:pt x="55338" y="621503"/>
                    <a:pt x="36182" y="613568"/>
                    <a:pt x="22058" y="599444"/>
                  </a:cubicBezTo>
                  <a:cubicBezTo>
                    <a:pt x="7935" y="585321"/>
                    <a:pt x="0" y="566165"/>
                    <a:pt x="0" y="546191"/>
                  </a:cubicBezTo>
                  <a:lnTo>
                    <a:pt x="0" y="75311"/>
                  </a:lnTo>
                  <a:cubicBezTo>
                    <a:pt x="0" y="55338"/>
                    <a:pt x="7935" y="36182"/>
                    <a:pt x="22058" y="22058"/>
                  </a:cubicBezTo>
                  <a:cubicBezTo>
                    <a:pt x="36182" y="7935"/>
                    <a:pt x="55338" y="0"/>
                    <a:pt x="75311" y="0"/>
                  </a:cubicBezTo>
                  <a:close/>
                </a:path>
              </a:pathLst>
            </a:custGeom>
            <a:ln w="38100" cap="rnd">
              <a:solidFill>
                <a:srgbClr val="003E5B"/>
              </a:solidFill>
              <a:prstDash val="solid"/>
              <a:round/>
            </a:ln>
          </p:spPr>
        </p:sp>
        <p:sp>
          <p:nvSpPr>
            <p:cNvPr name="TextBox 15" id="15"/>
            <p:cNvSpPr txBox="true"/>
            <p:nvPr/>
          </p:nvSpPr>
          <p:spPr>
            <a:xfrm>
              <a:off x="0" y="-66675"/>
              <a:ext cx="1380802" cy="688177"/>
            </a:xfrm>
            <a:prstGeom prst="rect">
              <a:avLst/>
            </a:prstGeom>
          </p:spPr>
          <p:txBody>
            <a:bodyPr anchor="ctr" rtlCol="false" tIns="50800" lIns="50800" bIns="50800" rIns="50800"/>
            <a:lstStyle/>
            <a:p>
              <a:pPr algn="ctr">
                <a:lnSpc>
                  <a:spcPts val="3499"/>
                </a:lnSpc>
              </a:pPr>
            </a:p>
          </p:txBody>
        </p:sp>
      </p:grpSp>
      <p:grpSp>
        <p:nvGrpSpPr>
          <p:cNvPr name="Group 16" id="16"/>
          <p:cNvGrpSpPr/>
          <p:nvPr/>
        </p:nvGrpSpPr>
        <p:grpSpPr>
          <a:xfrm rot="0">
            <a:off x="6626509" y="6807097"/>
            <a:ext cx="5034983" cy="2158344"/>
            <a:chOff x="0" y="0"/>
            <a:chExt cx="1326086" cy="568453"/>
          </a:xfrm>
        </p:grpSpPr>
        <p:sp>
          <p:nvSpPr>
            <p:cNvPr name="Freeform 17" id="17"/>
            <p:cNvSpPr/>
            <p:nvPr/>
          </p:nvSpPr>
          <p:spPr>
            <a:xfrm flipH="false" flipV="false" rot="0">
              <a:off x="0" y="0"/>
              <a:ext cx="1326086" cy="568453"/>
            </a:xfrm>
            <a:custGeom>
              <a:avLst/>
              <a:gdLst/>
              <a:ahLst/>
              <a:cxnLst/>
              <a:rect r="r" b="b" t="t" l="l"/>
              <a:pathLst>
                <a:path h="568453" w="1326086">
                  <a:moveTo>
                    <a:pt x="69193" y="0"/>
                  </a:moveTo>
                  <a:lnTo>
                    <a:pt x="1256893" y="0"/>
                  </a:lnTo>
                  <a:cubicBezTo>
                    <a:pt x="1295107" y="0"/>
                    <a:pt x="1326086" y="30979"/>
                    <a:pt x="1326086" y="69193"/>
                  </a:cubicBezTo>
                  <a:lnTo>
                    <a:pt x="1326086" y="499260"/>
                  </a:lnTo>
                  <a:cubicBezTo>
                    <a:pt x="1326086" y="537474"/>
                    <a:pt x="1295107" y="568453"/>
                    <a:pt x="1256893" y="568453"/>
                  </a:cubicBezTo>
                  <a:lnTo>
                    <a:pt x="69193" y="568453"/>
                  </a:lnTo>
                  <a:cubicBezTo>
                    <a:pt x="30979" y="568453"/>
                    <a:pt x="0" y="537474"/>
                    <a:pt x="0" y="499260"/>
                  </a:cubicBezTo>
                  <a:lnTo>
                    <a:pt x="0" y="69193"/>
                  </a:lnTo>
                  <a:cubicBezTo>
                    <a:pt x="0" y="30979"/>
                    <a:pt x="30979" y="0"/>
                    <a:pt x="69193" y="0"/>
                  </a:cubicBezTo>
                  <a:close/>
                </a:path>
              </a:pathLst>
            </a:custGeom>
            <a:solidFill>
              <a:srgbClr val="77BAC6"/>
            </a:solidFill>
          </p:spPr>
        </p:sp>
        <p:sp>
          <p:nvSpPr>
            <p:cNvPr name="TextBox 18" id="18"/>
            <p:cNvSpPr txBox="true"/>
            <p:nvPr/>
          </p:nvSpPr>
          <p:spPr>
            <a:xfrm>
              <a:off x="0" y="-66675"/>
              <a:ext cx="1326086" cy="635128"/>
            </a:xfrm>
            <a:prstGeom prst="rect">
              <a:avLst/>
            </a:prstGeom>
          </p:spPr>
          <p:txBody>
            <a:bodyPr anchor="ctr" rtlCol="false" tIns="50800" lIns="50800" bIns="50800" rIns="50800"/>
            <a:lstStyle/>
            <a:p>
              <a:pPr algn="ctr">
                <a:lnSpc>
                  <a:spcPts val="3499"/>
                </a:lnSpc>
              </a:pPr>
            </a:p>
          </p:txBody>
        </p:sp>
      </p:grpSp>
      <p:grpSp>
        <p:nvGrpSpPr>
          <p:cNvPr name="Group 19" id="19"/>
          <p:cNvGrpSpPr/>
          <p:nvPr/>
        </p:nvGrpSpPr>
        <p:grpSpPr>
          <a:xfrm rot="0">
            <a:off x="12120441" y="6807097"/>
            <a:ext cx="5034983" cy="2158344"/>
            <a:chOff x="0" y="0"/>
            <a:chExt cx="1326086" cy="568453"/>
          </a:xfrm>
        </p:grpSpPr>
        <p:sp>
          <p:nvSpPr>
            <p:cNvPr name="Freeform 20" id="20"/>
            <p:cNvSpPr/>
            <p:nvPr/>
          </p:nvSpPr>
          <p:spPr>
            <a:xfrm flipH="false" flipV="false" rot="0">
              <a:off x="0" y="0"/>
              <a:ext cx="1326086" cy="568453"/>
            </a:xfrm>
            <a:custGeom>
              <a:avLst/>
              <a:gdLst/>
              <a:ahLst/>
              <a:cxnLst/>
              <a:rect r="r" b="b" t="t" l="l"/>
              <a:pathLst>
                <a:path h="568453" w="1326086">
                  <a:moveTo>
                    <a:pt x="69193" y="0"/>
                  </a:moveTo>
                  <a:lnTo>
                    <a:pt x="1256893" y="0"/>
                  </a:lnTo>
                  <a:cubicBezTo>
                    <a:pt x="1295107" y="0"/>
                    <a:pt x="1326086" y="30979"/>
                    <a:pt x="1326086" y="69193"/>
                  </a:cubicBezTo>
                  <a:lnTo>
                    <a:pt x="1326086" y="499260"/>
                  </a:lnTo>
                  <a:cubicBezTo>
                    <a:pt x="1326086" y="537474"/>
                    <a:pt x="1295107" y="568453"/>
                    <a:pt x="1256893" y="568453"/>
                  </a:cubicBezTo>
                  <a:lnTo>
                    <a:pt x="69193" y="568453"/>
                  </a:lnTo>
                  <a:cubicBezTo>
                    <a:pt x="30979" y="568453"/>
                    <a:pt x="0" y="537474"/>
                    <a:pt x="0" y="499260"/>
                  </a:cubicBezTo>
                  <a:lnTo>
                    <a:pt x="0" y="69193"/>
                  </a:lnTo>
                  <a:cubicBezTo>
                    <a:pt x="0" y="30979"/>
                    <a:pt x="30979" y="0"/>
                    <a:pt x="69193" y="0"/>
                  </a:cubicBezTo>
                  <a:close/>
                </a:path>
              </a:pathLst>
            </a:custGeom>
            <a:solidFill>
              <a:srgbClr val="77BAC6"/>
            </a:solidFill>
          </p:spPr>
        </p:sp>
        <p:sp>
          <p:nvSpPr>
            <p:cNvPr name="TextBox 21" id="21"/>
            <p:cNvSpPr txBox="true"/>
            <p:nvPr/>
          </p:nvSpPr>
          <p:spPr>
            <a:xfrm>
              <a:off x="0" y="-66675"/>
              <a:ext cx="1326086" cy="635128"/>
            </a:xfrm>
            <a:prstGeom prst="rect">
              <a:avLst/>
            </a:prstGeom>
          </p:spPr>
          <p:txBody>
            <a:bodyPr anchor="ctr" rtlCol="false" tIns="50800" lIns="50800" bIns="50800" rIns="50800"/>
            <a:lstStyle/>
            <a:p>
              <a:pPr algn="ctr">
                <a:lnSpc>
                  <a:spcPts val="3499"/>
                </a:lnSpc>
              </a:pPr>
            </a:p>
          </p:txBody>
        </p:sp>
      </p:grpSp>
      <p:sp>
        <p:nvSpPr>
          <p:cNvPr name="Freeform 22" id="22"/>
          <p:cNvSpPr/>
          <p:nvPr/>
        </p:nvSpPr>
        <p:spPr>
          <a:xfrm flipH="false" flipV="false" rot="0">
            <a:off x="1167938" y="1694501"/>
            <a:ext cx="4964259" cy="4964259"/>
          </a:xfrm>
          <a:custGeom>
            <a:avLst/>
            <a:gdLst/>
            <a:ahLst/>
            <a:cxnLst/>
            <a:rect r="r" b="b" t="t" l="l"/>
            <a:pathLst>
              <a:path h="4964259" w="4964259">
                <a:moveTo>
                  <a:pt x="0" y="0"/>
                </a:moveTo>
                <a:lnTo>
                  <a:pt x="4964259" y="0"/>
                </a:lnTo>
                <a:lnTo>
                  <a:pt x="4964259" y="4964259"/>
                </a:lnTo>
                <a:lnTo>
                  <a:pt x="0" y="4964259"/>
                </a:lnTo>
                <a:lnTo>
                  <a:pt x="0" y="0"/>
                </a:lnTo>
                <a:close/>
              </a:path>
            </a:pathLst>
          </a:custGeom>
          <a:blipFill>
            <a:blip r:embed="rId3"/>
            <a:stretch>
              <a:fillRect l="0" t="0" r="0" b="0"/>
            </a:stretch>
          </a:blipFill>
        </p:spPr>
      </p:sp>
      <p:sp>
        <p:nvSpPr>
          <p:cNvPr name="Freeform 23" id="23"/>
          <p:cNvSpPr/>
          <p:nvPr/>
        </p:nvSpPr>
        <p:spPr>
          <a:xfrm flipH="false" flipV="false" rot="0">
            <a:off x="6705499" y="2580143"/>
            <a:ext cx="4877002" cy="2743314"/>
          </a:xfrm>
          <a:custGeom>
            <a:avLst/>
            <a:gdLst/>
            <a:ahLst/>
            <a:cxnLst/>
            <a:rect r="r" b="b" t="t" l="l"/>
            <a:pathLst>
              <a:path h="2743314" w="4877002">
                <a:moveTo>
                  <a:pt x="0" y="0"/>
                </a:moveTo>
                <a:lnTo>
                  <a:pt x="4877002" y="0"/>
                </a:lnTo>
                <a:lnTo>
                  <a:pt x="4877002" y="2743314"/>
                </a:lnTo>
                <a:lnTo>
                  <a:pt x="0" y="2743314"/>
                </a:lnTo>
                <a:lnTo>
                  <a:pt x="0" y="0"/>
                </a:lnTo>
                <a:close/>
              </a:path>
            </a:pathLst>
          </a:custGeom>
          <a:blipFill>
            <a:blip r:embed="rId4"/>
            <a:stretch>
              <a:fillRect l="0" t="0" r="0" b="0"/>
            </a:stretch>
          </a:blipFill>
        </p:spPr>
      </p:sp>
      <p:sp>
        <p:nvSpPr>
          <p:cNvPr name="Freeform 24" id="24"/>
          <p:cNvSpPr/>
          <p:nvPr/>
        </p:nvSpPr>
        <p:spPr>
          <a:xfrm flipH="false" flipV="false" rot="0">
            <a:off x="11143376" y="1986112"/>
            <a:ext cx="6989114" cy="3931377"/>
          </a:xfrm>
          <a:custGeom>
            <a:avLst/>
            <a:gdLst/>
            <a:ahLst/>
            <a:cxnLst/>
            <a:rect r="r" b="b" t="t" l="l"/>
            <a:pathLst>
              <a:path h="3931377" w="6989114">
                <a:moveTo>
                  <a:pt x="0" y="0"/>
                </a:moveTo>
                <a:lnTo>
                  <a:pt x="6989114" y="0"/>
                </a:lnTo>
                <a:lnTo>
                  <a:pt x="6989114" y="3931377"/>
                </a:lnTo>
                <a:lnTo>
                  <a:pt x="0" y="3931377"/>
                </a:lnTo>
                <a:lnTo>
                  <a:pt x="0" y="0"/>
                </a:lnTo>
                <a:close/>
              </a:path>
            </a:pathLst>
          </a:custGeom>
          <a:blipFill>
            <a:blip r:embed="rId5"/>
            <a:stretch>
              <a:fillRect l="0" t="0" r="0" b="0"/>
            </a:stretch>
          </a:blipFill>
        </p:spPr>
      </p:sp>
      <p:sp>
        <p:nvSpPr>
          <p:cNvPr name="TextBox 25" id="25"/>
          <p:cNvSpPr txBox="true"/>
          <p:nvPr/>
        </p:nvSpPr>
        <p:spPr>
          <a:xfrm rot="0">
            <a:off x="1898729" y="6018479"/>
            <a:ext cx="3502676"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Learn</a:t>
            </a:r>
          </a:p>
        </p:txBody>
      </p:sp>
      <p:sp>
        <p:nvSpPr>
          <p:cNvPr name="TextBox 26" id="26"/>
          <p:cNvSpPr txBox="true"/>
          <p:nvPr/>
        </p:nvSpPr>
        <p:spPr>
          <a:xfrm rot="0">
            <a:off x="1405158" y="7194119"/>
            <a:ext cx="4489818" cy="1317625"/>
          </a:xfrm>
          <a:prstGeom prst="rect">
            <a:avLst/>
          </a:prstGeom>
        </p:spPr>
        <p:txBody>
          <a:bodyPr anchor="t" rtlCol="false" tIns="0" lIns="0" bIns="0" rIns="0">
            <a:spAutoFit/>
          </a:bodyPr>
          <a:lstStyle/>
          <a:p>
            <a:pPr algn="ctr" marL="0" indent="0" lvl="0">
              <a:lnSpc>
                <a:spcPts val="3499"/>
              </a:lnSpc>
            </a:pPr>
            <a:r>
              <a:rPr lang="en-US" sz="2499">
                <a:solidFill>
                  <a:srgbClr val="373737"/>
                </a:solidFill>
                <a:latin typeface="Poppins"/>
                <a:ea typeface="Poppins"/>
                <a:cs typeface="Poppins"/>
                <a:sym typeface="Poppins"/>
              </a:rPr>
              <a:t>Watch the instructional videos on the Makedo Website - </a:t>
            </a:r>
          </a:p>
        </p:txBody>
      </p:sp>
      <p:sp>
        <p:nvSpPr>
          <p:cNvPr name="TextBox 27" id="27"/>
          <p:cNvSpPr txBox="true"/>
          <p:nvPr/>
        </p:nvSpPr>
        <p:spPr>
          <a:xfrm rot="0">
            <a:off x="7088604" y="6975044"/>
            <a:ext cx="4110792" cy="1755775"/>
          </a:xfrm>
          <a:prstGeom prst="rect">
            <a:avLst/>
          </a:prstGeom>
        </p:spPr>
        <p:txBody>
          <a:bodyPr anchor="t" rtlCol="false" tIns="0" lIns="0" bIns="0" rIns="0">
            <a:spAutoFit/>
          </a:bodyPr>
          <a:lstStyle/>
          <a:p>
            <a:pPr algn="ctr" marL="0" indent="0" lvl="0">
              <a:lnSpc>
                <a:spcPts val="3499"/>
              </a:lnSpc>
            </a:pPr>
            <a:r>
              <a:rPr lang="en-US" sz="2499">
                <a:solidFill>
                  <a:srgbClr val="373737"/>
                </a:solidFill>
                <a:latin typeface="Poppins"/>
                <a:ea typeface="Poppins"/>
                <a:cs typeface="Poppins"/>
                <a:sym typeface="Poppins"/>
              </a:rPr>
              <a:t>How are these tools similar to or different from the everyday tools used by carpenters. </a:t>
            </a:r>
          </a:p>
        </p:txBody>
      </p:sp>
      <p:sp>
        <p:nvSpPr>
          <p:cNvPr name="TextBox 28" id="28"/>
          <p:cNvSpPr txBox="true"/>
          <p:nvPr/>
        </p:nvSpPr>
        <p:spPr>
          <a:xfrm rot="0">
            <a:off x="7487127" y="6018479"/>
            <a:ext cx="3313747"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Explore</a:t>
            </a:r>
          </a:p>
        </p:txBody>
      </p:sp>
      <p:sp>
        <p:nvSpPr>
          <p:cNvPr name="TextBox 29" id="29"/>
          <p:cNvSpPr txBox="true"/>
          <p:nvPr/>
        </p:nvSpPr>
        <p:spPr>
          <a:xfrm rot="0">
            <a:off x="12981060" y="6018479"/>
            <a:ext cx="3313747" cy="469900"/>
          </a:xfrm>
          <a:prstGeom prst="rect">
            <a:avLst/>
          </a:prstGeom>
        </p:spPr>
        <p:txBody>
          <a:bodyPr anchor="t" rtlCol="false" tIns="0" lIns="0" bIns="0" rIns="0">
            <a:spAutoFit/>
          </a:bodyPr>
          <a:lstStyle/>
          <a:p>
            <a:pPr algn="ctr">
              <a:lnSpc>
                <a:spcPts val="3500"/>
              </a:lnSpc>
            </a:pPr>
            <a:r>
              <a:rPr lang="en-US" sz="3500" spc="-105">
                <a:solidFill>
                  <a:srgbClr val="373737"/>
                </a:solidFill>
                <a:latin typeface="Sensei"/>
                <a:ea typeface="Sensei"/>
                <a:cs typeface="Sensei"/>
                <a:sym typeface="Sensei"/>
              </a:rPr>
              <a:t>Build</a:t>
            </a:r>
          </a:p>
        </p:txBody>
      </p:sp>
      <p:sp>
        <p:nvSpPr>
          <p:cNvPr name="TextBox 30" id="30"/>
          <p:cNvSpPr txBox="true"/>
          <p:nvPr/>
        </p:nvSpPr>
        <p:spPr>
          <a:xfrm rot="0">
            <a:off x="12398863" y="6975044"/>
            <a:ext cx="4478140" cy="1755775"/>
          </a:xfrm>
          <a:prstGeom prst="rect">
            <a:avLst/>
          </a:prstGeom>
        </p:spPr>
        <p:txBody>
          <a:bodyPr anchor="t" rtlCol="false" tIns="0" lIns="0" bIns="0" rIns="0">
            <a:spAutoFit/>
          </a:bodyPr>
          <a:lstStyle/>
          <a:p>
            <a:pPr algn="ctr" marL="0" indent="0" lvl="0">
              <a:lnSpc>
                <a:spcPts val="3499"/>
              </a:lnSpc>
            </a:pPr>
            <a:r>
              <a:rPr lang="en-US" sz="2499">
                <a:solidFill>
                  <a:srgbClr val="373737"/>
                </a:solidFill>
                <a:latin typeface="Poppins"/>
                <a:ea typeface="Poppins"/>
                <a:cs typeface="Poppins"/>
                <a:sym typeface="Poppins"/>
              </a:rPr>
              <a:t>Following your plan carefully, build your pet house.  Record and changes and justification.</a:t>
            </a:r>
          </a:p>
        </p:txBody>
      </p:sp>
      <p:sp>
        <p:nvSpPr>
          <p:cNvPr name="TextBox 31" id="31"/>
          <p:cNvSpPr txBox="true"/>
          <p:nvPr/>
        </p:nvSpPr>
        <p:spPr>
          <a:xfrm rot="0">
            <a:off x="1176986" y="9417360"/>
            <a:ext cx="15934028" cy="391795"/>
          </a:xfrm>
          <a:prstGeom prst="rect">
            <a:avLst/>
          </a:prstGeom>
        </p:spPr>
        <p:txBody>
          <a:bodyPr anchor="t" rtlCol="false" tIns="0" lIns="0" bIns="0" rIns="0">
            <a:spAutoFit/>
          </a:bodyPr>
          <a:lstStyle/>
          <a:p>
            <a:pPr algn="ctr" marL="0" indent="0" lvl="0">
              <a:lnSpc>
                <a:spcPts val="3080"/>
              </a:lnSpc>
            </a:pPr>
            <a:r>
              <a:rPr lang="en-US" b="true" sz="2200">
                <a:solidFill>
                  <a:srgbClr val="373737"/>
                </a:solidFill>
                <a:latin typeface="Poppins Bold"/>
                <a:ea typeface="Poppins Bold"/>
                <a:cs typeface="Poppins Bold"/>
                <a:sym typeface="Poppins Bold"/>
              </a:rPr>
              <a:t>*** If using alternate materials (tape, scissors, etc.) discuss the explore and build components only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8289678" y="1924404"/>
            <a:ext cx="9191531" cy="6935260"/>
            <a:chOff x="0" y="0"/>
            <a:chExt cx="2420815" cy="1826571"/>
          </a:xfrm>
        </p:grpSpPr>
        <p:sp>
          <p:nvSpPr>
            <p:cNvPr name="Freeform 4" id="4"/>
            <p:cNvSpPr/>
            <p:nvPr/>
          </p:nvSpPr>
          <p:spPr>
            <a:xfrm flipH="false" flipV="false" rot="0">
              <a:off x="0" y="0"/>
              <a:ext cx="2420815" cy="1826570"/>
            </a:xfrm>
            <a:custGeom>
              <a:avLst/>
              <a:gdLst/>
              <a:ahLst/>
              <a:cxnLst/>
              <a:rect r="r" b="b" t="t" l="l"/>
              <a:pathLst>
                <a:path h="1826570" w="2420815">
                  <a:moveTo>
                    <a:pt x="42957" y="0"/>
                  </a:moveTo>
                  <a:lnTo>
                    <a:pt x="2377858" y="0"/>
                  </a:lnTo>
                  <a:cubicBezTo>
                    <a:pt x="2389251" y="0"/>
                    <a:pt x="2400177" y="4526"/>
                    <a:pt x="2408233" y="12582"/>
                  </a:cubicBezTo>
                  <a:cubicBezTo>
                    <a:pt x="2416289" y="20638"/>
                    <a:pt x="2420815" y="31564"/>
                    <a:pt x="2420815" y="42957"/>
                  </a:cubicBezTo>
                  <a:lnTo>
                    <a:pt x="2420815" y="1783614"/>
                  </a:lnTo>
                  <a:cubicBezTo>
                    <a:pt x="2420815" y="1807338"/>
                    <a:pt x="2401582" y="1826570"/>
                    <a:pt x="2377858" y="1826570"/>
                  </a:cubicBezTo>
                  <a:lnTo>
                    <a:pt x="42957" y="1826570"/>
                  </a:lnTo>
                  <a:cubicBezTo>
                    <a:pt x="19232" y="1826570"/>
                    <a:pt x="0" y="1807338"/>
                    <a:pt x="0" y="1783614"/>
                  </a:cubicBezTo>
                  <a:lnTo>
                    <a:pt x="0" y="42957"/>
                  </a:lnTo>
                  <a:cubicBezTo>
                    <a:pt x="0" y="19232"/>
                    <a:pt x="19232" y="0"/>
                    <a:pt x="42957" y="0"/>
                  </a:cubicBezTo>
                  <a:close/>
                </a:path>
              </a:pathLst>
            </a:custGeom>
            <a:ln w="38100" cap="rnd">
              <a:solidFill>
                <a:srgbClr val="003E5B"/>
              </a:solidFill>
              <a:prstDash val="solid"/>
              <a:round/>
            </a:ln>
          </p:spPr>
        </p:sp>
        <p:sp>
          <p:nvSpPr>
            <p:cNvPr name="TextBox 5" id="5"/>
            <p:cNvSpPr txBox="true"/>
            <p:nvPr/>
          </p:nvSpPr>
          <p:spPr>
            <a:xfrm>
              <a:off x="0" y="-66675"/>
              <a:ext cx="2420815" cy="1893246"/>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8549184" y="3139394"/>
            <a:ext cx="8653714" cy="5332218"/>
            <a:chOff x="0" y="0"/>
            <a:chExt cx="2279167" cy="1404370"/>
          </a:xfrm>
        </p:grpSpPr>
        <p:sp>
          <p:nvSpPr>
            <p:cNvPr name="Freeform 7" id="7"/>
            <p:cNvSpPr/>
            <p:nvPr/>
          </p:nvSpPr>
          <p:spPr>
            <a:xfrm flipH="false" flipV="false" rot="0">
              <a:off x="0" y="0"/>
              <a:ext cx="2279167" cy="1404370"/>
            </a:xfrm>
            <a:custGeom>
              <a:avLst/>
              <a:gdLst/>
              <a:ahLst/>
              <a:cxnLst/>
              <a:rect r="r" b="b" t="t" l="l"/>
              <a:pathLst>
                <a:path h="1404370" w="2279167">
                  <a:moveTo>
                    <a:pt x="40259" y="0"/>
                  </a:moveTo>
                  <a:lnTo>
                    <a:pt x="2238909" y="0"/>
                  </a:lnTo>
                  <a:cubicBezTo>
                    <a:pt x="2249586" y="0"/>
                    <a:pt x="2259826" y="4242"/>
                    <a:pt x="2267376" y="11791"/>
                  </a:cubicBezTo>
                  <a:cubicBezTo>
                    <a:pt x="2274926" y="19341"/>
                    <a:pt x="2279167" y="29581"/>
                    <a:pt x="2279167" y="40259"/>
                  </a:cubicBezTo>
                  <a:lnTo>
                    <a:pt x="2279167" y="1364112"/>
                  </a:lnTo>
                  <a:cubicBezTo>
                    <a:pt x="2279167" y="1374789"/>
                    <a:pt x="2274926" y="1385029"/>
                    <a:pt x="2267376" y="1392579"/>
                  </a:cubicBezTo>
                  <a:cubicBezTo>
                    <a:pt x="2259826" y="1400129"/>
                    <a:pt x="2249586" y="1404370"/>
                    <a:pt x="2238909" y="1404370"/>
                  </a:cubicBezTo>
                  <a:lnTo>
                    <a:pt x="40259" y="1404370"/>
                  </a:lnTo>
                  <a:cubicBezTo>
                    <a:pt x="29581" y="1404370"/>
                    <a:pt x="19341" y="1400129"/>
                    <a:pt x="11791" y="1392579"/>
                  </a:cubicBezTo>
                  <a:cubicBezTo>
                    <a:pt x="4242" y="1385029"/>
                    <a:pt x="0" y="1374789"/>
                    <a:pt x="0" y="1364112"/>
                  </a:cubicBezTo>
                  <a:lnTo>
                    <a:pt x="0" y="40259"/>
                  </a:lnTo>
                  <a:cubicBezTo>
                    <a:pt x="0" y="29581"/>
                    <a:pt x="4242" y="19341"/>
                    <a:pt x="11791" y="11791"/>
                  </a:cubicBezTo>
                  <a:cubicBezTo>
                    <a:pt x="19341" y="4242"/>
                    <a:pt x="29581" y="0"/>
                    <a:pt x="40259" y="0"/>
                  </a:cubicBezTo>
                  <a:close/>
                </a:path>
              </a:pathLst>
            </a:custGeom>
            <a:solidFill>
              <a:srgbClr val="77BAC6"/>
            </a:solidFill>
          </p:spPr>
        </p:sp>
        <p:sp>
          <p:nvSpPr>
            <p:cNvPr name="TextBox 8" id="8"/>
            <p:cNvSpPr txBox="true"/>
            <p:nvPr/>
          </p:nvSpPr>
          <p:spPr>
            <a:xfrm>
              <a:off x="0" y="-66675"/>
              <a:ext cx="2279167" cy="1471045"/>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698766" y="7340944"/>
            <a:ext cx="6832284" cy="1917356"/>
            <a:chOff x="0" y="0"/>
            <a:chExt cx="1214248" cy="340757"/>
          </a:xfrm>
        </p:grpSpPr>
        <p:sp>
          <p:nvSpPr>
            <p:cNvPr name="Freeform 10" id="10"/>
            <p:cNvSpPr/>
            <p:nvPr/>
          </p:nvSpPr>
          <p:spPr>
            <a:xfrm flipH="false" flipV="false" rot="0">
              <a:off x="0" y="0"/>
              <a:ext cx="1214248" cy="340757"/>
            </a:xfrm>
            <a:custGeom>
              <a:avLst/>
              <a:gdLst/>
              <a:ahLst/>
              <a:cxnLst/>
              <a:rect r="r" b="b" t="t" l="l"/>
              <a:pathLst>
                <a:path h="340757" w="1214248">
                  <a:moveTo>
                    <a:pt x="607124" y="0"/>
                  </a:moveTo>
                  <a:cubicBezTo>
                    <a:pt x="271819" y="0"/>
                    <a:pt x="0" y="76281"/>
                    <a:pt x="0" y="170378"/>
                  </a:cubicBezTo>
                  <a:cubicBezTo>
                    <a:pt x="0" y="264476"/>
                    <a:pt x="271819" y="340757"/>
                    <a:pt x="607124" y="340757"/>
                  </a:cubicBezTo>
                  <a:cubicBezTo>
                    <a:pt x="942430" y="340757"/>
                    <a:pt x="1214248" y="264476"/>
                    <a:pt x="1214248" y="170378"/>
                  </a:cubicBezTo>
                  <a:cubicBezTo>
                    <a:pt x="1214248" y="76281"/>
                    <a:pt x="942430" y="0"/>
                    <a:pt x="607124" y="0"/>
                  </a:cubicBezTo>
                  <a:close/>
                </a:path>
              </a:pathLst>
            </a:custGeom>
            <a:solidFill>
              <a:srgbClr val="96DFF0"/>
            </a:solidFill>
          </p:spPr>
        </p:sp>
        <p:sp>
          <p:nvSpPr>
            <p:cNvPr name="TextBox 11" id="11"/>
            <p:cNvSpPr txBox="true"/>
            <p:nvPr/>
          </p:nvSpPr>
          <p:spPr>
            <a:xfrm>
              <a:off x="113836" y="-6154"/>
              <a:ext cx="986577" cy="314965"/>
            </a:xfrm>
            <a:prstGeom prst="rect">
              <a:avLst/>
            </a:prstGeom>
          </p:spPr>
          <p:txBody>
            <a:bodyPr anchor="ctr" rtlCol="false" tIns="46991" lIns="46991" bIns="46991" rIns="46991"/>
            <a:lstStyle/>
            <a:p>
              <a:pPr algn="ctr">
                <a:lnSpc>
                  <a:spcPts val="2659"/>
                </a:lnSpc>
                <a:spcBef>
                  <a:spcPct val="0"/>
                </a:spcBef>
              </a:pPr>
            </a:p>
          </p:txBody>
        </p:sp>
      </p:grpSp>
      <p:sp>
        <p:nvSpPr>
          <p:cNvPr name="Freeform 12" id="12"/>
          <p:cNvSpPr/>
          <p:nvPr/>
        </p:nvSpPr>
        <p:spPr>
          <a:xfrm flipH="false" flipV="false" rot="0">
            <a:off x="1711859" y="4371970"/>
            <a:ext cx="4806099" cy="4487695"/>
          </a:xfrm>
          <a:custGeom>
            <a:avLst/>
            <a:gdLst/>
            <a:ahLst/>
            <a:cxnLst/>
            <a:rect r="r" b="b" t="t" l="l"/>
            <a:pathLst>
              <a:path h="4487695" w="4806099">
                <a:moveTo>
                  <a:pt x="0" y="0"/>
                </a:moveTo>
                <a:lnTo>
                  <a:pt x="4806098" y="0"/>
                </a:lnTo>
                <a:lnTo>
                  <a:pt x="4806098" y="4487694"/>
                </a:lnTo>
                <a:lnTo>
                  <a:pt x="0" y="44876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9018892" y="3455208"/>
            <a:ext cx="7733105" cy="4922838"/>
          </a:xfrm>
          <a:prstGeom prst="rect">
            <a:avLst/>
          </a:prstGeom>
        </p:spPr>
        <p:txBody>
          <a:bodyPr anchor="t" rtlCol="false" tIns="0" lIns="0" bIns="0" rIns="0">
            <a:spAutoFit/>
          </a:bodyPr>
          <a:lstStyle/>
          <a:p>
            <a:pPr algn="just">
              <a:lnSpc>
                <a:spcPts val="3574"/>
              </a:lnSpc>
            </a:pPr>
            <a:r>
              <a:rPr lang="en-US" sz="2499">
                <a:solidFill>
                  <a:srgbClr val="373737"/>
                </a:solidFill>
                <a:latin typeface="Poppins"/>
                <a:ea typeface="Poppins"/>
                <a:cs typeface="Poppins"/>
                <a:sym typeface="Poppins"/>
              </a:rPr>
              <a:t>1. How did understanding the pet change your design?</a:t>
            </a:r>
          </a:p>
          <a:p>
            <a:pPr algn="just">
              <a:lnSpc>
                <a:spcPts val="3574"/>
              </a:lnSpc>
            </a:pPr>
          </a:p>
          <a:p>
            <a:pPr algn="just">
              <a:lnSpc>
                <a:spcPts val="3574"/>
              </a:lnSpc>
            </a:pPr>
            <a:r>
              <a:rPr lang="en-US" sz="2499">
                <a:solidFill>
                  <a:srgbClr val="373737"/>
                </a:solidFill>
                <a:latin typeface="Poppins"/>
                <a:ea typeface="Poppins"/>
                <a:cs typeface="Poppins"/>
                <a:sym typeface="Poppins"/>
              </a:rPr>
              <a:t>2. What math concept was most useful?</a:t>
            </a:r>
          </a:p>
          <a:p>
            <a:pPr algn="just">
              <a:lnSpc>
                <a:spcPts val="3574"/>
              </a:lnSpc>
            </a:pPr>
          </a:p>
          <a:p>
            <a:pPr algn="just">
              <a:lnSpc>
                <a:spcPts val="3574"/>
              </a:lnSpc>
            </a:pPr>
            <a:r>
              <a:rPr lang="en-US" sz="2499">
                <a:solidFill>
                  <a:srgbClr val="373737"/>
                </a:solidFill>
                <a:latin typeface="Poppins"/>
                <a:ea typeface="Poppins"/>
                <a:cs typeface="Poppins"/>
                <a:sym typeface="Poppins"/>
              </a:rPr>
              <a:t>3. What would you improve in a real build?</a:t>
            </a:r>
          </a:p>
          <a:p>
            <a:pPr algn="just">
              <a:lnSpc>
                <a:spcPts val="3574"/>
              </a:lnSpc>
            </a:pPr>
          </a:p>
          <a:p>
            <a:pPr algn="just">
              <a:lnSpc>
                <a:spcPts val="3574"/>
              </a:lnSpc>
            </a:pPr>
            <a:r>
              <a:rPr lang="en-US" sz="2499">
                <a:solidFill>
                  <a:srgbClr val="373737"/>
                </a:solidFill>
                <a:latin typeface="Poppins"/>
                <a:ea typeface="Poppins"/>
                <a:cs typeface="Poppins"/>
                <a:sym typeface="Poppins"/>
              </a:rPr>
              <a:t>4. What did you find most challenging?  </a:t>
            </a:r>
          </a:p>
          <a:p>
            <a:pPr algn="just">
              <a:lnSpc>
                <a:spcPts val="3574"/>
              </a:lnSpc>
            </a:pPr>
          </a:p>
          <a:p>
            <a:pPr algn="just" marL="0" indent="0" lvl="0">
              <a:lnSpc>
                <a:spcPts val="3574"/>
              </a:lnSpc>
            </a:pPr>
            <a:r>
              <a:rPr lang="en-US" sz="2499">
                <a:solidFill>
                  <a:srgbClr val="373737"/>
                </a:solidFill>
                <a:latin typeface="Poppins"/>
                <a:ea typeface="Poppins"/>
                <a:cs typeface="Poppins"/>
                <a:sym typeface="Poppins"/>
              </a:rPr>
              <a:t>5. What did you enjoy about this project?</a:t>
            </a:r>
          </a:p>
          <a:p>
            <a:pPr algn="r" marL="0" indent="0" lvl="0">
              <a:lnSpc>
                <a:spcPts val="3499"/>
              </a:lnSpc>
            </a:pPr>
          </a:p>
        </p:txBody>
      </p:sp>
      <p:sp>
        <p:nvSpPr>
          <p:cNvPr name="TextBox 14" id="14"/>
          <p:cNvSpPr txBox="true"/>
          <p:nvPr/>
        </p:nvSpPr>
        <p:spPr>
          <a:xfrm rot="0">
            <a:off x="9202865" y="2292328"/>
            <a:ext cx="7346351" cy="539750"/>
          </a:xfrm>
          <a:prstGeom prst="rect">
            <a:avLst/>
          </a:prstGeom>
        </p:spPr>
        <p:txBody>
          <a:bodyPr anchor="t" rtlCol="false" tIns="0" lIns="0" bIns="0" rIns="0">
            <a:spAutoFit/>
          </a:bodyPr>
          <a:lstStyle/>
          <a:p>
            <a:pPr algn="ctr">
              <a:lnSpc>
                <a:spcPts val="3999"/>
              </a:lnSpc>
            </a:pPr>
            <a:r>
              <a:rPr lang="en-US" sz="3999" spc="-119">
                <a:solidFill>
                  <a:srgbClr val="373737"/>
                </a:solidFill>
                <a:latin typeface="Sensei"/>
                <a:ea typeface="Sensei"/>
                <a:cs typeface="Sensei"/>
                <a:sym typeface="Sensei"/>
              </a:rPr>
              <a:t>Pair and Share Brainstorm</a:t>
            </a:r>
          </a:p>
        </p:txBody>
      </p:sp>
      <p:sp>
        <p:nvSpPr>
          <p:cNvPr name="TextBox 15" id="15"/>
          <p:cNvSpPr txBox="true"/>
          <p:nvPr/>
        </p:nvSpPr>
        <p:spPr>
          <a:xfrm rot="0">
            <a:off x="848573" y="1160440"/>
            <a:ext cx="7039069" cy="2822575"/>
          </a:xfrm>
          <a:prstGeom prst="rect">
            <a:avLst/>
          </a:prstGeom>
        </p:spPr>
        <p:txBody>
          <a:bodyPr anchor="t" rtlCol="false" tIns="0" lIns="0" bIns="0" rIns="0">
            <a:spAutoFit/>
          </a:bodyPr>
          <a:lstStyle/>
          <a:p>
            <a:pPr algn="ctr">
              <a:lnSpc>
                <a:spcPts val="10999"/>
              </a:lnSpc>
            </a:pPr>
            <a:r>
              <a:rPr lang="en-US" sz="9999" spc="-299">
                <a:solidFill>
                  <a:srgbClr val="000000"/>
                </a:solidFill>
                <a:latin typeface="Sensei"/>
                <a:ea typeface="Sensei"/>
                <a:cs typeface="Sensei"/>
                <a:sym typeface="Sensei"/>
              </a:rPr>
              <a:t>Success Criteria</a:t>
            </a:r>
          </a:p>
        </p:txBody>
      </p:sp>
      <p:sp>
        <p:nvSpPr>
          <p:cNvPr name="Freeform 16" id="16"/>
          <p:cNvSpPr/>
          <p:nvPr/>
        </p:nvSpPr>
        <p:spPr>
          <a:xfrm flipH="true" flipV="false" rot="0">
            <a:off x="455546" y="975964"/>
            <a:ext cx="1621829" cy="1552901"/>
          </a:xfrm>
          <a:custGeom>
            <a:avLst/>
            <a:gdLst/>
            <a:ahLst/>
            <a:cxnLst/>
            <a:rect r="r" b="b" t="t" l="l"/>
            <a:pathLst>
              <a:path h="1552901" w="1621829">
                <a:moveTo>
                  <a:pt x="1621829" y="0"/>
                </a:moveTo>
                <a:lnTo>
                  <a:pt x="0" y="0"/>
                </a:lnTo>
                <a:lnTo>
                  <a:pt x="0" y="1552901"/>
                </a:lnTo>
                <a:lnTo>
                  <a:pt x="1621829" y="1552901"/>
                </a:lnTo>
                <a:lnTo>
                  <a:pt x="162182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1366568">
            <a:off x="6903193" y="7158589"/>
            <a:ext cx="519560" cy="1164280"/>
          </a:xfrm>
          <a:custGeom>
            <a:avLst/>
            <a:gdLst/>
            <a:ahLst/>
            <a:cxnLst/>
            <a:rect r="r" b="b" t="t" l="l"/>
            <a:pathLst>
              <a:path h="1164280" w="519560">
                <a:moveTo>
                  <a:pt x="0" y="0"/>
                </a:moveTo>
                <a:lnTo>
                  <a:pt x="519560" y="0"/>
                </a:lnTo>
                <a:lnTo>
                  <a:pt x="519560" y="1164280"/>
                </a:lnTo>
                <a:lnTo>
                  <a:pt x="0" y="11642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7368081" y="6615817"/>
            <a:ext cx="519560" cy="1164280"/>
          </a:xfrm>
          <a:custGeom>
            <a:avLst/>
            <a:gdLst/>
            <a:ahLst/>
            <a:cxnLst/>
            <a:rect r="r" b="b" t="t" l="l"/>
            <a:pathLst>
              <a:path h="1164280" w="519560">
                <a:moveTo>
                  <a:pt x="0" y="0"/>
                </a:moveTo>
                <a:lnTo>
                  <a:pt x="519560" y="0"/>
                </a:lnTo>
                <a:lnTo>
                  <a:pt x="519560" y="1164280"/>
                </a:lnTo>
                <a:lnTo>
                  <a:pt x="0" y="11642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897560" y="2426694"/>
            <a:ext cx="3816171" cy="7210083"/>
            <a:chOff x="0" y="0"/>
            <a:chExt cx="1005082" cy="1898952"/>
          </a:xfrm>
        </p:grpSpPr>
        <p:sp>
          <p:nvSpPr>
            <p:cNvPr name="Freeform 4" id="4"/>
            <p:cNvSpPr/>
            <p:nvPr/>
          </p:nvSpPr>
          <p:spPr>
            <a:xfrm flipH="false" flipV="false" rot="0">
              <a:off x="0" y="0"/>
              <a:ext cx="1005082" cy="1898952"/>
            </a:xfrm>
            <a:custGeom>
              <a:avLst/>
              <a:gdLst/>
              <a:ahLst/>
              <a:cxnLst/>
              <a:rect r="r" b="b" t="t" l="l"/>
              <a:pathLst>
                <a:path h="1898952" w="1005082">
                  <a:moveTo>
                    <a:pt x="103464" y="0"/>
                  </a:moveTo>
                  <a:lnTo>
                    <a:pt x="901618" y="0"/>
                  </a:lnTo>
                  <a:cubicBezTo>
                    <a:pt x="929058" y="0"/>
                    <a:pt x="955375" y="10901"/>
                    <a:pt x="974778" y="30304"/>
                  </a:cubicBezTo>
                  <a:cubicBezTo>
                    <a:pt x="994181" y="49707"/>
                    <a:pt x="1005082" y="76024"/>
                    <a:pt x="1005082" y="103464"/>
                  </a:cubicBezTo>
                  <a:lnTo>
                    <a:pt x="1005082" y="1795488"/>
                  </a:lnTo>
                  <a:cubicBezTo>
                    <a:pt x="1005082" y="1822928"/>
                    <a:pt x="994181" y="1849245"/>
                    <a:pt x="974778" y="1868648"/>
                  </a:cubicBezTo>
                  <a:cubicBezTo>
                    <a:pt x="955375" y="1888051"/>
                    <a:pt x="929058" y="1898952"/>
                    <a:pt x="901618" y="1898952"/>
                  </a:cubicBezTo>
                  <a:lnTo>
                    <a:pt x="103464" y="1898952"/>
                  </a:lnTo>
                  <a:cubicBezTo>
                    <a:pt x="76024" y="1898952"/>
                    <a:pt x="49707" y="1888051"/>
                    <a:pt x="30304" y="1868648"/>
                  </a:cubicBezTo>
                  <a:cubicBezTo>
                    <a:pt x="10901" y="1849245"/>
                    <a:pt x="0" y="1822928"/>
                    <a:pt x="0" y="1795488"/>
                  </a:cubicBezTo>
                  <a:lnTo>
                    <a:pt x="0" y="103464"/>
                  </a:lnTo>
                  <a:cubicBezTo>
                    <a:pt x="0" y="76024"/>
                    <a:pt x="10901" y="49707"/>
                    <a:pt x="30304" y="30304"/>
                  </a:cubicBezTo>
                  <a:cubicBezTo>
                    <a:pt x="49707" y="10901"/>
                    <a:pt x="76024" y="0"/>
                    <a:pt x="103464" y="0"/>
                  </a:cubicBezTo>
                  <a:close/>
                </a:path>
              </a:pathLst>
            </a:custGeom>
            <a:ln w="38100" cap="rnd">
              <a:solidFill>
                <a:srgbClr val="003E5B"/>
              </a:solidFill>
              <a:prstDash val="solid"/>
              <a:round/>
            </a:ln>
          </p:spPr>
        </p:sp>
        <p:sp>
          <p:nvSpPr>
            <p:cNvPr name="TextBox 5" id="5"/>
            <p:cNvSpPr txBox="true"/>
            <p:nvPr/>
          </p:nvSpPr>
          <p:spPr>
            <a:xfrm>
              <a:off x="0" y="-66675"/>
              <a:ext cx="1005082" cy="1965627"/>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1064838" y="6031736"/>
            <a:ext cx="3497464" cy="3440927"/>
            <a:chOff x="0" y="0"/>
            <a:chExt cx="921143" cy="906252"/>
          </a:xfrm>
        </p:grpSpPr>
        <p:sp>
          <p:nvSpPr>
            <p:cNvPr name="Freeform 7" id="7"/>
            <p:cNvSpPr/>
            <p:nvPr/>
          </p:nvSpPr>
          <p:spPr>
            <a:xfrm flipH="false" flipV="false" rot="0">
              <a:off x="0" y="0"/>
              <a:ext cx="921143" cy="906252"/>
            </a:xfrm>
            <a:custGeom>
              <a:avLst/>
              <a:gdLst/>
              <a:ahLst/>
              <a:cxnLst/>
              <a:rect r="r" b="b" t="t" l="l"/>
              <a:pathLst>
                <a:path h="906252" w="921143">
                  <a:moveTo>
                    <a:pt x="99611" y="0"/>
                  </a:moveTo>
                  <a:lnTo>
                    <a:pt x="821532" y="0"/>
                  </a:lnTo>
                  <a:cubicBezTo>
                    <a:pt x="847950" y="0"/>
                    <a:pt x="873287" y="10495"/>
                    <a:pt x="891967" y="29175"/>
                  </a:cubicBezTo>
                  <a:cubicBezTo>
                    <a:pt x="910648" y="47856"/>
                    <a:pt x="921143" y="73193"/>
                    <a:pt x="921143" y="99611"/>
                  </a:cubicBezTo>
                  <a:lnTo>
                    <a:pt x="921143" y="806641"/>
                  </a:lnTo>
                  <a:cubicBezTo>
                    <a:pt x="921143" y="861655"/>
                    <a:pt x="876545" y="906252"/>
                    <a:pt x="821532" y="906252"/>
                  </a:cubicBezTo>
                  <a:lnTo>
                    <a:pt x="99611" y="906252"/>
                  </a:lnTo>
                  <a:cubicBezTo>
                    <a:pt x="44597" y="906252"/>
                    <a:pt x="0" y="861655"/>
                    <a:pt x="0" y="806641"/>
                  </a:cubicBezTo>
                  <a:lnTo>
                    <a:pt x="0" y="99611"/>
                  </a:lnTo>
                  <a:cubicBezTo>
                    <a:pt x="0" y="44597"/>
                    <a:pt x="44597" y="0"/>
                    <a:pt x="99611" y="0"/>
                  </a:cubicBezTo>
                  <a:close/>
                </a:path>
              </a:pathLst>
            </a:custGeom>
            <a:solidFill>
              <a:srgbClr val="77BAC6"/>
            </a:solidFill>
          </p:spPr>
        </p:sp>
        <p:sp>
          <p:nvSpPr>
            <p:cNvPr name="TextBox 8" id="8"/>
            <p:cNvSpPr txBox="true"/>
            <p:nvPr/>
          </p:nvSpPr>
          <p:spPr>
            <a:xfrm>
              <a:off x="0" y="-66675"/>
              <a:ext cx="921143" cy="972927"/>
            </a:xfrm>
            <a:prstGeom prst="rect">
              <a:avLst/>
            </a:prstGeom>
          </p:spPr>
          <p:txBody>
            <a:bodyPr anchor="ctr" rtlCol="false" tIns="50800" lIns="50800" bIns="50800" rIns="50800"/>
            <a:lstStyle/>
            <a:p>
              <a:pPr algn="ctr">
                <a:lnSpc>
                  <a:spcPts val="3499"/>
                </a:lnSpc>
              </a:pPr>
            </a:p>
          </p:txBody>
        </p:sp>
      </p:grpSp>
      <p:grpSp>
        <p:nvGrpSpPr>
          <p:cNvPr name="Group 9" id="9"/>
          <p:cNvGrpSpPr/>
          <p:nvPr/>
        </p:nvGrpSpPr>
        <p:grpSpPr>
          <a:xfrm rot="0">
            <a:off x="5193180" y="2426694"/>
            <a:ext cx="3768619" cy="7210083"/>
            <a:chOff x="0" y="0"/>
            <a:chExt cx="992558" cy="1898952"/>
          </a:xfrm>
        </p:grpSpPr>
        <p:sp>
          <p:nvSpPr>
            <p:cNvPr name="Freeform 10" id="10"/>
            <p:cNvSpPr/>
            <p:nvPr/>
          </p:nvSpPr>
          <p:spPr>
            <a:xfrm flipH="false" flipV="false" rot="0">
              <a:off x="0" y="0"/>
              <a:ext cx="992558" cy="1898952"/>
            </a:xfrm>
            <a:custGeom>
              <a:avLst/>
              <a:gdLst/>
              <a:ahLst/>
              <a:cxnLst/>
              <a:rect r="r" b="b" t="t" l="l"/>
              <a:pathLst>
                <a:path h="1898952" w="992558">
                  <a:moveTo>
                    <a:pt x="104770" y="0"/>
                  </a:moveTo>
                  <a:lnTo>
                    <a:pt x="887788" y="0"/>
                  </a:lnTo>
                  <a:cubicBezTo>
                    <a:pt x="945651" y="0"/>
                    <a:pt x="992558" y="46907"/>
                    <a:pt x="992558" y="104770"/>
                  </a:cubicBezTo>
                  <a:lnTo>
                    <a:pt x="992558" y="1794182"/>
                  </a:lnTo>
                  <a:cubicBezTo>
                    <a:pt x="992558" y="1852045"/>
                    <a:pt x="945651" y="1898952"/>
                    <a:pt x="887788" y="1898952"/>
                  </a:cubicBezTo>
                  <a:lnTo>
                    <a:pt x="104770" y="1898952"/>
                  </a:lnTo>
                  <a:cubicBezTo>
                    <a:pt x="76983" y="1898952"/>
                    <a:pt x="50335" y="1887914"/>
                    <a:pt x="30686" y="1868266"/>
                  </a:cubicBezTo>
                  <a:cubicBezTo>
                    <a:pt x="11038" y="1848618"/>
                    <a:pt x="0" y="1821969"/>
                    <a:pt x="0" y="1794182"/>
                  </a:cubicBezTo>
                  <a:lnTo>
                    <a:pt x="0" y="104770"/>
                  </a:lnTo>
                  <a:cubicBezTo>
                    <a:pt x="0" y="46907"/>
                    <a:pt x="46907" y="0"/>
                    <a:pt x="104770" y="0"/>
                  </a:cubicBezTo>
                  <a:close/>
                </a:path>
              </a:pathLst>
            </a:custGeom>
            <a:ln w="38100" cap="rnd">
              <a:solidFill>
                <a:srgbClr val="003E5B"/>
              </a:solidFill>
              <a:prstDash val="solid"/>
              <a:round/>
            </a:ln>
          </p:spPr>
        </p:sp>
        <p:sp>
          <p:nvSpPr>
            <p:cNvPr name="TextBox 11" id="11"/>
            <p:cNvSpPr txBox="true"/>
            <p:nvPr/>
          </p:nvSpPr>
          <p:spPr>
            <a:xfrm>
              <a:off x="0" y="-66675"/>
              <a:ext cx="992558" cy="1965627"/>
            </a:xfrm>
            <a:prstGeom prst="rect">
              <a:avLst/>
            </a:prstGeom>
          </p:spPr>
          <p:txBody>
            <a:bodyPr anchor="ctr" rtlCol="false" tIns="50800" lIns="50800" bIns="50800" rIns="50800"/>
            <a:lstStyle/>
            <a:p>
              <a:pPr algn="ctr">
                <a:lnSpc>
                  <a:spcPts val="3499"/>
                </a:lnSpc>
              </a:pPr>
            </a:p>
          </p:txBody>
        </p:sp>
      </p:grpSp>
      <p:grpSp>
        <p:nvGrpSpPr>
          <p:cNvPr name="Group 12" id="12"/>
          <p:cNvGrpSpPr/>
          <p:nvPr/>
        </p:nvGrpSpPr>
        <p:grpSpPr>
          <a:xfrm rot="0">
            <a:off x="5336682" y="6031736"/>
            <a:ext cx="3497464" cy="3440927"/>
            <a:chOff x="0" y="0"/>
            <a:chExt cx="921143" cy="906252"/>
          </a:xfrm>
        </p:grpSpPr>
        <p:sp>
          <p:nvSpPr>
            <p:cNvPr name="Freeform 13" id="13"/>
            <p:cNvSpPr/>
            <p:nvPr/>
          </p:nvSpPr>
          <p:spPr>
            <a:xfrm flipH="false" flipV="false" rot="0">
              <a:off x="0" y="0"/>
              <a:ext cx="921143" cy="906252"/>
            </a:xfrm>
            <a:custGeom>
              <a:avLst/>
              <a:gdLst/>
              <a:ahLst/>
              <a:cxnLst/>
              <a:rect r="r" b="b" t="t" l="l"/>
              <a:pathLst>
                <a:path h="906252" w="921143">
                  <a:moveTo>
                    <a:pt x="99611" y="0"/>
                  </a:moveTo>
                  <a:lnTo>
                    <a:pt x="821532" y="0"/>
                  </a:lnTo>
                  <a:cubicBezTo>
                    <a:pt x="847950" y="0"/>
                    <a:pt x="873287" y="10495"/>
                    <a:pt x="891967" y="29175"/>
                  </a:cubicBezTo>
                  <a:cubicBezTo>
                    <a:pt x="910648" y="47856"/>
                    <a:pt x="921143" y="73193"/>
                    <a:pt x="921143" y="99611"/>
                  </a:cubicBezTo>
                  <a:lnTo>
                    <a:pt x="921143" y="806641"/>
                  </a:lnTo>
                  <a:cubicBezTo>
                    <a:pt x="921143" y="861655"/>
                    <a:pt x="876545" y="906252"/>
                    <a:pt x="821532" y="906252"/>
                  </a:cubicBezTo>
                  <a:lnTo>
                    <a:pt x="99611" y="906252"/>
                  </a:lnTo>
                  <a:cubicBezTo>
                    <a:pt x="44597" y="906252"/>
                    <a:pt x="0" y="861655"/>
                    <a:pt x="0" y="806641"/>
                  </a:cubicBezTo>
                  <a:lnTo>
                    <a:pt x="0" y="99611"/>
                  </a:lnTo>
                  <a:cubicBezTo>
                    <a:pt x="0" y="44597"/>
                    <a:pt x="44597" y="0"/>
                    <a:pt x="99611" y="0"/>
                  </a:cubicBezTo>
                  <a:close/>
                </a:path>
              </a:pathLst>
            </a:custGeom>
            <a:solidFill>
              <a:srgbClr val="77BAC6"/>
            </a:solidFill>
          </p:spPr>
        </p:sp>
        <p:sp>
          <p:nvSpPr>
            <p:cNvPr name="TextBox 14" id="14"/>
            <p:cNvSpPr txBox="true"/>
            <p:nvPr/>
          </p:nvSpPr>
          <p:spPr>
            <a:xfrm>
              <a:off x="0" y="-66675"/>
              <a:ext cx="921143" cy="972927"/>
            </a:xfrm>
            <a:prstGeom prst="rect">
              <a:avLst/>
            </a:prstGeom>
          </p:spPr>
          <p:txBody>
            <a:bodyPr anchor="ctr" rtlCol="false" tIns="50800" lIns="50800" bIns="50800" rIns="50800"/>
            <a:lstStyle/>
            <a:p>
              <a:pPr algn="ctr">
                <a:lnSpc>
                  <a:spcPts val="3499"/>
                </a:lnSpc>
              </a:pPr>
            </a:p>
          </p:txBody>
        </p:sp>
      </p:grpSp>
      <p:grpSp>
        <p:nvGrpSpPr>
          <p:cNvPr name="Group 15" id="15"/>
          <p:cNvGrpSpPr/>
          <p:nvPr/>
        </p:nvGrpSpPr>
        <p:grpSpPr>
          <a:xfrm rot="0">
            <a:off x="9452336" y="2426694"/>
            <a:ext cx="3752768" cy="7210083"/>
            <a:chOff x="0" y="0"/>
            <a:chExt cx="988383" cy="1898952"/>
          </a:xfrm>
        </p:grpSpPr>
        <p:sp>
          <p:nvSpPr>
            <p:cNvPr name="Freeform 16" id="16"/>
            <p:cNvSpPr/>
            <p:nvPr/>
          </p:nvSpPr>
          <p:spPr>
            <a:xfrm flipH="false" flipV="false" rot="0">
              <a:off x="0" y="0"/>
              <a:ext cx="988383" cy="1898952"/>
            </a:xfrm>
            <a:custGeom>
              <a:avLst/>
              <a:gdLst/>
              <a:ahLst/>
              <a:cxnLst/>
              <a:rect r="r" b="b" t="t" l="l"/>
              <a:pathLst>
                <a:path h="1898952" w="988383">
                  <a:moveTo>
                    <a:pt x="105212" y="0"/>
                  </a:moveTo>
                  <a:lnTo>
                    <a:pt x="883171" y="0"/>
                  </a:lnTo>
                  <a:cubicBezTo>
                    <a:pt x="941278" y="0"/>
                    <a:pt x="988383" y="47105"/>
                    <a:pt x="988383" y="105212"/>
                  </a:cubicBezTo>
                  <a:lnTo>
                    <a:pt x="988383" y="1793740"/>
                  </a:lnTo>
                  <a:cubicBezTo>
                    <a:pt x="988383" y="1851847"/>
                    <a:pt x="941278" y="1898952"/>
                    <a:pt x="883171" y="1898952"/>
                  </a:cubicBezTo>
                  <a:lnTo>
                    <a:pt x="105212" y="1898952"/>
                  </a:lnTo>
                  <a:cubicBezTo>
                    <a:pt x="47105" y="1898952"/>
                    <a:pt x="0" y="1851847"/>
                    <a:pt x="0" y="1793740"/>
                  </a:cubicBezTo>
                  <a:lnTo>
                    <a:pt x="0" y="105212"/>
                  </a:lnTo>
                  <a:cubicBezTo>
                    <a:pt x="0" y="47105"/>
                    <a:pt x="47105" y="0"/>
                    <a:pt x="105212" y="0"/>
                  </a:cubicBezTo>
                  <a:close/>
                </a:path>
              </a:pathLst>
            </a:custGeom>
            <a:ln w="38100" cap="rnd">
              <a:solidFill>
                <a:srgbClr val="003E5B"/>
              </a:solidFill>
              <a:prstDash val="solid"/>
              <a:round/>
            </a:ln>
          </p:spPr>
        </p:sp>
        <p:sp>
          <p:nvSpPr>
            <p:cNvPr name="TextBox 17" id="17"/>
            <p:cNvSpPr txBox="true"/>
            <p:nvPr/>
          </p:nvSpPr>
          <p:spPr>
            <a:xfrm>
              <a:off x="0" y="-66675"/>
              <a:ext cx="988383" cy="1965627"/>
            </a:xfrm>
            <a:prstGeom prst="rect">
              <a:avLst/>
            </a:prstGeom>
          </p:spPr>
          <p:txBody>
            <a:bodyPr anchor="ctr" rtlCol="false" tIns="50800" lIns="50800" bIns="50800" rIns="50800"/>
            <a:lstStyle/>
            <a:p>
              <a:pPr algn="ctr">
                <a:lnSpc>
                  <a:spcPts val="3499"/>
                </a:lnSpc>
              </a:pPr>
            </a:p>
          </p:txBody>
        </p:sp>
      </p:grpSp>
      <p:grpSp>
        <p:nvGrpSpPr>
          <p:cNvPr name="Group 18" id="18"/>
          <p:cNvGrpSpPr/>
          <p:nvPr/>
        </p:nvGrpSpPr>
        <p:grpSpPr>
          <a:xfrm rot="0">
            <a:off x="9579988" y="6031736"/>
            <a:ext cx="3497464" cy="3440927"/>
            <a:chOff x="0" y="0"/>
            <a:chExt cx="921143" cy="906252"/>
          </a:xfrm>
        </p:grpSpPr>
        <p:sp>
          <p:nvSpPr>
            <p:cNvPr name="Freeform 19" id="19"/>
            <p:cNvSpPr/>
            <p:nvPr/>
          </p:nvSpPr>
          <p:spPr>
            <a:xfrm flipH="false" flipV="false" rot="0">
              <a:off x="0" y="0"/>
              <a:ext cx="921143" cy="906252"/>
            </a:xfrm>
            <a:custGeom>
              <a:avLst/>
              <a:gdLst/>
              <a:ahLst/>
              <a:cxnLst/>
              <a:rect r="r" b="b" t="t" l="l"/>
              <a:pathLst>
                <a:path h="906252" w="921143">
                  <a:moveTo>
                    <a:pt x="99611" y="0"/>
                  </a:moveTo>
                  <a:lnTo>
                    <a:pt x="821532" y="0"/>
                  </a:lnTo>
                  <a:cubicBezTo>
                    <a:pt x="847950" y="0"/>
                    <a:pt x="873287" y="10495"/>
                    <a:pt x="891967" y="29175"/>
                  </a:cubicBezTo>
                  <a:cubicBezTo>
                    <a:pt x="910648" y="47856"/>
                    <a:pt x="921143" y="73193"/>
                    <a:pt x="921143" y="99611"/>
                  </a:cubicBezTo>
                  <a:lnTo>
                    <a:pt x="921143" y="806641"/>
                  </a:lnTo>
                  <a:cubicBezTo>
                    <a:pt x="921143" y="861655"/>
                    <a:pt x="876545" y="906252"/>
                    <a:pt x="821532" y="906252"/>
                  </a:cubicBezTo>
                  <a:lnTo>
                    <a:pt x="99611" y="906252"/>
                  </a:lnTo>
                  <a:cubicBezTo>
                    <a:pt x="44597" y="906252"/>
                    <a:pt x="0" y="861655"/>
                    <a:pt x="0" y="806641"/>
                  </a:cubicBezTo>
                  <a:lnTo>
                    <a:pt x="0" y="99611"/>
                  </a:lnTo>
                  <a:cubicBezTo>
                    <a:pt x="0" y="44597"/>
                    <a:pt x="44597" y="0"/>
                    <a:pt x="99611" y="0"/>
                  </a:cubicBezTo>
                  <a:close/>
                </a:path>
              </a:pathLst>
            </a:custGeom>
            <a:solidFill>
              <a:srgbClr val="77BAC6"/>
            </a:solidFill>
          </p:spPr>
        </p:sp>
        <p:sp>
          <p:nvSpPr>
            <p:cNvPr name="TextBox 20" id="20"/>
            <p:cNvSpPr txBox="true"/>
            <p:nvPr/>
          </p:nvSpPr>
          <p:spPr>
            <a:xfrm>
              <a:off x="0" y="-66675"/>
              <a:ext cx="921143" cy="972927"/>
            </a:xfrm>
            <a:prstGeom prst="rect">
              <a:avLst/>
            </a:prstGeom>
          </p:spPr>
          <p:txBody>
            <a:bodyPr anchor="ctr" rtlCol="false" tIns="50800" lIns="50800" bIns="50800" rIns="50800"/>
            <a:lstStyle/>
            <a:p>
              <a:pPr algn="ctr">
                <a:lnSpc>
                  <a:spcPts val="3499"/>
                </a:lnSpc>
              </a:pPr>
            </a:p>
          </p:txBody>
        </p:sp>
      </p:grpSp>
      <p:grpSp>
        <p:nvGrpSpPr>
          <p:cNvPr name="Group 21" id="21"/>
          <p:cNvGrpSpPr/>
          <p:nvPr/>
        </p:nvGrpSpPr>
        <p:grpSpPr>
          <a:xfrm rot="0">
            <a:off x="13695641" y="2426694"/>
            <a:ext cx="3752768" cy="7210083"/>
            <a:chOff x="0" y="0"/>
            <a:chExt cx="988383" cy="1898952"/>
          </a:xfrm>
        </p:grpSpPr>
        <p:sp>
          <p:nvSpPr>
            <p:cNvPr name="Freeform 22" id="22"/>
            <p:cNvSpPr/>
            <p:nvPr/>
          </p:nvSpPr>
          <p:spPr>
            <a:xfrm flipH="false" flipV="false" rot="0">
              <a:off x="0" y="0"/>
              <a:ext cx="988383" cy="1898952"/>
            </a:xfrm>
            <a:custGeom>
              <a:avLst/>
              <a:gdLst/>
              <a:ahLst/>
              <a:cxnLst/>
              <a:rect r="r" b="b" t="t" l="l"/>
              <a:pathLst>
                <a:path h="1898952" w="988383">
                  <a:moveTo>
                    <a:pt x="105212" y="0"/>
                  </a:moveTo>
                  <a:lnTo>
                    <a:pt x="883171" y="0"/>
                  </a:lnTo>
                  <a:cubicBezTo>
                    <a:pt x="941278" y="0"/>
                    <a:pt x="988383" y="47105"/>
                    <a:pt x="988383" y="105212"/>
                  </a:cubicBezTo>
                  <a:lnTo>
                    <a:pt x="988383" y="1793740"/>
                  </a:lnTo>
                  <a:cubicBezTo>
                    <a:pt x="988383" y="1851847"/>
                    <a:pt x="941278" y="1898952"/>
                    <a:pt x="883171" y="1898952"/>
                  </a:cubicBezTo>
                  <a:lnTo>
                    <a:pt x="105212" y="1898952"/>
                  </a:lnTo>
                  <a:cubicBezTo>
                    <a:pt x="47105" y="1898952"/>
                    <a:pt x="0" y="1851847"/>
                    <a:pt x="0" y="1793740"/>
                  </a:cubicBezTo>
                  <a:lnTo>
                    <a:pt x="0" y="105212"/>
                  </a:lnTo>
                  <a:cubicBezTo>
                    <a:pt x="0" y="47105"/>
                    <a:pt x="47105" y="0"/>
                    <a:pt x="105212" y="0"/>
                  </a:cubicBezTo>
                  <a:close/>
                </a:path>
              </a:pathLst>
            </a:custGeom>
            <a:ln w="38100" cap="rnd">
              <a:solidFill>
                <a:srgbClr val="003E5B"/>
              </a:solidFill>
              <a:prstDash val="solid"/>
              <a:round/>
            </a:ln>
          </p:spPr>
        </p:sp>
        <p:sp>
          <p:nvSpPr>
            <p:cNvPr name="TextBox 23" id="23"/>
            <p:cNvSpPr txBox="true"/>
            <p:nvPr/>
          </p:nvSpPr>
          <p:spPr>
            <a:xfrm>
              <a:off x="0" y="-66675"/>
              <a:ext cx="988383" cy="1965627"/>
            </a:xfrm>
            <a:prstGeom prst="rect">
              <a:avLst/>
            </a:prstGeom>
          </p:spPr>
          <p:txBody>
            <a:bodyPr anchor="ctr" rtlCol="false" tIns="50800" lIns="50800" bIns="50800" rIns="50800"/>
            <a:lstStyle/>
            <a:p>
              <a:pPr algn="ctr">
                <a:lnSpc>
                  <a:spcPts val="3499"/>
                </a:lnSpc>
              </a:pPr>
            </a:p>
          </p:txBody>
        </p:sp>
      </p:grpSp>
      <p:grpSp>
        <p:nvGrpSpPr>
          <p:cNvPr name="Group 24" id="24"/>
          <p:cNvGrpSpPr/>
          <p:nvPr/>
        </p:nvGrpSpPr>
        <p:grpSpPr>
          <a:xfrm rot="0">
            <a:off x="13823293" y="6031736"/>
            <a:ext cx="3497464" cy="3440927"/>
            <a:chOff x="0" y="0"/>
            <a:chExt cx="921143" cy="906252"/>
          </a:xfrm>
        </p:grpSpPr>
        <p:sp>
          <p:nvSpPr>
            <p:cNvPr name="Freeform 25" id="25"/>
            <p:cNvSpPr/>
            <p:nvPr/>
          </p:nvSpPr>
          <p:spPr>
            <a:xfrm flipH="false" flipV="false" rot="0">
              <a:off x="0" y="0"/>
              <a:ext cx="921143" cy="906252"/>
            </a:xfrm>
            <a:custGeom>
              <a:avLst/>
              <a:gdLst/>
              <a:ahLst/>
              <a:cxnLst/>
              <a:rect r="r" b="b" t="t" l="l"/>
              <a:pathLst>
                <a:path h="906252" w="921143">
                  <a:moveTo>
                    <a:pt x="99611" y="0"/>
                  </a:moveTo>
                  <a:lnTo>
                    <a:pt x="821532" y="0"/>
                  </a:lnTo>
                  <a:cubicBezTo>
                    <a:pt x="847950" y="0"/>
                    <a:pt x="873287" y="10495"/>
                    <a:pt x="891967" y="29175"/>
                  </a:cubicBezTo>
                  <a:cubicBezTo>
                    <a:pt x="910648" y="47856"/>
                    <a:pt x="921143" y="73193"/>
                    <a:pt x="921143" y="99611"/>
                  </a:cubicBezTo>
                  <a:lnTo>
                    <a:pt x="921143" y="806641"/>
                  </a:lnTo>
                  <a:cubicBezTo>
                    <a:pt x="921143" y="861655"/>
                    <a:pt x="876545" y="906252"/>
                    <a:pt x="821532" y="906252"/>
                  </a:cubicBezTo>
                  <a:lnTo>
                    <a:pt x="99611" y="906252"/>
                  </a:lnTo>
                  <a:cubicBezTo>
                    <a:pt x="44597" y="906252"/>
                    <a:pt x="0" y="861655"/>
                    <a:pt x="0" y="806641"/>
                  </a:cubicBezTo>
                  <a:lnTo>
                    <a:pt x="0" y="99611"/>
                  </a:lnTo>
                  <a:cubicBezTo>
                    <a:pt x="0" y="44597"/>
                    <a:pt x="44597" y="0"/>
                    <a:pt x="99611" y="0"/>
                  </a:cubicBezTo>
                  <a:close/>
                </a:path>
              </a:pathLst>
            </a:custGeom>
            <a:solidFill>
              <a:srgbClr val="77BAC6"/>
            </a:solidFill>
          </p:spPr>
        </p:sp>
        <p:sp>
          <p:nvSpPr>
            <p:cNvPr name="TextBox 26" id="26"/>
            <p:cNvSpPr txBox="true"/>
            <p:nvPr/>
          </p:nvSpPr>
          <p:spPr>
            <a:xfrm>
              <a:off x="0" y="-66675"/>
              <a:ext cx="921143" cy="972927"/>
            </a:xfrm>
            <a:prstGeom prst="rect">
              <a:avLst/>
            </a:prstGeom>
          </p:spPr>
          <p:txBody>
            <a:bodyPr anchor="ctr" rtlCol="false" tIns="50800" lIns="50800" bIns="50800" rIns="50800"/>
            <a:lstStyle/>
            <a:p>
              <a:pPr algn="ctr">
                <a:lnSpc>
                  <a:spcPts val="3499"/>
                </a:lnSpc>
              </a:pPr>
            </a:p>
          </p:txBody>
        </p:sp>
      </p:grpSp>
      <p:sp>
        <p:nvSpPr>
          <p:cNvPr name="Freeform 27" id="27"/>
          <p:cNvSpPr/>
          <p:nvPr/>
        </p:nvSpPr>
        <p:spPr>
          <a:xfrm flipH="false" flipV="false" rot="0">
            <a:off x="1308707" y="2958043"/>
            <a:ext cx="2822936" cy="2639445"/>
          </a:xfrm>
          <a:custGeom>
            <a:avLst/>
            <a:gdLst/>
            <a:ahLst/>
            <a:cxnLst/>
            <a:rect r="r" b="b" t="t" l="l"/>
            <a:pathLst>
              <a:path h="2639445" w="2822936">
                <a:moveTo>
                  <a:pt x="0" y="0"/>
                </a:moveTo>
                <a:lnTo>
                  <a:pt x="2822936" y="0"/>
                </a:lnTo>
                <a:lnTo>
                  <a:pt x="2822936" y="2639446"/>
                </a:lnTo>
                <a:lnTo>
                  <a:pt x="0" y="26394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8" id="28"/>
          <p:cNvSpPr/>
          <p:nvPr/>
        </p:nvSpPr>
        <p:spPr>
          <a:xfrm flipH="false" flipV="false" rot="0">
            <a:off x="5788427" y="2866989"/>
            <a:ext cx="2593975" cy="2730500"/>
          </a:xfrm>
          <a:custGeom>
            <a:avLst/>
            <a:gdLst/>
            <a:ahLst/>
            <a:cxnLst/>
            <a:rect r="r" b="b" t="t" l="l"/>
            <a:pathLst>
              <a:path h="2730500" w="2593975">
                <a:moveTo>
                  <a:pt x="0" y="0"/>
                </a:moveTo>
                <a:lnTo>
                  <a:pt x="2593975" y="0"/>
                </a:lnTo>
                <a:lnTo>
                  <a:pt x="2593975" y="2730500"/>
                </a:lnTo>
                <a:lnTo>
                  <a:pt x="0" y="27305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0">
            <a:off x="9940669" y="2824836"/>
            <a:ext cx="2776102" cy="2814805"/>
          </a:xfrm>
          <a:custGeom>
            <a:avLst/>
            <a:gdLst/>
            <a:ahLst/>
            <a:cxnLst/>
            <a:rect r="r" b="b" t="t" l="l"/>
            <a:pathLst>
              <a:path h="2814805" w="2776102">
                <a:moveTo>
                  <a:pt x="0" y="0"/>
                </a:moveTo>
                <a:lnTo>
                  <a:pt x="2776102" y="0"/>
                </a:lnTo>
                <a:lnTo>
                  <a:pt x="2776102" y="2814805"/>
                </a:lnTo>
                <a:lnTo>
                  <a:pt x="0" y="28148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0" id="30"/>
          <p:cNvSpPr/>
          <p:nvPr/>
        </p:nvSpPr>
        <p:spPr>
          <a:xfrm flipH="false" flipV="false" rot="0">
            <a:off x="14152841" y="2866989"/>
            <a:ext cx="2840572" cy="2730500"/>
          </a:xfrm>
          <a:custGeom>
            <a:avLst/>
            <a:gdLst/>
            <a:ahLst/>
            <a:cxnLst/>
            <a:rect r="r" b="b" t="t" l="l"/>
            <a:pathLst>
              <a:path h="2730500" w="2840572">
                <a:moveTo>
                  <a:pt x="0" y="0"/>
                </a:moveTo>
                <a:lnTo>
                  <a:pt x="2840573" y="0"/>
                </a:lnTo>
                <a:lnTo>
                  <a:pt x="2840573" y="2730500"/>
                </a:lnTo>
                <a:lnTo>
                  <a:pt x="0" y="27305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1" id="31"/>
          <p:cNvSpPr txBox="true"/>
          <p:nvPr/>
        </p:nvSpPr>
        <p:spPr>
          <a:xfrm rot="0">
            <a:off x="1587360" y="770064"/>
            <a:ext cx="15113281" cy="1231899"/>
          </a:xfrm>
          <a:prstGeom prst="rect">
            <a:avLst/>
          </a:prstGeom>
        </p:spPr>
        <p:txBody>
          <a:bodyPr anchor="t" rtlCol="false" tIns="0" lIns="0" bIns="0" rIns="0">
            <a:spAutoFit/>
          </a:bodyPr>
          <a:lstStyle/>
          <a:p>
            <a:pPr algn="ctr">
              <a:lnSpc>
                <a:spcPts val="8899"/>
              </a:lnSpc>
            </a:pPr>
            <a:r>
              <a:rPr lang="en-US" sz="9999" spc="-299">
                <a:solidFill>
                  <a:srgbClr val="000000"/>
                </a:solidFill>
                <a:latin typeface="Sensei"/>
                <a:ea typeface="Sensei"/>
                <a:cs typeface="Sensei"/>
                <a:sym typeface="Sensei"/>
              </a:rPr>
              <a:t>Extension Ideas </a:t>
            </a:r>
          </a:p>
        </p:txBody>
      </p:sp>
      <p:sp>
        <p:nvSpPr>
          <p:cNvPr name="TextBox 32" id="32"/>
          <p:cNvSpPr txBox="true"/>
          <p:nvPr/>
        </p:nvSpPr>
        <p:spPr>
          <a:xfrm rot="0">
            <a:off x="1239207" y="6402438"/>
            <a:ext cx="3025786" cy="3070225"/>
          </a:xfrm>
          <a:prstGeom prst="rect">
            <a:avLst/>
          </a:prstGeom>
        </p:spPr>
        <p:txBody>
          <a:bodyPr anchor="t" rtlCol="false" tIns="0" lIns="0" bIns="0" rIns="0">
            <a:spAutoFit/>
          </a:bodyPr>
          <a:lstStyle/>
          <a:p>
            <a:pPr algn="l">
              <a:lnSpc>
                <a:spcPts val="3499"/>
              </a:lnSpc>
            </a:pPr>
            <a:r>
              <a:rPr lang="en-US" sz="2499">
                <a:solidFill>
                  <a:srgbClr val="373737"/>
                </a:solidFill>
                <a:latin typeface="Poppins"/>
                <a:ea typeface="Poppins"/>
                <a:cs typeface="Poppins"/>
                <a:sym typeface="Poppins"/>
              </a:rPr>
              <a:t>Create a marketing campaign for the pet house design (television, print, social media, etc.). </a:t>
            </a:r>
          </a:p>
          <a:p>
            <a:pPr algn="l">
              <a:lnSpc>
                <a:spcPts val="3499"/>
              </a:lnSpc>
            </a:pPr>
          </a:p>
        </p:txBody>
      </p:sp>
      <p:sp>
        <p:nvSpPr>
          <p:cNvPr name="TextBox 33" id="33"/>
          <p:cNvSpPr txBox="true"/>
          <p:nvPr/>
        </p:nvSpPr>
        <p:spPr>
          <a:xfrm rot="0">
            <a:off x="5525115" y="6188075"/>
            <a:ext cx="3098546" cy="3070225"/>
          </a:xfrm>
          <a:prstGeom prst="rect">
            <a:avLst/>
          </a:prstGeom>
        </p:spPr>
        <p:txBody>
          <a:bodyPr anchor="t" rtlCol="false" tIns="0" lIns="0" bIns="0" rIns="0">
            <a:spAutoFit/>
          </a:bodyPr>
          <a:lstStyle/>
          <a:p>
            <a:pPr algn="l">
              <a:lnSpc>
                <a:spcPts val="3499"/>
              </a:lnSpc>
            </a:pPr>
            <a:r>
              <a:rPr lang="en-US" sz="2499">
                <a:solidFill>
                  <a:srgbClr val="373737"/>
                </a:solidFill>
                <a:latin typeface="Poppins"/>
                <a:ea typeface="Poppins"/>
                <a:cs typeface="Poppins"/>
                <a:sym typeface="Poppins"/>
              </a:rPr>
              <a:t>Write a short story about the intended user (pet) and client (owner) that features design elements from your pet house. </a:t>
            </a:r>
          </a:p>
        </p:txBody>
      </p:sp>
      <p:sp>
        <p:nvSpPr>
          <p:cNvPr name="TextBox 34" id="34"/>
          <p:cNvSpPr txBox="true"/>
          <p:nvPr/>
        </p:nvSpPr>
        <p:spPr>
          <a:xfrm rot="0">
            <a:off x="9885723" y="6188075"/>
            <a:ext cx="3120599" cy="3070225"/>
          </a:xfrm>
          <a:prstGeom prst="rect">
            <a:avLst/>
          </a:prstGeom>
        </p:spPr>
        <p:txBody>
          <a:bodyPr anchor="t" rtlCol="false" tIns="0" lIns="0" bIns="0" rIns="0">
            <a:spAutoFit/>
          </a:bodyPr>
          <a:lstStyle/>
          <a:p>
            <a:pPr algn="l">
              <a:lnSpc>
                <a:spcPts val="3499"/>
              </a:lnSpc>
            </a:pPr>
            <a:r>
              <a:rPr lang="en-US" sz="2499">
                <a:solidFill>
                  <a:srgbClr val="373737"/>
                </a:solidFill>
                <a:latin typeface="Poppins"/>
                <a:ea typeface="Poppins"/>
                <a:cs typeface="Poppins"/>
                <a:sym typeface="Poppins"/>
              </a:rPr>
              <a:t>What are some addition features  to add to your pet house to make it energy efficient and comfortable for your pet?</a:t>
            </a:r>
          </a:p>
        </p:txBody>
      </p:sp>
      <p:sp>
        <p:nvSpPr>
          <p:cNvPr name="TextBox 35" id="35"/>
          <p:cNvSpPr txBox="true"/>
          <p:nvPr/>
        </p:nvSpPr>
        <p:spPr>
          <a:xfrm rot="0">
            <a:off x="14095691" y="5745600"/>
            <a:ext cx="2954872" cy="3946525"/>
          </a:xfrm>
          <a:prstGeom prst="rect">
            <a:avLst/>
          </a:prstGeom>
        </p:spPr>
        <p:txBody>
          <a:bodyPr anchor="t" rtlCol="false" tIns="0" lIns="0" bIns="0" rIns="0">
            <a:spAutoFit/>
          </a:bodyPr>
          <a:lstStyle/>
          <a:p>
            <a:pPr algn="l">
              <a:lnSpc>
                <a:spcPts val="3499"/>
              </a:lnSpc>
            </a:pPr>
          </a:p>
          <a:p>
            <a:pPr algn="l">
              <a:lnSpc>
                <a:spcPts val="3499"/>
              </a:lnSpc>
            </a:pPr>
            <a:r>
              <a:rPr lang="en-US" sz="2499">
                <a:solidFill>
                  <a:srgbClr val="373737"/>
                </a:solidFill>
                <a:latin typeface="Poppins"/>
                <a:ea typeface="Poppins"/>
                <a:cs typeface="Poppins"/>
                <a:sym typeface="Poppins"/>
              </a:rPr>
              <a:t>Explore the outdoor/natural world to examine how animals in nature build their own habitats to live in.  </a:t>
            </a:r>
          </a:p>
          <a:p>
            <a:pPr algn="l">
              <a:lnSpc>
                <a:spcPts val="349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797" t="-11350" r="-1797" b="-11350"/>
            </a:stretch>
          </a:blipFill>
        </p:spPr>
      </p:sp>
      <p:grpSp>
        <p:nvGrpSpPr>
          <p:cNvPr name="Group 3" id="3"/>
          <p:cNvGrpSpPr/>
          <p:nvPr/>
        </p:nvGrpSpPr>
        <p:grpSpPr>
          <a:xfrm rot="0">
            <a:off x="1840282" y="3217161"/>
            <a:ext cx="14644174" cy="3024499"/>
            <a:chOff x="0" y="0"/>
            <a:chExt cx="3856902" cy="796576"/>
          </a:xfrm>
        </p:grpSpPr>
        <p:sp>
          <p:nvSpPr>
            <p:cNvPr name="Freeform 4" id="4"/>
            <p:cNvSpPr/>
            <p:nvPr/>
          </p:nvSpPr>
          <p:spPr>
            <a:xfrm flipH="false" flipV="false" rot="0">
              <a:off x="0" y="0"/>
              <a:ext cx="3856902" cy="796576"/>
            </a:xfrm>
            <a:custGeom>
              <a:avLst/>
              <a:gdLst/>
              <a:ahLst/>
              <a:cxnLst/>
              <a:rect r="r" b="b" t="t" l="l"/>
              <a:pathLst>
                <a:path h="796576" w="3856902">
                  <a:moveTo>
                    <a:pt x="26962" y="0"/>
                  </a:moveTo>
                  <a:lnTo>
                    <a:pt x="3829939" y="0"/>
                  </a:lnTo>
                  <a:cubicBezTo>
                    <a:pt x="3837091" y="0"/>
                    <a:pt x="3843948" y="2841"/>
                    <a:pt x="3849005" y="7897"/>
                  </a:cubicBezTo>
                  <a:cubicBezTo>
                    <a:pt x="3854061" y="12953"/>
                    <a:pt x="3856902" y="19811"/>
                    <a:pt x="3856902" y="26962"/>
                  </a:cubicBezTo>
                  <a:lnTo>
                    <a:pt x="3856902" y="769614"/>
                  </a:lnTo>
                  <a:cubicBezTo>
                    <a:pt x="3856902" y="776765"/>
                    <a:pt x="3854061" y="783623"/>
                    <a:pt x="3849005" y="788679"/>
                  </a:cubicBezTo>
                  <a:cubicBezTo>
                    <a:pt x="3843948" y="793735"/>
                    <a:pt x="3837091" y="796576"/>
                    <a:pt x="3829939" y="796576"/>
                  </a:cubicBezTo>
                  <a:lnTo>
                    <a:pt x="26962" y="796576"/>
                  </a:lnTo>
                  <a:cubicBezTo>
                    <a:pt x="19811" y="796576"/>
                    <a:pt x="12953" y="793735"/>
                    <a:pt x="7897" y="788679"/>
                  </a:cubicBezTo>
                  <a:cubicBezTo>
                    <a:pt x="2841" y="783623"/>
                    <a:pt x="0" y="776765"/>
                    <a:pt x="0" y="769614"/>
                  </a:cubicBezTo>
                  <a:lnTo>
                    <a:pt x="0" y="26962"/>
                  </a:lnTo>
                  <a:cubicBezTo>
                    <a:pt x="0" y="19811"/>
                    <a:pt x="2841" y="12953"/>
                    <a:pt x="7897" y="7897"/>
                  </a:cubicBezTo>
                  <a:cubicBezTo>
                    <a:pt x="12953" y="2841"/>
                    <a:pt x="19811" y="0"/>
                    <a:pt x="26962" y="0"/>
                  </a:cubicBezTo>
                  <a:close/>
                </a:path>
              </a:pathLst>
            </a:custGeom>
            <a:ln w="38100" cap="rnd">
              <a:solidFill>
                <a:srgbClr val="003E5B"/>
              </a:solidFill>
              <a:prstDash val="solid"/>
              <a:round/>
            </a:ln>
          </p:spPr>
        </p:sp>
        <p:sp>
          <p:nvSpPr>
            <p:cNvPr name="TextBox 5" id="5"/>
            <p:cNvSpPr txBox="true"/>
            <p:nvPr/>
          </p:nvSpPr>
          <p:spPr>
            <a:xfrm>
              <a:off x="0" y="-66675"/>
              <a:ext cx="3856902" cy="863251"/>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1259213" y="6451211"/>
            <a:ext cx="12337497" cy="3246409"/>
            <a:chOff x="0" y="0"/>
            <a:chExt cx="3249382" cy="855021"/>
          </a:xfrm>
        </p:grpSpPr>
        <p:sp>
          <p:nvSpPr>
            <p:cNvPr name="Freeform 7" id="7"/>
            <p:cNvSpPr/>
            <p:nvPr/>
          </p:nvSpPr>
          <p:spPr>
            <a:xfrm flipH="false" flipV="false" rot="0">
              <a:off x="0" y="0"/>
              <a:ext cx="3249382" cy="855021"/>
            </a:xfrm>
            <a:custGeom>
              <a:avLst/>
              <a:gdLst/>
              <a:ahLst/>
              <a:cxnLst/>
              <a:rect r="r" b="b" t="t" l="l"/>
              <a:pathLst>
                <a:path h="855021" w="3249382">
                  <a:moveTo>
                    <a:pt x="32003" y="0"/>
                  </a:moveTo>
                  <a:lnTo>
                    <a:pt x="3217379" y="0"/>
                  </a:lnTo>
                  <a:cubicBezTo>
                    <a:pt x="3235054" y="0"/>
                    <a:pt x="3249382" y="14328"/>
                    <a:pt x="3249382" y="32003"/>
                  </a:cubicBezTo>
                  <a:lnTo>
                    <a:pt x="3249382" y="823018"/>
                  </a:lnTo>
                  <a:cubicBezTo>
                    <a:pt x="3249382" y="840693"/>
                    <a:pt x="3235054" y="855021"/>
                    <a:pt x="3217379" y="855021"/>
                  </a:cubicBezTo>
                  <a:lnTo>
                    <a:pt x="32003" y="855021"/>
                  </a:lnTo>
                  <a:cubicBezTo>
                    <a:pt x="14328" y="855021"/>
                    <a:pt x="0" y="840693"/>
                    <a:pt x="0" y="823018"/>
                  </a:cubicBezTo>
                  <a:lnTo>
                    <a:pt x="0" y="32003"/>
                  </a:lnTo>
                  <a:cubicBezTo>
                    <a:pt x="0" y="14328"/>
                    <a:pt x="14328" y="0"/>
                    <a:pt x="32003" y="0"/>
                  </a:cubicBezTo>
                  <a:close/>
                </a:path>
              </a:pathLst>
            </a:custGeom>
            <a:ln w="38100" cap="rnd">
              <a:solidFill>
                <a:srgbClr val="003E5B"/>
              </a:solidFill>
              <a:prstDash val="solid"/>
              <a:round/>
            </a:ln>
          </p:spPr>
        </p:sp>
        <p:sp>
          <p:nvSpPr>
            <p:cNvPr name="TextBox 8" id="8"/>
            <p:cNvSpPr txBox="true"/>
            <p:nvPr/>
          </p:nvSpPr>
          <p:spPr>
            <a:xfrm>
              <a:off x="0" y="-66675"/>
              <a:ext cx="3249382" cy="921696"/>
            </a:xfrm>
            <a:prstGeom prst="rect">
              <a:avLst/>
            </a:prstGeom>
          </p:spPr>
          <p:txBody>
            <a:bodyPr anchor="ctr" rtlCol="false" tIns="50800" lIns="50800" bIns="50800" rIns="50800"/>
            <a:lstStyle/>
            <a:p>
              <a:pPr algn="ctr">
                <a:lnSpc>
                  <a:spcPts val="3499"/>
                </a:lnSpc>
              </a:pPr>
            </a:p>
          </p:txBody>
        </p:sp>
      </p:grpSp>
      <p:sp>
        <p:nvSpPr>
          <p:cNvPr name="Freeform 9" id="9"/>
          <p:cNvSpPr/>
          <p:nvPr/>
        </p:nvSpPr>
        <p:spPr>
          <a:xfrm flipH="true" flipV="false" rot="323296">
            <a:off x="757434" y="662251"/>
            <a:ext cx="4010877" cy="4233115"/>
          </a:xfrm>
          <a:custGeom>
            <a:avLst/>
            <a:gdLst/>
            <a:ahLst/>
            <a:cxnLst/>
            <a:rect r="r" b="b" t="t" l="l"/>
            <a:pathLst>
              <a:path h="4233115" w="4010877">
                <a:moveTo>
                  <a:pt x="4010877" y="0"/>
                </a:moveTo>
                <a:lnTo>
                  <a:pt x="0" y="0"/>
                </a:lnTo>
                <a:lnTo>
                  <a:pt x="0" y="4233115"/>
                </a:lnTo>
                <a:lnTo>
                  <a:pt x="4010877" y="4233115"/>
                </a:lnTo>
                <a:lnTo>
                  <a:pt x="401087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788186">
            <a:off x="14531937" y="1867797"/>
            <a:ext cx="2797881" cy="2423665"/>
          </a:xfrm>
          <a:custGeom>
            <a:avLst/>
            <a:gdLst/>
            <a:ahLst/>
            <a:cxnLst/>
            <a:rect r="r" b="b" t="t" l="l"/>
            <a:pathLst>
              <a:path h="2423665" w="2797881">
                <a:moveTo>
                  <a:pt x="0" y="0"/>
                </a:moveTo>
                <a:lnTo>
                  <a:pt x="2797881" y="0"/>
                </a:lnTo>
                <a:lnTo>
                  <a:pt x="2797881" y="2423665"/>
                </a:lnTo>
                <a:lnTo>
                  <a:pt x="0" y="2423665"/>
                </a:lnTo>
                <a:lnTo>
                  <a:pt x="0" y="0"/>
                </a:lnTo>
                <a:close/>
              </a:path>
            </a:pathLst>
          </a:custGeom>
          <a:blipFill>
            <a:blip r:embed="rId5"/>
            <a:stretch>
              <a:fillRect l="0" t="0" r="0" b="0"/>
            </a:stretch>
          </a:blipFill>
        </p:spPr>
      </p:sp>
      <p:sp>
        <p:nvSpPr>
          <p:cNvPr name="Freeform 11" id="11"/>
          <p:cNvSpPr/>
          <p:nvPr/>
        </p:nvSpPr>
        <p:spPr>
          <a:xfrm flipH="false" flipV="false" rot="0">
            <a:off x="14191879" y="6710668"/>
            <a:ext cx="3477996" cy="2547632"/>
          </a:xfrm>
          <a:custGeom>
            <a:avLst/>
            <a:gdLst/>
            <a:ahLst/>
            <a:cxnLst/>
            <a:rect r="r" b="b" t="t" l="l"/>
            <a:pathLst>
              <a:path h="2547632" w="3477996">
                <a:moveTo>
                  <a:pt x="0" y="0"/>
                </a:moveTo>
                <a:lnTo>
                  <a:pt x="3477996" y="0"/>
                </a:lnTo>
                <a:lnTo>
                  <a:pt x="3477996" y="2547632"/>
                </a:lnTo>
                <a:lnTo>
                  <a:pt x="0" y="25476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5890645" y="1183676"/>
            <a:ext cx="11590565" cy="1388557"/>
          </a:xfrm>
          <a:prstGeom prst="rect">
            <a:avLst/>
          </a:prstGeom>
        </p:spPr>
        <p:txBody>
          <a:bodyPr anchor="t" rtlCol="false" tIns="0" lIns="0" bIns="0" rIns="0">
            <a:spAutoFit/>
          </a:bodyPr>
          <a:lstStyle/>
          <a:p>
            <a:pPr algn="l">
              <a:lnSpc>
                <a:spcPts val="10072"/>
              </a:lnSpc>
            </a:pPr>
            <a:r>
              <a:rPr lang="en-US" sz="11317" spc="-339">
                <a:solidFill>
                  <a:srgbClr val="000000"/>
                </a:solidFill>
                <a:latin typeface="Sensei"/>
                <a:ea typeface="Sensei"/>
                <a:cs typeface="Sensei"/>
                <a:sym typeface="Sensei"/>
              </a:rPr>
              <a:t>Make Meaning</a:t>
            </a:r>
          </a:p>
        </p:txBody>
      </p:sp>
      <p:sp>
        <p:nvSpPr>
          <p:cNvPr name="TextBox 13" id="13"/>
          <p:cNvSpPr txBox="true"/>
          <p:nvPr/>
        </p:nvSpPr>
        <p:spPr>
          <a:xfrm rot="0">
            <a:off x="2350910" y="4159491"/>
            <a:ext cx="13622919" cy="1755775"/>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373737"/>
                </a:solidFill>
                <a:latin typeface="Poppins"/>
                <a:ea typeface="Poppins"/>
                <a:cs typeface="Poppins"/>
                <a:sym typeface="Poppins"/>
              </a:rPr>
              <a:t>What exactly did I do today?  What did I learn?</a:t>
            </a:r>
          </a:p>
          <a:p>
            <a:pPr algn="l" marL="539749" indent="-269875" lvl="1">
              <a:lnSpc>
                <a:spcPts val="3499"/>
              </a:lnSpc>
              <a:buAutoNum type="arabicPeriod" startAt="1"/>
            </a:pPr>
            <a:r>
              <a:rPr lang="en-US" sz="2499">
                <a:solidFill>
                  <a:srgbClr val="373737"/>
                </a:solidFill>
                <a:latin typeface="Poppins"/>
                <a:ea typeface="Poppins"/>
                <a:cs typeface="Poppins"/>
                <a:sym typeface="Poppins"/>
              </a:rPr>
              <a:t>What challenged me, and how did I respond?</a:t>
            </a:r>
          </a:p>
          <a:p>
            <a:pPr algn="l" marL="539749" indent="-269875" lvl="1">
              <a:lnSpc>
                <a:spcPts val="3499"/>
              </a:lnSpc>
              <a:buAutoNum type="arabicPeriod" startAt="1"/>
            </a:pPr>
            <a:r>
              <a:rPr lang="en-US" sz="2499">
                <a:solidFill>
                  <a:srgbClr val="373737"/>
                </a:solidFill>
                <a:latin typeface="Poppins"/>
                <a:ea typeface="Poppins"/>
                <a:cs typeface="Poppins"/>
                <a:sym typeface="Poppins"/>
              </a:rPr>
              <a:t>What did I notice about myself or others?  Did anything surprise me while completing this project?</a:t>
            </a:r>
          </a:p>
        </p:txBody>
      </p:sp>
      <p:sp>
        <p:nvSpPr>
          <p:cNvPr name="TextBox 14" id="14"/>
          <p:cNvSpPr txBox="true"/>
          <p:nvPr/>
        </p:nvSpPr>
        <p:spPr>
          <a:xfrm rot="0">
            <a:off x="5470825" y="3462586"/>
            <a:ext cx="7346351" cy="539750"/>
          </a:xfrm>
          <a:prstGeom prst="rect">
            <a:avLst/>
          </a:prstGeom>
        </p:spPr>
        <p:txBody>
          <a:bodyPr anchor="t" rtlCol="false" tIns="0" lIns="0" bIns="0" rIns="0">
            <a:spAutoFit/>
          </a:bodyPr>
          <a:lstStyle/>
          <a:p>
            <a:pPr algn="ctr">
              <a:lnSpc>
                <a:spcPts val="3999"/>
              </a:lnSpc>
            </a:pPr>
            <a:r>
              <a:rPr lang="en-US" sz="3999" spc="-119">
                <a:solidFill>
                  <a:srgbClr val="373737"/>
                </a:solidFill>
                <a:latin typeface="Sensei"/>
                <a:ea typeface="Sensei"/>
                <a:cs typeface="Sensei"/>
                <a:sym typeface="Sensei"/>
              </a:rPr>
              <a:t>Reflect</a:t>
            </a:r>
          </a:p>
        </p:txBody>
      </p:sp>
      <p:sp>
        <p:nvSpPr>
          <p:cNvPr name="TextBox 15" id="15"/>
          <p:cNvSpPr txBox="true"/>
          <p:nvPr/>
        </p:nvSpPr>
        <p:spPr>
          <a:xfrm rot="0">
            <a:off x="1507417" y="7502525"/>
            <a:ext cx="11445339" cy="1755775"/>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373737"/>
                </a:solidFill>
                <a:latin typeface="Poppins"/>
                <a:ea typeface="Poppins"/>
                <a:cs typeface="Poppins"/>
                <a:sym typeface="Poppins"/>
              </a:rPr>
              <a:t>How does what I learned connect to something I have already experienced?</a:t>
            </a:r>
          </a:p>
          <a:p>
            <a:pPr algn="l" marL="539749" indent="-269875" lvl="1">
              <a:lnSpc>
                <a:spcPts val="3499"/>
              </a:lnSpc>
              <a:buAutoNum type="arabicPeriod" startAt="1"/>
            </a:pPr>
            <a:r>
              <a:rPr lang="en-US" sz="2499">
                <a:solidFill>
                  <a:srgbClr val="373737"/>
                </a:solidFill>
                <a:latin typeface="Poppins"/>
                <a:ea typeface="Poppins"/>
                <a:cs typeface="Poppins"/>
                <a:sym typeface="Poppins"/>
              </a:rPr>
              <a:t>What new idea or possibilities did this activity make me think about?</a:t>
            </a:r>
          </a:p>
          <a:p>
            <a:pPr algn="l" marL="539749" indent="-269875" lvl="1">
              <a:lnSpc>
                <a:spcPts val="3499"/>
              </a:lnSpc>
              <a:buAutoNum type="arabicPeriod" startAt="1"/>
            </a:pPr>
            <a:r>
              <a:rPr lang="en-US" sz="2499">
                <a:solidFill>
                  <a:srgbClr val="373737"/>
                </a:solidFill>
                <a:latin typeface="Poppins"/>
                <a:ea typeface="Poppins"/>
                <a:cs typeface="Poppins"/>
                <a:sym typeface="Poppins"/>
              </a:rPr>
              <a:t>What about the carpentry profession might I enjoy or excel at?</a:t>
            </a:r>
          </a:p>
        </p:txBody>
      </p:sp>
      <p:sp>
        <p:nvSpPr>
          <p:cNvPr name="TextBox 16" id="16"/>
          <p:cNvSpPr txBox="true"/>
          <p:nvPr/>
        </p:nvSpPr>
        <p:spPr>
          <a:xfrm rot="0">
            <a:off x="3461807" y="6786868"/>
            <a:ext cx="7346351" cy="496570"/>
          </a:xfrm>
          <a:prstGeom prst="rect">
            <a:avLst/>
          </a:prstGeom>
        </p:spPr>
        <p:txBody>
          <a:bodyPr anchor="t" rtlCol="false" tIns="0" lIns="0" bIns="0" rIns="0">
            <a:spAutoFit/>
          </a:bodyPr>
          <a:lstStyle/>
          <a:p>
            <a:pPr algn="ctr">
              <a:lnSpc>
                <a:spcPts val="3799"/>
              </a:lnSpc>
            </a:pPr>
            <a:r>
              <a:rPr lang="en-US" sz="3799" spc="-113">
                <a:solidFill>
                  <a:srgbClr val="373737"/>
                </a:solidFill>
                <a:latin typeface="Sensei"/>
                <a:ea typeface="Sensei"/>
                <a:cs typeface="Sensei"/>
                <a:sym typeface="Sensei"/>
              </a:rPr>
              <a:t>Think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DAHGRdIZ7zE</dc:identifier>
  <dcterms:modified xsi:type="dcterms:W3CDTF">2011-08-01T06:04:30Z</dcterms:modified>
  <cp:revision>1</cp:revision>
  <dc:title>Build a Pet House Presentation</dc:title>
</cp:coreProperties>
</file>