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Bobby Jones" charset="1" panose="00000000000000000000"/>
      <p:regular r:id="rId24"/>
    </p:embeddedFont>
    <p:embeddedFont>
      <p:font typeface="Glacial Indifference" charset="1" panose="00000000000000000000"/>
      <p:regular r:id="rId25"/>
    </p:embeddedFont>
    <p:embeddedFont>
      <p:font typeface="FF Providence Sans Bold" charset="1" panose="04010805020101010101"/>
      <p:regular r:id="rId26"/>
    </p:embeddedFont>
    <p:embeddedFont>
      <p:font typeface="FF Providence Sans" charset="1" panose="04010505020101010101"/>
      <p:regular r:id="rId27"/>
    </p:embeddedFont>
    <p:embeddedFont>
      <p:font typeface="Glacial Indifference Bold" charset="1" panose="0000080000000000000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1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26.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27.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32.pn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png" Type="http://schemas.openxmlformats.org/officeDocument/2006/relationships/image"/><Relationship Id="rId5" Target="../media/image8.jpeg" Type="http://schemas.openxmlformats.org/officeDocument/2006/relationships/image"/><Relationship Id="rId6" Target="https://www.youtube.com/watch?v=GmGlDIlUxOk" TargetMode="External" Type="http://schemas.openxmlformats.org/officeDocument/2006/relationships/video"/></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8.jpeg" Type="http://schemas.openxmlformats.org/officeDocument/2006/relationships/image"/><Relationship Id="rId5" Target="https://www.youtube.com/watch?v=J0WlHkIplQs" TargetMode="External" Type="http://schemas.openxmlformats.org/officeDocument/2006/relationships/video"/><Relationship Id="rId6" Target="../media/image1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1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8.png" Type="http://schemas.openxmlformats.org/officeDocument/2006/relationships/image"/><Relationship Id="rId5" Target="../media/image8.jpeg" Type="http://schemas.openxmlformats.org/officeDocument/2006/relationships/image"/><Relationship Id="rId6" Target="https://www.youtube.com/watch?v=DiQvl-6jOwY" TargetMode="External" Type="http://schemas.openxmlformats.org/officeDocument/2006/relationships/video"/></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3122371">
            <a:off x="3592741" y="3292964"/>
            <a:ext cx="11102518" cy="10977615"/>
          </a:xfrm>
          <a:custGeom>
            <a:avLst/>
            <a:gdLst/>
            <a:ahLst/>
            <a:cxnLst/>
            <a:rect r="r" b="b" t="t" l="l"/>
            <a:pathLst>
              <a:path h="10977615" w="11102518">
                <a:moveTo>
                  <a:pt x="0" y="0"/>
                </a:moveTo>
                <a:lnTo>
                  <a:pt x="11102518" y="0"/>
                </a:lnTo>
                <a:lnTo>
                  <a:pt x="11102518" y="10977615"/>
                </a:lnTo>
                <a:lnTo>
                  <a:pt x="0" y="10977615"/>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5913588" y="3368058"/>
            <a:ext cx="11102518" cy="10977615"/>
          </a:xfrm>
          <a:custGeom>
            <a:avLst/>
            <a:gdLst/>
            <a:ahLst/>
            <a:cxnLst/>
            <a:rect r="r" b="b" t="t" l="l"/>
            <a:pathLst>
              <a:path h="10977615" w="11102518">
                <a:moveTo>
                  <a:pt x="0" y="0"/>
                </a:moveTo>
                <a:lnTo>
                  <a:pt x="11102518" y="0"/>
                </a:lnTo>
                <a:lnTo>
                  <a:pt x="11102518" y="10977615"/>
                </a:lnTo>
                <a:lnTo>
                  <a:pt x="0" y="10977615"/>
                </a:lnTo>
                <a:lnTo>
                  <a:pt x="0" y="0"/>
                </a:lnTo>
                <a:close/>
              </a:path>
            </a:pathLst>
          </a:custGeom>
          <a:blipFill>
            <a:blip r:embed="rId2">
              <a:alphaModFix amt="1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01753" y="451772"/>
            <a:ext cx="3611569" cy="1153856"/>
          </a:xfrm>
          <a:custGeom>
            <a:avLst/>
            <a:gdLst/>
            <a:ahLst/>
            <a:cxnLst/>
            <a:rect r="r" b="b" t="t" l="l"/>
            <a:pathLst>
              <a:path h="1153856" w="3611569">
                <a:moveTo>
                  <a:pt x="0" y="0"/>
                </a:moveTo>
                <a:lnTo>
                  <a:pt x="3611569" y="0"/>
                </a:lnTo>
                <a:lnTo>
                  <a:pt x="3611569" y="1153856"/>
                </a:lnTo>
                <a:lnTo>
                  <a:pt x="0" y="1153856"/>
                </a:lnTo>
                <a:lnTo>
                  <a:pt x="0" y="0"/>
                </a:lnTo>
                <a:close/>
              </a:path>
            </a:pathLst>
          </a:custGeom>
          <a:blipFill>
            <a:blip r:embed="rId4"/>
            <a:stretch>
              <a:fillRect l="0" t="0" r="0" b="0"/>
            </a:stretch>
          </a:blipFill>
        </p:spPr>
      </p:sp>
      <p:sp>
        <p:nvSpPr>
          <p:cNvPr name="Freeform 5" id="5"/>
          <p:cNvSpPr/>
          <p:nvPr/>
        </p:nvSpPr>
        <p:spPr>
          <a:xfrm flipH="false" flipV="false" rot="0">
            <a:off x="5949396" y="244780"/>
            <a:ext cx="2906798" cy="1567840"/>
          </a:xfrm>
          <a:custGeom>
            <a:avLst/>
            <a:gdLst/>
            <a:ahLst/>
            <a:cxnLst/>
            <a:rect r="r" b="b" t="t" l="l"/>
            <a:pathLst>
              <a:path h="1567840" w="2906798">
                <a:moveTo>
                  <a:pt x="0" y="0"/>
                </a:moveTo>
                <a:lnTo>
                  <a:pt x="2906798" y="0"/>
                </a:lnTo>
                <a:lnTo>
                  <a:pt x="2906798" y="1567840"/>
                </a:lnTo>
                <a:lnTo>
                  <a:pt x="0" y="1567840"/>
                </a:lnTo>
                <a:lnTo>
                  <a:pt x="0" y="0"/>
                </a:lnTo>
                <a:close/>
              </a:path>
            </a:pathLst>
          </a:custGeom>
          <a:blipFill>
            <a:blip r:embed="rId5"/>
            <a:stretch>
              <a:fillRect l="0" t="0" r="0" b="0"/>
            </a:stretch>
          </a:blipFill>
        </p:spPr>
      </p:sp>
      <p:sp>
        <p:nvSpPr>
          <p:cNvPr name="Freeform 6" id="6"/>
          <p:cNvSpPr/>
          <p:nvPr/>
        </p:nvSpPr>
        <p:spPr>
          <a:xfrm flipH="false" flipV="false" rot="0">
            <a:off x="10292782" y="-1400685"/>
            <a:ext cx="12863344" cy="16147592"/>
          </a:xfrm>
          <a:custGeom>
            <a:avLst/>
            <a:gdLst/>
            <a:ahLst/>
            <a:cxnLst/>
            <a:rect r="r" b="b" t="t" l="l"/>
            <a:pathLst>
              <a:path h="16147592" w="12863344">
                <a:moveTo>
                  <a:pt x="0" y="0"/>
                </a:moveTo>
                <a:lnTo>
                  <a:pt x="12863344" y="0"/>
                </a:lnTo>
                <a:lnTo>
                  <a:pt x="12863344" y="16147592"/>
                </a:lnTo>
                <a:lnTo>
                  <a:pt x="0" y="16147592"/>
                </a:lnTo>
                <a:lnTo>
                  <a:pt x="0" y="0"/>
                </a:lnTo>
                <a:close/>
              </a:path>
            </a:pathLst>
          </a:custGeom>
          <a:blipFill>
            <a:blip r:embed="rId6"/>
            <a:stretch>
              <a:fillRect l="-55878" t="-38900" r="0" b="-795"/>
            </a:stretch>
          </a:blipFill>
        </p:spPr>
      </p:sp>
      <p:sp>
        <p:nvSpPr>
          <p:cNvPr name="TextBox 7" id="7"/>
          <p:cNvSpPr txBox="true"/>
          <p:nvPr/>
        </p:nvSpPr>
        <p:spPr>
          <a:xfrm rot="0">
            <a:off x="666285" y="1677547"/>
            <a:ext cx="9626497" cy="7179318"/>
          </a:xfrm>
          <a:prstGeom prst="rect">
            <a:avLst/>
          </a:prstGeom>
        </p:spPr>
        <p:txBody>
          <a:bodyPr anchor="t" rtlCol="false" tIns="0" lIns="0" bIns="0" rIns="0">
            <a:spAutoFit/>
          </a:bodyPr>
          <a:lstStyle/>
          <a:p>
            <a:pPr algn="ctr">
              <a:lnSpc>
                <a:spcPts val="19039"/>
              </a:lnSpc>
            </a:pPr>
            <a:r>
              <a:rPr lang="en-US" sz="13599" spc="1468">
                <a:solidFill>
                  <a:srgbClr val="FFFFFF"/>
                </a:solidFill>
                <a:latin typeface="Bobby Jones"/>
                <a:ea typeface="Bobby Jones"/>
                <a:cs typeface="Bobby Jones"/>
                <a:sym typeface="Bobby Jones"/>
              </a:rPr>
              <a:t>MCCAIN</a:t>
            </a:r>
          </a:p>
          <a:p>
            <a:pPr algn="ctr" marL="0" indent="0" lvl="0">
              <a:lnSpc>
                <a:spcPts val="19039"/>
              </a:lnSpc>
              <a:spcBef>
                <a:spcPct val="0"/>
              </a:spcBef>
            </a:pPr>
            <a:r>
              <a:rPr lang="en-US" sz="13599" spc="1468">
                <a:solidFill>
                  <a:srgbClr val="FFFFFF"/>
                </a:solidFill>
                <a:latin typeface="Bobby Jones"/>
                <a:ea typeface="Bobby Jones"/>
                <a:cs typeface="Bobby Jones"/>
                <a:sym typeface="Bobby Jones"/>
              </a:rPr>
              <a:t>PITCH FOR PROGRESS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0">
            <a:off x="0" y="-2004636"/>
            <a:ext cx="27279561" cy="19520487"/>
          </a:xfrm>
          <a:custGeom>
            <a:avLst/>
            <a:gdLst/>
            <a:ahLst/>
            <a:cxnLst/>
            <a:rect r="r" b="b" t="t" l="l"/>
            <a:pathLst>
              <a:path h="19520487" w="27279561">
                <a:moveTo>
                  <a:pt x="0" y="0"/>
                </a:moveTo>
                <a:lnTo>
                  <a:pt x="27279561" y="0"/>
                </a:lnTo>
                <a:lnTo>
                  <a:pt x="27279561" y="19520487"/>
                </a:lnTo>
                <a:lnTo>
                  <a:pt x="0" y="19520487"/>
                </a:lnTo>
                <a:lnTo>
                  <a:pt x="0" y="0"/>
                </a:lnTo>
                <a:close/>
              </a:path>
            </a:pathLst>
          </a:custGeom>
          <a:blipFill>
            <a:blip r:embed="rId2"/>
            <a:stretch>
              <a:fillRect l="-1180" t="-3269" r="-15203" b="-5091"/>
            </a:stretch>
          </a:blipFill>
        </p:spPr>
      </p:sp>
      <p:sp>
        <p:nvSpPr>
          <p:cNvPr name="Freeform 3" id="3"/>
          <p:cNvSpPr/>
          <p:nvPr/>
        </p:nvSpPr>
        <p:spPr>
          <a:xfrm flipH="false" flipV="false" rot="-3122371">
            <a:off x="12266545" y="-2948100"/>
            <a:ext cx="5963286" cy="5896199"/>
          </a:xfrm>
          <a:custGeom>
            <a:avLst/>
            <a:gdLst/>
            <a:ahLst/>
            <a:cxnLst/>
            <a:rect r="r" b="b" t="t" l="l"/>
            <a:pathLst>
              <a:path h="5896199" w="5963286">
                <a:moveTo>
                  <a:pt x="0" y="0"/>
                </a:moveTo>
                <a:lnTo>
                  <a:pt x="5963286" y="0"/>
                </a:lnTo>
                <a:lnTo>
                  <a:pt x="5963286" y="5896200"/>
                </a:lnTo>
                <a:lnTo>
                  <a:pt x="0" y="5896200"/>
                </a:lnTo>
                <a:lnTo>
                  <a:pt x="0" y="0"/>
                </a:lnTo>
                <a:close/>
              </a:path>
            </a:pathLst>
          </a:custGeom>
          <a:blipFill>
            <a:blip r:embed="rId3">
              <a:alphaModFix amt="18999"/>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4" id="4"/>
          <p:cNvSpPr txBox="true"/>
          <p:nvPr/>
        </p:nvSpPr>
        <p:spPr>
          <a:xfrm rot="0">
            <a:off x="229412" y="1801567"/>
            <a:ext cx="12526564" cy="9356090"/>
          </a:xfrm>
          <a:prstGeom prst="rect">
            <a:avLst/>
          </a:prstGeom>
        </p:spPr>
        <p:txBody>
          <a:bodyPr anchor="t" rtlCol="false" tIns="0" lIns="0" bIns="0" rIns="0">
            <a:spAutoFit/>
          </a:bodyPr>
          <a:lstStyle/>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What</a:t>
            </a:r>
            <a:r>
              <a:rPr lang="en-US" sz="4400" spc="312">
                <a:solidFill>
                  <a:srgbClr val="FFFFFF"/>
                </a:solidFill>
                <a:latin typeface="Glacial Indifference"/>
                <a:ea typeface="Glacial Indifference"/>
                <a:cs typeface="Glacial Indifference"/>
                <a:sym typeface="Glacial Indifference"/>
              </a:rPr>
              <a:t> sustainable farming practices does McCain use? </a:t>
            </a:r>
          </a:p>
          <a:p>
            <a:pPr algn="ctr">
              <a:lnSpc>
                <a:spcPts val="6160"/>
              </a:lnSpc>
              <a:spcBef>
                <a:spcPct val="0"/>
              </a:spcBef>
            </a:pP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How does climate change create challenges for sustainable farming? </a:t>
            </a:r>
          </a:p>
          <a:p>
            <a:pPr algn="ctr">
              <a:lnSpc>
                <a:spcPts val="6160"/>
              </a:lnSpc>
              <a:spcBef>
                <a:spcPct val="0"/>
              </a:spcBef>
            </a:pP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Can you think of examples of sustainable practices at McCain, and how they impact food production? </a:t>
            </a:r>
          </a:p>
          <a:p>
            <a:pPr algn="ctr">
              <a:lnSpc>
                <a:spcPts val="6160"/>
              </a:lnSpc>
              <a:spcBef>
                <a:spcPct val="0"/>
              </a:spcBef>
            </a:pP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 </a:t>
            </a:r>
          </a:p>
          <a:p>
            <a:pPr algn="ctr">
              <a:lnSpc>
                <a:spcPts val="6160"/>
              </a:lnSpc>
              <a:spcBef>
                <a:spcPct val="0"/>
              </a:spcBef>
            </a:pPr>
          </a:p>
        </p:txBody>
      </p:sp>
      <p:sp>
        <p:nvSpPr>
          <p:cNvPr name="TextBox 5" id="5"/>
          <p:cNvSpPr txBox="true"/>
          <p:nvPr/>
        </p:nvSpPr>
        <p:spPr>
          <a:xfrm rot="0">
            <a:off x="1028700" y="105410"/>
            <a:ext cx="16529664" cy="1437005"/>
          </a:xfrm>
          <a:prstGeom prst="rect">
            <a:avLst/>
          </a:prstGeom>
        </p:spPr>
        <p:txBody>
          <a:bodyPr anchor="t" rtlCol="false" tIns="0" lIns="0" bIns="0" rIns="0">
            <a:spAutoFit/>
          </a:bodyPr>
          <a:lstStyle/>
          <a:p>
            <a:pPr algn="ctr">
              <a:lnSpc>
                <a:spcPts val="9520"/>
              </a:lnSpc>
              <a:spcBef>
                <a:spcPct val="0"/>
              </a:spcBef>
            </a:pPr>
            <a:r>
              <a:rPr lang="en-US" sz="6800" spc="482">
                <a:solidFill>
                  <a:srgbClr val="FFFFFF"/>
                </a:solidFill>
                <a:latin typeface="FF Providence Sans"/>
                <a:ea typeface="FF Providence Sans"/>
                <a:cs typeface="FF Providence Sans"/>
                <a:sym typeface="FF Providence Sans"/>
              </a:rPr>
              <a:t>Post-Video Discussion Questions</a:t>
            </a:r>
          </a:p>
        </p:txBody>
      </p:sp>
      <p:sp>
        <p:nvSpPr>
          <p:cNvPr name="Freeform 6" id="6"/>
          <p:cNvSpPr/>
          <p:nvPr/>
        </p:nvSpPr>
        <p:spPr>
          <a:xfrm flipH="false" flipV="false" rot="0">
            <a:off x="12142678" y="5143500"/>
            <a:ext cx="8021284" cy="5143500"/>
          </a:xfrm>
          <a:custGeom>
            <a:avLst/>
            <a:gdLst/>
            <a:ahLst/>
            <a:cxnLst/>
            <a:rect r="r" b="b" t="t" l="l"/>
            <a:pathLst>
              <a:path h="5143500" w="8021284">
                <a:moveTo>
                  <a:pt x="0" y="0"/>
                </a:moveTo>
                <a:lnTo>
                  <a:pt x="8021284" y="0"/>
                </a:lnTo>
                <a:lnTo>
                  <a:pt x="8021284" y="5143500"/>
                </a:lnTo>
                <a:lnTo>
                  <a:pt x="0" y="5143500"/>
                </a:lnTo>
                <a:lnTo>
                  <a:pt x="0" y="0"/>
                </a:lnTo>
                <a:close/>
              </a:path>
            </a:pathLst>
          </a:custGeom>
          <a:blipFill>
            <a:blip r:embed="rId5"/>
            <a:stretch>
              <a:fillRect l="-48030" t="-104634" r="-4803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12794215" y="2377176"/>
            <a:ext cx="5493785" cy="4974883"/>
          </a:xfrm>
          <a:custGeom>
            <a:avLst/>
            <a:gdLst/>
            <a:ahLst/>
            <a:cxnLst/>
            <a:rect r="r" b="b" t="t" l="l"/>
            <a:pathLst>
              <a:path h="4974883" w="5493785">
                <a:moveTo>
                  <a:pt x="0" y="0"/>
                </a:moveTo>
                <a:lnTo>
                  <a:pt x="5493785" y="0"/>
                </a:lnTo>
                <a:lnTo>
                  <a:pt x="5493785" y="4974883"/>
                </a:lnTo>
                <a:lnTo>
                  <a:pt x="0" y="4974883"/>
                </a:lnTo>
                <a:lnTo>
                  <a:pt x="0" y="0"/>
                </a:lnTo>
                <a:close/>
              </a:path>
            </a:pathLst>
          </a:custGeom>
          <a:blipFill>
            <a:blip r:embed="rId2"/>
            <a:stretch>
              <a:fillRect l="-17958" t="0" r="-17958" b="0"/>
            </a:stretch>
          </a:blipFill>
        </p:spPr>
      </p:sp>
      <p:sp>
        <p:nvSpPr>
          <p:cNvPr name="TextBox 3" id="3"/>
          <p:cNvSpPr txBox="true"/>
          <p:nvPr/>
        </p:nvSpPr>
        <p:spPr>
          <a:xfrm rot="0">
            <a:off x="300577" y="332391"/>
            <a:ext cx="18381818" cy="1624996"/>
          </a:xfrm>
          <a:prstGeom prst="rect">
            <a:avLst/>
          </a:prstGeom>
        </p:spPr>
        <p:txBody>
          <a:bodyPr anchor="t" rtlCol="false" tIns="0" lIns="0" bIns="0" rIns="0">
            <a:spAutoFit/>
          </a:bodyPr>
          <a:lstStyle/>
          <a:p>
            <a:pPr algn="ctr">
              <a:lnSpc>
                <a:spcPts val="8910"/>
              </a:lnSpc>
            </a:pPr>
            <a:r>
              <a:rPr lang="en-US" b="true" sz="9900" spc="495">
                <a:solidFill>
                  <a:srgbClr val="FFFFFF"/>
                </a:solidFill>
                <a:latin typeface="FF Providence Sans Bold"/>
                <a:ea typeface="FF Providence Sans Bold"/>
                <a:cs typeface="FF Providence Sans Bold"/>
                <a:sym typeface="FF Providence Sans Bold"/>
              </a:rPr>
              <a:t>Challenges/Needs </a:t>
            </a:r>
          </a:p>
        </p:txBody>
      </p:sp>
      <p:sp>
        <p:nvSpPr>
          <p:cNvPr name="TextBox 4" id="4"/>
          <p:cNvSpPr txBox="true"/>
          <p:nvPr/>
        </p:nvSpPr>
        <p:spPr>
          <a:xfrm rot="0">
            <a:off x="0" y="2634615"/>
            <a:ext cx="12367299" cy="5172075"/>
          </a:xfrm>
          <a:prstGeom prst="rect">
            <a:avLst/>
          </a:prstGeom>
        </p:spPr>
        <p:txBody>
          <a:bodyPr anchor="t" rtlCol="false" tIns="0" lIns="0" bIns="0" rIns="0">
            <a:spAutoFit/>
          </a:bodyPr>
          <a:lstStyle/>
          <a:p>
            <a:pPr algn="ctr">
              <a:lnSpc>
                <a:spcPts val="4320"/>
              </a:lnSpc>
            </a:pPr>
            <a:r>
              <a:rPr lang="en-US" sz="4800" spc="240">
                <a:solidFill>
                  <a:srgbClr val="FFFFFF"/>
                </a:solidFill>
                <a:latin typeface="Glacial Indifference"/>
                <a:ea typeface="Glacial Indifference"/>
                <a:cs typeface="Glacial Indifference"/>
                <a:sym typeface="Glacial Indifference"/>
              </a:rPr>
              <a:t>Create three sections on separate chart paper</a:t>
            </a:r>
            <a:r>
              <a:rPr lang="en-US" sz="4800" spc="240">
                <a:solidFill>
                  <a:srgbClr val="FFFFFF"/>
                </a:solidFill>
                <a:latin typeface="Glacial Indifference"/>
                <a:ea typeface="Glacial Indifference"/>
                <a:cs typeface="Glacial Indifference"/>
                <a:sym typeface="Glacial Indifference"/>
              </a:rPr>
              <a:t> with the following headings:</a:t>
            </a:r>
          </a:p>
          <a:p>
            <a:pPr algn="ctr">
              <a:lnSpc>
                <a:spcPts val="4680"/>
              </a:lnSpc>
            </a:pPr>
          </a:p>
          <a:p>
            <a:pPr algn="ctr">
              <a:lnSpc>
                <a:spcPts val="5939"/>
              </a:lnSpc>
            </a:pPr>
            <a:r>
              <a:rPr lang="en-US" sz="6599" spc="329">
                <a:solidFill>
                  <a:srgbClr val="FFFFFF"/>
                </a:solidFill>
                <a:latin typeface="Glacial Indifference"/>
                <a:ea typeface="Glacial Indifference"/>
                <a:cs typeface="Glacial Indifference"/>
                <a:sym typeface="Glacial Indifference"/>
              </a:rPr>
              <a:t>Product Development </a:t>
            </a:r>
          </a:p>
          <a:p>
            <a:pPr algn="ctr">
              <a:lnSpc>
                <a:spcPts val="5939"/>
              </a:lnSpc>
            </a:pPr>
            <a:r>
              <a:rPr lang="en-US" sz="6599" spc="329">
                <a:solidFill>
                  <a:srgbClr val="FFFFFF"/>
                </a:solidFill>
                <a:latin typeface="Glacial Indifference"/>
                <a:ea typeface="Glacial Indifference"/>
                <a:cs typeface="Glacial Indifference"/>
                <a:sym typeface="Glacial Indifference"/>
              </a:rPr>
              <a:t>Te</a:t>
            </a:r>
            <a:r>
              <a:rPr lang="en-US" sz="6599" spc="329">
                <a:solidFill>
                  <a:srgbClr val="FFFFFF"/>
                </a:solidFill>
                <a:latin typeface="Glacial Indifference"/>
                <a:ea typeface="Glacial Indifference"/>
                <a:cs typeface="Glacial Indifference"/>
                <a:sym typeface="Glacial Indifference"/>
              </a:rPr>
              <a:t>chnology Innovation </a:t>
            </a:r>
          </a:p>
          <a:p>
            <a:pPr algn="ctr">
              <a:lnSpc>
                <a:spcPts val="5939"/>
              </a:lnSpc>
            </a:pPr>
            <a:r>
              <a:rPr lang="en-US" sz="6599" spc="329">
                <a:solidFill>
                  <a:srgbClr val="FFFFFF"/>
                </a:solidFill>
                <a:latin typeface="Glacial Indifference"/>
                <a:ea typeface="Glacial Indifference"/>
                <a:cs typeface="Glacial Indifference"/>
                <a:sym typeface="Glacial Indifference"/>
              </a:rPr>
              <a:t>Sustainability Solutions </a:t>
            </a:r>
          </a:p>
          <a:p>
            <a:pPr algn="ctr">
              <a:lnSpc>
                <a:spcPts val="4680"/>
              </a:lnSpc>
            </a:pPr>
          </a:p>
          <a:p>
            <a:pPr algn="ctr">
              <a:lnSpc>
                <a:spcPts val="4680"/>
              </a:lnSpc>
            </a:pPr>
          </a:p>
        </p:txBody>
      </p:sp>
      <p:sp>
        <p:nvSpPr>
          <p:cNvPr name="TextBox 5" id="5"/>
          <p:cNvSpPr txBox="true"/>
          <p:nvPr/>
        </p:nvSpPr>
        <p:spPr>
          <a:xfrm rot="0">
            <a:off x="1768243" y="7851397"/>
            <a:ext cx="15491057" cy="1545590"/>
          </a:xfrm>
          <a:prstGeom prst="rect">
            <a:avLst/>
          </a:prstGeom>
        </p:spPr>
        <p:txBody>
          <a:bodyPr anchor="t" rtlCol="false" tIns="0" lIns="0" bIns="0" rIns="0">
            <a:spAutoFit/>
          </a:bodyPr>
          <a:lstStyle/>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Write down challenges or industry needs and place them in the appropriate category. </a:t>
            </a:r>
          </a:p>
        </p:txBody>
      </p:sp>
      <p:sp>
        <p:nvSpPr>
          <p:cNvPr name="Freeform 6" id="6"/>
          <p:cNvSpPr/>
          <p:nvPr/>
        </p:nvSpPr>
        <p:spPr>
          <a:xfrm flipH="false" flipV="false" rot="0">
            <a:off x="1622482" y="7483793"/>
            <a:ext cx="15453973" cy="2376048"/>
          </a:xfrm>
          <a:custGeom>
            <a:avLst/>
            <a:gdLst/>
            <a:ahLst/>
            <a:cxnLst/>
            <a:rect r="r" b="b" t="t" l="l"/>
            <a:pathLst>
              <a:path h="2376048" w="15453973">
                <a:moveTo>
                  <a:pt x="0" y="0"/>
                </a:moveTo>
                <a:lnTo>
                  <a:pt x="15453973" y="0"/>
                </a:lnTo>
                <a:lnTo>
                  <a:pt x="15453973" y="2376048"/>
                </a:lnTo>
                <a:lnTo>
                  <a:pt x="0" y="23760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300577" y="332391"/>
            <a:ext cx="18381818" cy="1624996"/>
          </a:xfrm>
          <a:prstGeom prst="rect">
            <a:avLst/>
          </a:prstGeom>
        </p:spPr>
        <p:txBody>
          <a:bodyPr anchor="t" rtlCol="false" tIns="0" lIns="0" bIns="0" rIns="0">
            <a:spAutoFit/>
          </a:bodyPr>
          <a:lstStyle/>
          <a:p>
            <a:pPr algn="ctr">
              <a:lnSpc>
                <a:spcPts val="8910"/>
              </a:lnSpc>
            </a:pPr>
            <a:r>
              <a:rPr lang="en-US" b="true" sz="9900" spc="495">
                <a:solidFill>
                  <a:srgbClr val="FFFFFF"/>
                </a:solidFill>
                <a:latin typeface="FF Providence Sans Bold"/>
                <a:ea typeface="FF Providence Sans Bold"/>
                <a:cs typeface="FF Providence Sans Bold"/>
                <a:sym typeface="FF Providence Sans Bold"/>
              </a:rPr>
              <a:t>Brainstorm SOLUTIONS</a:t>
            </a:r>
          </a:p>
        </p:txBody>
      </p:sp>
      <p:sp>
        <p:nvSpPr>
          <p:cNvPr name="TextBox 3" id="3"/>
          <p:cNvSpPr txBox="true"/>
          <p:nvPr/>
        </p:nvSpPr>
        <p:spPr>
          <a:xfrm rot="0">
            <a:off x="225712" y="2212339"/>
            <a:ext cx="11500398" cy="8074661"/>
          </a:xfrm>
          <a:prstGeom prst="rect">
            <a:avLst/>
          </a:prstGeom>
        </p:spPr>
        <p:txBody>
          <a:bodyPr anchor="t" rtlCol="false" tIns="0" lIns="0" bIns="0" rIns="0">
            <a:spAutoFit/>
          </a:bodyPr>
          <a:lstStyle/>
          <a:p>
            <a:pPr algn="ctr">
              <a:lnSpc>
                <a:spcPts val="6439"/>
              </a:lnSpc>
              <a:spcBef>
                <a:spcPct val="0"/>
              </a:spcBef>
            </a:pPr>
            <a:r>
              <a:rPr lang="en-US" sz="4599" spc="229">
                <a:solidFill>
                  <a:srgbClr val="FFFFFF"/>
                </a:solidFill>
                <a:latin typeface="Glacial Indifference"/>
                <a:ea typeface="Glacial Indifference"/>
                <a:cs typeface="Glacial Indifference"/>
                <a:sym typeface="Glacial Indifference"/>
              </a:rPr>
              <a:t>R</a:t>
            </a:r>
            <a:r>
              <a:rPr lang="en-US" sz="4599" spc="229">
                <a:solidFill>
                  <a:srgbClr val="FFFFFF"/>
                </a:solidFill>
                <a:latin typeface="Glacial Indifference"/>
                <a:ea typeface="Glacial Indifference"/>
                <a:cs typeface="Glacial Indifference"/>
                <a:sym typeface="Glacial Indifference"/>
              </a:rPr>
              <a:t>ecord all potential ideas on your brainstorming graphic organizer or in a format that works best for you. </a:t>
            </a:r>
          </a:p>
          <a:p>
            <a:pPr algn="ctr">
              <a:lnSpc>
                <a:spcPts val="6439"/>
              </a:lnSpc>
              <a:spcBef>
                <a:spcPct val="0"/>
              </a:spcBef>
            </a:pPr>
          </a:p>
          <a:p>
            <a:pPr algn="ctr">
              <a:lnSpc>
                <a:spcPts val="6439"/>
              </a:lnSpc>
              <a:spcBef>
                <a:spcPct val="0"/>
              </a:spcBef>
            </a:pPr>
            <a:r>
              <a:rPr lang="en-US" sz="4599" spc="229">
                <a:solidFill>
                  <a:srgbClr val="FFFFFF"/>
                </a:solidFill>
                <a:latin typeface="Glacial Indifference"/>
                <a:ea typeface="Glacial Indifference"/>
                <a:cs typeface="Glacial Indifference"/>
                <a:sym typeface="Glacial Indifference"/>
              </a:rPr>
              <a:t>Learners may complete this individually or in small groups. </a:t>
            </a:r>
          </a:p>
          <a:p>
            <a:pPr algn="ctr">
              <a:lnSpc>
                <a:spcPts val="6439"/>
              </a:lnSpc>
              <a:spcBef>
                <a:spcPct val="0"/>
              </a:spcBef>
            </a:pPr>
          </a:p>
          <a:p>
            <a:pPr algn="ctr">
              <a:lnSpc>
                <a:spcPts val="6439"/>
              </a:lnSpc>
              <a:spcBef>
                <a:spcPct val="0"/>
              </a:spcBef>
            </a:pPr>
          </a:p>
          <a:p>
            <a:pPr algn="ctr">
              <a:lnSpc>
                <a:spcPts val="6439"/>
              </a:lnSpc>
              <a:spcBef>
                <a:spcPct val="0"/>
              </a:spcBef>
            </a:pPr>
          </a:p>
          <a:p>
            <a:pPr algn="ctr">
              <a:lnSpc>
                <a:spcPts val="6439"/>
              </a:lnSpc>
              <a:spcBef>
                <a:spcPct val="0"/>
              </a:spcBef>
            </a:pPr>
          </a:p>
        </p:txBody>
      </p:sp>
      <p:sp>
        <p:nvSpPr>
          <p:cNvPr name="Freeform 4" id="4"/>
          <p:cNvSpPr/>
          <p:nvPr/>
        </p:nvSpPr>
        <p:spPr>
          <a:xfrm flipH="false" flipV="false" rot="0">
            <a:off x="3115835" y="7909368"/>
            <a:ext cx="12634260" cy="1942517"/>
          </a:xfrm>
          <a:custGeom>
            <a:avLst/>
            <a:gdLst/>
            <a:ahLst/>
            <a:cxnLst/>
            <a:rect r="r" b="b" t="t" l="l"/>
            <a:pathLst>
              <a:path h="1942517" w="12634260">
                <a:moveTo>
                  <a:pt x="0" y="0"/>
                </a:moveTo>
                <a:lnTo>
                  <a:pt x="12634260" y="0"/>
                </a:lnTo>
                <a:lnTo>
                  <a:pt x="12634260" y="1942517"/>
                </a:lnTo>
                <a:lnTo>
                  <a:pt x="0" y="19425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3115835" y="7396995"/>
            <a:ext cx="12751302" cy="2255140"/>
          </a:xfrm>
          <a:prstGeom prst="rect">
            <a:avLst/>
          </a:prstGeom>
        </p:spPr>
        <p:txBody>
          <a:bodyPr anchor="t" rtlCol="false" tIns="0" lIns="0" bIns="0" rIns="0">
            <a:spAutoFit/>
          </a:bodyPr>
          <a:lstStyle/>
          <a:p>
            <a:pPr algn="ctr">
              <a:lnSpc>
                <a:spcPts val="5590"/>
              </a:lnSpc>
              <a:spcBef>
                <a:spcPct val="0"/>
              </a:spcBef>
            </a:pPr>
          </a:p>
          <a:p>
            <a:pPr algn="ctr">
              <a:lnSpc>
                <a:spcPts val="5590"/>
              </a:lnSpc>
              <a:spcBef>
                <a:spcPct val="0"/>
              </a:spcBef>
            </a:pPr>
            <a:r>
              <a:rPr lang="en-US" b="true" sz="3993" spc="199">
                <a:solidFill>
                  <a:srgbClr val="FFFFFF"/>
                </a:solidFill>
                <a:latin typeface="FF Providence Sans Bold"/>
                <a:ea typeface="FF Providence Sans Bold"/>
                <a:cs typeface="FF Providence Sans Bold"/>
                <a:sym typeface="FF Providence Sans Bold"/>
              </a:rPr>
              <a:t>How does this solution address the problem? </a:t>
            </a:r>
          </a:p>
          <a:p>
            <a:pPr algn="ctr">
              <a:lnSpc>
                <a:spcPts val="5590"/>
              </a:lnSpc>
              <a:spcBef>
                <a:spcPct val="0"/>
              </a:spcBef>
            </a:pPr>
            <a:r>
              <a:rPr lang="en-US" b="true" sz="3993" spc="199">
                <a:solidFill>
                  <a:srgbClr val="FFFFFF"/>
                </a:solidFill>
                <a:latin typeface="FF Providence Sans Bold"/>
                <a:ea typeface="FF Providence Sans Bold"/>
                <a:cs typeface="FF Providence Sans Bold"/>
                <a:sym typeface="FF Providence Sans Bold"/>
              </a:rPr>
              <a:t>Why do you think it could work? </a:t>
            </a:r>
          </a:p>
        </p:txBody>
      </p:sp>
      <p:sp>
        <p:nvSpPr>
          <p:cNvPr name="Freeform 6" id="6"/>
          <p:cNvSpPr/>
          <p:nvPr/>
        </p:nvSpPr>
        <p:spPr>
          <a:xfrm flipH="false" flipV="false" rot="0">
            <a:off x="12622739" y="1777588"/>
            <a:ext cx="4636561" cy="5782297"/>
          </a:xfrm>
          <a:custGeom>
            <a:avLst/>
            <a:gdLst/>
            <a:ahLst/>
            <a:cxnLst/>
            <a:rect r="r" b="b" t="t" l="l"/>
            <a:pathLst>
              <a:path h="5782297" w="4636561">
                <a:moveTo>
                  <a:pt x="0" y="0"/>
                </a:moveTo>
                <a:lnTo>
                  <a:pt x="4636561" y="0"/>
                </a:lnTo>
                <a:lnTo>
                  <a:pt x="4636561" y="5782297"/>
                </a:lnTo>
                <a:lnTo>
                  <a:pt x="0" y="5782297"/>
                </a:lnTo>
                <a:lnTo>
                  <a:pt x="0" y="0"/>
                </a:lnTo>
                <a:close/>
              </a:path>
            </a:pathLst>
          </a:custGeom>
          <a:blipFill>
            <a:blip r:embed="rId4"/>
            <a:stretch>
              <a:fillRect l="0" t="0" r="0" b="-3799"/>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0">
            <a:off x="-321957" y="-2004636"/>
            <a:ext cx="27601518" cy="19520487"/>
          </a:xfrm>
          <a:custGeom>
            <a:avLst/>
            <a:gdLst/>
            <a:ahLst/>
            <a:cxnLst/>
            <a:rect r="r" b="b" t="t" l="l"/>
            <a:pathLst>
              <a:path h="19520487" w="27601518">
                <a:moveTo>
                  <a:pt x="0" y="0"/>
                </a:moveTo>
                <a:lnTo>
                  <a:pt x="27601518" y="0"/>
                </a:lnTo>
                <a:lnTo>
                  <a:pt x="27601518" y="19520487"/>
                </a:lnTo>
                <a:lnTo>
                  <a:pt x="0" y="19520487"/>
                </a:lnTo>
                <a:lnTo>
                  <a:pt x="0" y="0"/>
                </a:lnTo>
                <a:close/>
              </a:path>
            </a:pathLst>
          </a:custGeom>
          <a:blipFill>
            <a:blip r:embed="rId2"/>
            <a:stretch>
              <a:fillRect l="0" t="-3269" r="-15026" b="-5091"/>
            </a:stretch>
          </a:blipFill>
        </p:spPr>
      </p:sp>
      <p:sp>
        <p:nvSpPr>
          <p:cNvPr name="TextBox 3" id="3"/>
          <p:cNvSpPr txBox="true"/>
          <p:nvPr/>
        </p:nvSpPr>
        <p:spPr>
          <a:xfrm rot="0">
            <a:off x="444828" y="2220912"/>
            <a:ext cx="12408174" cy="7793990"/>
          </a:xfrm>
          <a:prstGeom prst="rect">
            <a:avLst/>
          </a:prstGeom>
        </p:spPr>
        <p:txBody>
          <a:bodyPr anchor="t" rtlCol="false" tIns="0" lIns="0" bIns="0" rIns="0">
            <a:spAutoFit/>
          </a:bodyPr>
          <a:lstStyle/>
          <a:p>
            <a:pPr algn="ctr">
              <a:lnSpc>
                <a:spcPts val="6160"/>
              </a:lnSpc>
              <a:spcBef>
                <a:spcPct val="0"/>
              </a:spcBef>
            </a:pPr>
          </a:p>
          <a:p>
            <a:pPr algn="ctr">
              <a:lnSpc>
                <a:spcPts val="6160"/>
              </a:lnSpc>
              <a:spcBef>
                <a:spcPct val="0"/>
              </a:spcBef>
            </a:pPr>
          </a:p>
          <a:p>
            <a:pPr algn="ctr">
              <a:lnSpc>
                <a:spcPts val="6160"/>
              </a:lnSpc>
              <a:spcBef>
                <a:spcPct val="0"/>
              </a:spcBef>
            </a:pPr>
            <a:r>
              <a:rPr lang="en-US" sz="4400" spc="220">
                <a:solidFill>
                  <a:srgbClr val="FFFFFF"/>
                </a:solidFill>
                <a:latin typeface="Glacial Indifference"/>
                <a:ea typeface="Glacial Indifference"/>
                <a:cs typeface="Glacial Indifference"/>
                <a:sym typeface="Glacial Indifference"/>
              </a:rPr>
              <a:t>Which challenge feels most meaningful or interesting?</a:t>
            </a:r>
          </a:p>
          <a:p>
            <a:pPr algn="ctr">
              <a:lnSpc>
                <a:spcPts val="6160"/>
              </a:lnSpc>
              <a:spcBef>
                <a:spcPct val="0"/>
              </a:spcBef>
            </a:pPr>
            <a:r>
              <a:rPr lang="en-US" sz="4400" spc="220">
                <a:solidFill>
                  <a:srgbClr val="FFFFFF"/>
                </a:solidFill>
                <a:latin typeface="Glacial Indifference"/>
                <a:ea typeface="Glacial Indifference"/>
                <a:cs typeface="Glacial Indifference"/>
                <a:sym typeface="Glacial Indifference"/>
              </a:rPr>
              <a:t> </a:t>
            </a:r>
          </a:p>
          <a:p>
            <a:pPr algn="ctr">
              <a:lnSpc>
                <a:spcPts val="6160"/>
              </a:lnSpc>
              <a:spcBef>
                <a:spcPct val="0"/>
              </a:spcBef>
            </a:pPr>
            <a:r>
              <a:rPr lang="en-US" sz="4400" spc="220">
                <a:solidFill>
                  <a:srgbClr val="FFFFFF"/>
                </a:solidFill>
                <a:latin typeface="Glacial Indifference"/>
                <a:ea typeface="Glacial Indifference"/>
                <a:cs typeface="Glacial Indifference"/>
                <a:sym typeface="Glacial Indifference"/>
              </a:rPr>
              <a:t>Which solution has the strongest potential for impact?</a:t>
            </a:r>
          </a:p>
          <a:p>
            <a:pPr algn="ctr">
              <a:lnSpc>
                <a:spcPts val="6160"/>
              </a:lnSpc>
              <a:spcBef>
                <a:spcPct val="0"/>
              </a:spcBef>
            </a:pPr>
            <a:r>
              <a:rPr lang="en-US" sz="4400" spc="220">
                <a:solidFill>
                  <a:srgbClr val="FFFFFF"/>
                </a:solidFill>
                <a:latin typeface="Glacial Indifference"/>
                <a:ea typeface="Glacial Indifference"/>
                <a:cs typeface="Glacial Indifference"/>
                <a:sym typeface="Glacial Indifference"/>
              </a:rPr>
              <a:t> </a:t>
            </a:r>
          </a:p>
          <a:p>
            <a:pPr algn="ctr">
              <a:lnSpc>
                <a:spcPts val="6160"/>
              </a:lnSpc>
              <a:spcBef>
                <a:spcPct val="0"/>
              </a:spcBef>
            </a:pPr>
            <a:r>
              <a:rPr lang="en-US" sz="4400" spc="220">
                <a:solidFill>
                  <a:srgbClr val="FFFFFF"/>
                </a:solidFill>
                <a:latin typeface="Glacial Indifference"/>
                <a:ea typeface="Glacial Indifference"/>
                <a:cs typeface="Glacial Indifference"/>
                <a:sym typeface="Glacial Indifference"/>
              </a:rPr>
              <a:t>Which idea could realistically be implemented? </a:t>
            </a:r>
          </a:p>
        </p:txBody>
      </p:sp>
      <p:sp>
        <p:nvSpPr>
          <p:cNvPr name="Freeform 4" id="4"/>
          <p:cNvSpPr/>
          <p:nvPr/>
        </p:nvSpPr>
        <p:spPr>
          <a:xfrm flipH="false" flipV="false" rot="0">
            <a:off x="13150114" y="3828742"/>
            <a:ext cx="4861894" cy="4679573"/>
          </a:xfrm>
          <a:custGeom>
            <a:avLst/>
            <a:gdLst/>
            <a:ahLst/>
            <a:cxnLst/>
            <a:rect r="r" b="b" t="t" l="l"/>
            <a:pathLst>
              <a:path h="4679573" w="4861894">
                <a:moveTo>
                  <a:pt x="0" y="0"/>
                </a:moveTo>
                <a:lnTo>
                  <a:pt x="4861893" y="0"/>
                </a:lnTo>
                <a:lnTo>
                  <a:pt x="4861893" y="4679573"/>
                </a:lnTo>
                <a:lnTo>
                  <a:pt x="0" y="46795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47446" y="1122362"/>
            <a:ext cx="16193108" cy="1193800"/>
          </a:xfrm>
          <a:prstGeom prst="rect">
            <a:avLst/>
          </a:prstGeom>
        </p:spPr>
        <p:txBody>
          <a:bodyPr anchor="t" rtlCol="false" tIns="0" lIns="0" bIns="0" rIns="0">
            <a:spAutoFit/>
          </a:bodyPr>
          <a:lstStyle/>
          <a:p>
            <a:pPr algn="ctr">
              <a:lnSpc>
                <a:spcPts val="9799"/>
              </a:lnSpc>
              <a:spcBef>
                <a:spcPct val="0"/>
              </a:spcBef>
            </a:pPr>
            <a:r>
              <a:rPr lang="en-US" sz="6999" spc="496">
                <a:solidFill>
                  <a:srgbClr val="FFFFFF"/>
                </a:solidFill>
                <a:latin typeface="Glacial Indifference"/>
                <a:ea typeface="Glacial Indifference"/>
                <a:cs typeface="Glacial Indifference"/>
                <a:sym typeface="Glacial Indifference"/>
              </a:rPr>
              <a:t>Review solutions and ideas </a:t>
            </a:r>
          </a:p>
        </p:txBody>
      </p:sp>
      <p:sp>
        <p:nvSpPr>
          <p:cNvPr name="TextBox 6" id="6"/>
          <p:cNvSpPr txBox="true"/>
          <p:nvPr/>
        </p:nvSpPr>
        <p:spPr>
          <a:xfrm rot="0">
            <a:off x="4762621" y="214313"/>
            <a:ext cx="14501111" cy="1571624"/>
          </a:xfrm>
          <a:prstGeom prst="rect">
            <a:avLst/>
          </a:prstGeom>
        </p:spPr>
        <p:txBody>
          <a:bodyPr anchor="t" rtlCol="false" tIns="0" lIns="0" bIns="0" rIns="0">
            <a:spAutoFit/>
          </a:bodyPr>
          <a:lstStyle/>
          <a:p>
            <a:pPr algn="l" marL="0" indent="0" lvl="0">
              <a:lnSpc>
                <a:spcPts val="8399"/>
              </a:lnSpc>
            </a:pPr>
            <a:r>
              <a:rPr lang="en-US" b="true" sz="9999" spc="-1359">
                <a:solidFill>
                  <a:srgbClr val="FFFFFF"/>
                </a:solidFill>
                <a:latin typeface="FF Providence Sans Bold"/>
                <a:ea typeface="FF Providence Sans Bold"/>
                <a:cs typeface="FF Providence Sans Bold"/>
                <a:sym typeface="FF Providence Sans Bold"/>
              </a:rPr>
              <a:t>PLAN THE PITCH</a:t>
            </a:r>
          </a:p>
        </p:txBody>
      </p:sp>
      <p:sp>
        <p:nvSpPr>
          <p:cNvPr name="TextBox 7" id="7"/>
          <p:cNvSpPr txBox="true"/>
          <p:nvPr/>
        </p:nvSpPr>
        <p:spPr>
          <a:xfrm rot="0">
            <a:off x="4931627" y="2727624"/>
            <a:ext cx="14501111" cy="1101118"/>
          </a:xfrm>
          <a:prstGeom prst="rect">
            <a:avLst/>
          </a:prstGeom>
        </p:spPr>
        <p:txBody>
          <a:bodyPr anchor="t" rtlCol="false" tIns="0" lIns="0" bIns="0" rIns="0">
            <a:spAutoFit/>
          </a:bodyPr>
          <a:lstStyle/>
          <a:p>
            <a:pPr algn="l" marL="0" indent="0" lvl="0">
              <a:lnSpc>
                <a:spcPts val="5880"/>
              </a:lnSpc>
            </a:pPr>
            <a:r>
              <a:rPr lang="en-US" b="true" sz="7000" spc="-952">
                <a:solidFill>
                  <a:srgbClr val="FFFFFF"/>
                </a:solidFill>
                <a:latin typeface="FF Providence Sans Bold"/>
                <a:ea typeface="FF Providence Sans Bold"/>
                <a:cs typeface="FF Providence Sans Bold"/>
                <a:sym typeface="FF Providence Sans Bold"/>
              </a:rPr>
              <a:t>Consider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0">
            <a:off x="-321957" y="-2004636"/>
            <a:ext cx="27601518" cy="19520487"/>
          </a:xfrm>
          <a:custGeom>
            <a:avLst/>
            <a:gdLst/>
            <a:ahLst/>
            <a:cxnLst/>
            <a:rect r="r" b="b" t="t" l="l"/>
            <a:pathLst>
              <a:path h="19520487" w="27601518">
                <a:moveTo>
                  <a:pt x="0" y="0"/>
                </a:moveTo>
                <a:lnTo>
                  <a:pt x="27601518" y="0"/>
                </a:lnTo>
                <a:lnTo>
                  <a:pt x="27601518" y="19520487"/>
                </a:lnTo>
                <a:lnTo>
                  <a:pt x="0" y="19520487"/>
                </a:lnTo>
                <a:lnTo>
                  <a:pt x="0" y="0"/>
                </a:lnTo>
                <a:close/>
              </a:path>
            </a:pathLst>
          </a:custGeom>
          <a:blipFill>
            <a:blip r:embed="rId2"/>
            <a:stretch>
              <a:fillRect l="0" t="-3269" r="-15026" b="-5091"/>
            </a:stretch>
          </a:blipFill>
        </p:spPr>
      </p:sp>
      <p:sp>
        <p:nvSpPr>
          <p:cNvPr name="TextBox 3" id="3"/>
          <p:cNvSpPr txBox="true"/>
          <p:nvPr/>
        </p:nvSpPr>
        <p:spPr>
          <a:xfrm rot="0">
            <a:off x="3034182" y="214313"/>
            <a:ext cx="14501111" cy="1571624"/>
          </a:xfrm>
          <a:prstGeom prst="rect">
            <a:avLst/>
          </a:prstGeom>
        </p:spPr>
        <p:txBody>
          <a:bodyPr anchor="t" rtlCol="false" tIns="0" lIns="0" bIns="0" rIns="0">
            <a:spAutoFit/>
          </a:bodyPr>
          <a:lstStyle/>
          <a:p>
            <a:pPr algn="l" marL="0" indent="0" lvl="0">
              <a:lnSpc>
                <a:spcPts val="8399"/>
              </a:lnSpc>
            </a:pPr>
            <a:r>
              <a:rPr lang="en-US" b="true" sz="9999" spc="-1359">
                <a:solidFill>
                  <a:srgbClr val="FFFFFF"/>
                </a:solidFill>
                <a:latin typeface="FF Providence Sans Bold"/>
                <a:ea typeface="FF Providence Sans Bold"/>
                <a:cs typeface="FF Providence Sans Bold"/>
                <a:sym typeface="FF Providence Sans Bold"/>
              </a:rPr>
              <a:t>CHOOSE ONE PATHWAY</a:t>
            </a:r>
          </a:p>
        </p:txBody>
      </p:sp>
      <p:sp>
        <p:nvSpPr>
          <p:cNvPr name="TextBox 4" id="4"/>
          <p:cNvSpPr txBox="true"/>
          <p:nvPr/>
        </p:nvSpPr>
        <p:spPr>
          <a:xfrm rot="0">
            <a:off x="163252" y="1096104"/>
            <a:ext cx="10232728" cy="6659887"/>
          </a:xfrm>
          <a:prstGeom prst="rect">
            <a:avLst/>
          </a:prstGeom>
        </p:spPr>
        <p:txBody>
          <a:bodyPr anchor="t" rtlCol="false" tIns="0" lIns="0" bIns="0" rIns="0">
            <a:spAutoFit/>
          </a:bodyPr>
          <a:lstStyle/>
          <a:p>
            <a:pPr algn="ctr">
              <a:lnSpc>
                <a:spcPts val="8819"/>
              </a:lnSpc>
              <a:spcBef>
                <a:spcPct val="0"/>
              </a:spcBef>
            </a:pPr>
            <a:r>
              <a:rPr lang="en-US" b="true" sz="6299" spc="314">
                <a:solidFill>
                  <a:srgbClr val="FFFFFF"/>
                </a:solidFill>
                <a:latin typeface="Glacial Indifference Bold"/>
                <a:ea typeface="Glacial Indifference Bold"/>
                <a:cs typeface="Glacial Indifference Bold"/>
                <a:sym typeface="Glacial Indifference Bold"/>
              </a:rPr>
              <a:t> </a:t>
            </a:r>
          </a:p>
          <a:p>
            <a:pPr algn="ctr">
              <a:lnSpc>
                <a:spcPts val="8819"/>
              </a:lnSpc>
              <a:spcBef>
                <a:spcPct val="0"/>
              </a:spcBef>
            </a:pPr>
            <a:r>
              <a:rPr lang="en-US" b="true" sz="6299" spc="314">
                <a:solidFill>
                  <a:srgbClr val="FFFFFF"/>
                </a:solidFill>
                <a:latin typeface="Glacial Indifference Bold"/>
                <a:ea typeface="Glacial Indifference Bold"/>
                <a:cs typeface="Glacial Indifference Bold"/>
                <a:sym typeface="Glacial Indifference Bold"/>
              </a:rPr>
              <a:t>Product Development</a:t>
            </a:r>
          </a:p>
          <a:p>
            <a:pPr algn="ctr">
              <a:lnSpc>
                <a:spcPts val="8819"/>
              </a:lnSpc>
              <a:spcBef>
                <a:spcPct val="0"/>
              </a:spcBef>
            </a:pPr>
            <a:r>
              <a:rPr lang="en-US" b="true" sz="6299" spc="314">
                <a:solidFill>
                  <a:srgbClr val="FFFFFF"/>
                </a:solidFill>
                <a:latin typeface="Glacial Indifference Bold"/>
                <a:ea typeface="Glacial Indifference Bold"/>
                <a:cs typeface="Glacial Indifference Bold"/>
                <a:sym typeface="Glacial Indifference Bold"/>
              </a:rPr>
              <a:t> </a:t>
            </a:r>
          </a:p>
          <a:p>
            <a:pPr algn="ctr">
              <a:lnSpc>
                <a:spcPts val="8819"/>
              </a:lnSpc>
              <a:spcBef>
                <a:spcPct val="0"/>
              </a:spcBef>
            </a:pPr>
            <a:r>
              <a:rPr lang="en-US" b="true" sz="6299" spc="314">
                <a:solidFill>
                  <a:srgbClr val="FFFFFF"/>
                </a:solidFill>
                <a:latin typeface="Glacial Indifference Bold"/>
                <a:ea typeface="Glacial Indifference Bold"/>
                <a:cs typeface="Glacial Indifference Bold"/>
                <a:sym typeface="Glacial Indifference Bold"/>
              </a:rPr>
              <a:t>   Technology Innovation </a:t>
            </a:r>
          </a:p>
          <a:p>
            <a:pPr algn="ctr">
              <a:lnSpc>
                <a:spcPts val="8819"/>
              </a:lnSpc>
              <a:spcBef>
                <a:spcPct val="0"/>
              </a:spcBef>
            </a:pPr>
          </a:p>
          <a:p>
            <a:pPr algn="ctr">
              <a:lnSpc>
                <a:spcPts val="8819"/>
              </a:lnSpc>
              <a:spcBef>
                <a:spcPct val="0"/>
              </a:spcBef>
            </a:pPr>
            <a:r>
              <a:rPr lang="en-US" b="true" sz="6299" spc="314">
                <a:solidFill>
                  <a:srgbClr val="FFFFFF"/>
                </a:solidFill>
                <a:latin typeface="Glacial Indifference Bold"/>
                <a:ea typeface="Glacial Indifference Bold"/>
                <a:cs typeface="Glacial Indifference Bold"/>
                <a:sym typeface="Glacial Indifference Bold"/>
              </a:rPr>
              <a:t>   Sustainability Solution </a:t>
            </a:r>
          </a:p>
        </p:txBody>
      </p:sp>
      <p:sp>
        <p:nvSpPr>
          <p:cNvPr name="Freeform 5" id="5"/>
          <p:cNvSpPr/>
          <p:nvPr/>
        </p:nvSpPr>
        <p:spPr>
          <a:xfrm flipH="false" flipV="false" rot="0">
            <a:off x="10284737" y="2871432"/>
            <a:ext cx="7957032" cy="5301373"/>
          </a:xfrm>
          <a:custGeom>
            <a:avLst/>
            <a:gdLst/>
            <a:ahLst/>
            <a:cxnLst/>
            <a:rect r="r" b="b" t="t" l="l"/>
            <a:pathLst>
              <a:path h="5301373" w="7957032">
                <a:moveTo>
                  <a:pt x="0" y="0"/>
                </a:moveTo>
                <a:lnTo>
                  <a:pt x="7957032" y="0"/>
                </a:lnTo>
                <a:lnTo>
                  <a:pt x="7957032" y="5301373"/>
                </a:lnTo>
                <a:lnTo>
                  <a:pt x="0" y="5301373"/>
                </a:lnTo>
                <a:lnTo>
                  <a:pt x="0" y="0"/>
                </a:lnTo>
                <a:close/>
              </a:path>
            </a:pathLst>
          </a:custGeom>
          <a:blipFill>
            <a:blip r:embed="rId3"/>
            <a:stretch>
              <a:fillRect l="0" t="0" r="0" b="0"/>
            </a:stretch>
          </a:blipFill>
        </p:spPr>
      </p:sp>
      <p:sp>
        <p:nvSpPr>
          <p:cNvPr name="TextBox 6" id="6"/>
          <p:cNvSpPr txBox="true"/>
          <p:nvPr/>
        </p:nvSpPr>
        <p:spPr>
          <a:xfrm rot="0">
            <a:off x="8371899" y="8941420"/>
            <a:ext cx="14501111" cy="1007012"/>
          </a:xfrm>
          <a:prstGeom prst="rect">
            <a:avLst/>
          </a:prstGeom>
        </p:spPr>
        <p:txBody>
          <a:bodyPr anchor="t" rtlCol="false" tIns="0" lIns="0" bIns="0" rIns="0">
            <a:spAutoFit/>
          </a:bodyPr>
          <a:lstStyle/>
          <a:p>
            <a:pPr algn="l" marL="0" indent="0" lvl="0">
              <a:lnSpc>
                <a:spcPts val="5376"/>
              </a:lnSpc>
            </a:pPr>
            <a:r>
              <a:rPr lang="en-US" b="true" sz="6400" spc="-870">
                <a:solidFill>
                  <a:srgbClr val="FFFFFF"/>
                </a:solidFill>
                <a:latin typeface="FF Providence Sans Bold"/>
                <a:ea typeface="FF Providence Sans Bold"/>
                <a:cs typeface="FF Providence Sans Bold"/>
                <a:sym typeface="FF Providence Sans Bold"/>
              </a:rPr>
              <a:t>Learners may work in partners</a:t>
            </a:r>
          </a:p>
        </p:txBody>
      </p:sp>
      <p:sp>
        <p:nvSpPr>
          <p:cNvPr name="Freeform 7" id="7"/>
          <p:cNvSpPr/>
          <p:nvPr/>
        </p:nvSpPr>
        <p:spPr>
          <a:xfrm flipH="false" flipV="false" rot="0">
            <a:off x="8169957" y="8517699"/>
            <a:ext cx="9633831" cy="1481201"/>
          </a:xfrm>
          <a:custGeom>
            <a:avLst/>
            <a:gdLst/>
            <a:ahLst/>
            <a:cxnLst/>
            <a:rect r="r" b="b" t="t" l="l"/>
            <a:pathLst>
              <a:path h="1481201" w="9633831">
                <a:moveTo>
                  <a:pt x="0" y="0"/>
                </a:moveTo>
                <a:lnTo>
                  <a:pt x="9633830" y="0"/>
                </a:lnTo>
                <a:lnTo>
                  <a:pt x="9633830" y="1481202"/>
                </a:lnTo>
                <a:lnTo>
                  <a:pt x="0" y="14812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0">
            <a:off x="-321957" y="-2004636"/>
            <a:ext cx="27601518" cy="19520487"/>
          </a:xfrm>
          <a:custGeom>
            <a:avLst/>
            <a:gdLst/>
            <a:ahLst/>
            <a:cxnLst/>
            <a:rect r="r" b="b" t="t" l="l"/>
            <a:pathLst>
              <a:path h="19520487" w="27601518">
                <a:moveTo>
                  <a:pt x="0" y="0"/>
                </a:moveTo>
                <a:lnTo>
                  <a:pt x="27601518" y="0"/>
                </a:lnTo>
                <a:lnTo>
                  <a:pt x="27601518" y="19520487"/>
                </a:lnTo>
                <a:lnTo>
                  <a:pt x="0" y="19520487"/>
                </a:lnTo>
                <a:lnTo>
                  <a:pt x="0" y="0"/>
                </a:lnTo>
                <a:close/>
              </a:path>
            </a:pathLst>
          </a:custGeom>
          <a:blipFill>
            <a:blip r:embed="rId2"/>
            <a:stretch>
              <a:fillRect l="0" t="-3269" r="-15026" b="-5091"/>
            </a:stretch>
          </a:blipFill>
        </p:spPr>
      </p:sp>
      <p:sp>
        <p:nvSpPr>
          <p:cNvPr name="TextBox 3" id="3"/>
          <p:cNvSpPr txBox="true"/>
          <p:nvPr/>
        </p:nvSpPr>
        <p:spPr>
          <a:xfrm rot="0">
            <a:off x="0" y="1728787"/>
            <a:ext cx="13842346" cy="8464550"/>
          </a:xfrm>
          <a:prstGeom prst="rect">
            <a:avLst/>
          </a:prstGeom>
        </p:spPr>
        <p:txBody>
          <a:bodyPr anchor="t" rtlCol="false" tIns="0" lIns="0" bIns="0" rIns="0">
            <a:spAutoFit/>
          </a:bodyPr>
          <a:lstStyle/>
          <a:p>
            <a:pPr algn="ctr">
              <a:lnSpc>
                <a:spcPts val="2800"/>
              </a:lnSpc>
              <a:spcBef>
                <a:spcPct val="0"/>
              </a:spcBef>
            </a:pPr>
          </a:p>
          <a:p>
            <a:pPr algn="ctr">
              <a:lnSpc>
                <a:spcPts val="2800"/>
              </a:lnSpc>
              <a:spcBef>
                <a:spcPct val="0"/>
              </a:spcBef>
            </a:pPr>
            <a:r>
              <a:rPr lang="en-US" sz="2000" spc="100">
                <a:solidFill>
                  <a:srgbClr val="FFFFFF"/>
                </a:solidFill>
                <a:latin typeface="Glacial Indifference"/>
                <a:ea typeface="Glacial Indifference"/>
                <a:cs typeface="Glacial Indifference"/>
                <a:sym typeface="Glacial Indifference"/>
              </a:rPr>
              <a:t>Title/Name </a:t>
            </a:r>
          </a:p>
          <a:p>
            <a:pPr algn="ctr">
              <a:lnSpc>
                <a:spcPts val="2800"/>
              </a:lnSpc>
              <a:spcBef>
                <a:spcPct val="0"/>
              </a:spcBef>
            </a:pPr>
            <a:r>
              <a:rPr lang="en-US" sz="2000" spc="100">
                <a:solidFill>
                  <a:srgbClr val="FFFFFF"/>
                </a:solidFill>
                <a:latin typeface="Glacial Indifference"/>
                <a:ea typeface="Glacial Indifference"/>
                <a:cs typeface="Glacial Indifference"/>
                <a:sym typeface="Glacial Indifference"/>
              </a:rPr>
              <a:t>Create a professional, meaningful, and memorable name. </a:t>
            </a:r>
          </a:p>
          <a:p>
            <a:pPr algn="ctr">
              <a:lnSpc>
                <a:spcPts val="2800"/>
              </a:lnSpc>
              <a:spcBef>
                <a:spcPct val="0"/>
              </a:spcBef>
            </a:pPr>
          </a:p>
          <a:p>
            <a:pPr algn="ctr">
              <a:lnSpc>
                <a:spcPts val="2800"/>
              </a:lnSpc>
              <a:spcBef>
                <a:spcPct val="0"/>
              </a:spcBef>
            </a:pPr>
            <a:r>
              <a:rPr lang="en-US" sz="2000" spc="100">
                <a:solidFill>
                  <a:srgbClr val="FFFFFF"/>
                </a:solidFill>
                <a:latin typeface="Glacial Indifference"/>
                <a:ea typeface="Glacial Indifference"/>
                <a:cs typeface="Glacial Indifference"/>
                <a:sym typeface="Glacial Indifference"/>
              </a:rPr>
              <a:t>Sketch  </a:t>
            </a:r>
          </a:p>
          <a:p>
            <a:pPr algn="ctr">
              <a:lnSpc>
                <a:spcPts val="2800"/>
              </a:lnSpc>
              <a:spcBef>
                <a:spcPct val="0"/>
              </a:spcBef>
            </a:pPr>
            <a:r>
              <a:rPr lang="en-US" sz="2000" spc="100">
                <a:solidFill>
                  <a:srgbClr val="FFFFFF"/>
                </a:solidFill>
                <a:latin typeface="Glacial Indifference"/>
                <a:ea typeface="Glacial Indifference"/>
                <a:cs typeface="Glacial Indifference"/>
                <a:sym typeface="Glacial Indifference"/>
              </a:rPr>
              <a:t>Learners sketch their idea.   </a:t>
            </a:r>
          </a:p>
          <a:p>
            <a:pPr algn="ctr">
              <a:lnSpc>
                <a:spcPts val="2800"/>
              </a:lnSpc>
              <a:spcBef>
                <a:spcPct val="0"/>
              </a:spcBef>
            </a:pPr>
          </a:p>
          <a:p>
            <a:pPr algn="ctr">
              <a:lnSpc>
                <a:spcPts val="2800"/>
              </a:lnSpc>
              <a:spcBef>
                <a:spcPct val="0"/>
              </a:spcBef>
            </a:pPr>
            <a:r>
              <a:rPr lang="en-US" sz="2000" spc="100">
                <a:solidFill>
                  <a:srgbClr val="FFFFFF"/>
                </a:solidFill>
                <a:latin typeface="Glacial Indifference"/>
                <a:ea typeface="Glacial Indifference"/>
                <a:cs typeface="Glacial Indifference"/>
                <a:sym typeface="Glacial Indifference"/>
              </a:rPr>
              <a:t>What Problem Does It Solve? </a:t>
            </a:r>
          </a:p>
          <a:p>
            <a:pPr algn="ctr">
              <a:lnSpc>
                <a:spcPts val="2800"/>
              </a:lnSpc>
              <a:spcBef>
                <a:spcPct val="0"/>
              </a:spcBef>
            </a:pPr>
            <a:r>
              <a:rPr lang="en-US" sz="2000" spc="100">
                <a:solidFill>
                  <a:srgbClr val="FFFFFF"/>
                </a:solidFill>
                <a:latin typeface="Glacial Indifference"/>
                <a:ea typeface="Glacial Indifference"/>
                <a:cs typeface="Glacial Indifference"/>
                <a:sym typeface="Glacial Indifference"/>
              </a:rPr>
              <a:t>Clearly define the specific challenge. Who is affected and why does it matter? </a:t>
            </a:r>
          </a:p>
          <a:p>
            <a:pPr algn="ctr">
              <a:lnSpc>
                <a:spcPts val="2800"/>
              </a:lnSpc>
              <a:spcBef>
                <a:spcPct val="0"/>
              </a:spcBef>
            </a:pPr>
          </a:p>
          <a:p>
            <a:pPr algn="ctr">
              <a:lnSpc>
                <a:spcPts val="2800"/>
              </a:lnSpc>
              <a:spcBef>
                <a:spcPct val="0"/>
              </a:spcBef>
            </a:pPr>
            <a:r>
              <a:rPr lang="en-US" sz="2000" spc="100">
                <a:solidFill>
                  <a:srgbClr val="FFFFFF"/>
                </a:solidFill>
                <a:latin typeface="Glacial Indifference"/>
                <a:ea typeface="Glacial Indifference"/>
                <a:cs typeface="Glacial Indifference"/>
                <a:sym typeface="Glacial Indifference"/>
              </a:rPr>
              <a:t>What Is Your Idea? </a:t>
            </a:r>
          </a:p>
          <a:p>
            <a:pPr algn="ctr">
              <a:lnSpc>
                <a:spcPts val="2800"/>
              </a:lnSpc>
              <a:spcBef>
                <a:spcPct val="0"/>
              </a:spcBef>
            </a:pPr>
            <a:r>
              <a:rPr lang="en-US" sz="2000" spc="100">
                <a:solidFill>
                  <a:srgbClr val="FFFFFF"/>
                </a:solidFill>
                <a:latin typeface="Glacial Indifference"/>
                <a:ea typeface="Glacial Indifference"/>
                <a:cs typeface="Glacial Indifference"/>
                <a:sym typeface="Glacial Indifference"/>
              </a:rPr>
              <a:t>Describe the solution in detail.  Include key features, materials, or steps. Explain why the idea is effective and how it directly addresses the problem.  </a:t>
            </a:r>
          </a:p>
          <a:p>
            <a:pPr algn="ctr">
              <a:lnSpc>
                <a:spcPts val="2800"/>
              </a:lnSpc>
              <a:spcBef>
                <a:spcPct val="0"/>
              </a:spcBef>
            </a:pPr>
          </a:p>
          <a:p>
            <a:pPr algn="ctr">
              <a:lnSpc>
                <a:spcPts val="2800"/>
              </a:lnSpc>
              <a:spcBef>
                <a:spcPct val="0"/>
              </a:spcBef>
            </a:pPr>
            <a:r>
              <a:rPr lang="en-US" sz="2000" spc="100">
                <a:solidFill>
                  <a:srgbClr val="FFFFFF"/>
                </a:solidFill>
                <a:latin typeface="Glacial Indifference"/>
                <a:ea typeface="Glacial Indifference"/>
                <a:cs typeface="Glacial Indifference"/>
                <a:sym typeface="Glacial Indifference"/>
              </a:rPr>
              <a:t>Who Benefits and How? </a:t>
            </a:r>
          </a:p>
          <a:p>
            <a:pPr algn="ctr">
              <a:lnSpc>
                <a:spcPts val="2800"/>
              </a:lnSpc>
              <a:spcBef>
                <a:spcPct val="0"/>
              </a:spcBef>
            </a:pPr>
            <a:r>
              <a:rPr lang="en-US" sz="2000" spc="100">
                <a:solidFill>
                  <a:srgbClr val="FFFFFF"/>
                </a:solidFill>
                <a:latin typeface="Glacial Indifference"/>
                <a:ea typeface="Glacial Indifference"/>
                <a:cs typeface="Glacial Indifference"/>
                <a:sym typeface="Glacial Indifference"/>
              </a:rPr>
              <a:t>Identify at least three stakeholders: farmers, consumers, the company, local communities, or the environment. Explain the positive impact for each group. </a:t>
            </a:r>
          </a:p>
          <a:p>
            <a:pPr algn="ctr">
              <a:lnSpc>
                <a:spcPts val="2800"/>
              </a:lnSpc>
              <a:spcBef>
                <a:spcPct val="0"/>
              </a:spcBef>
            </a:pPr>
          </a:p>
          <a:p>
            <a:pPr algn="ctr">
              <a:lnSpc>
                <a:spcPts val="2800"/>
              </a:lnSpc>
              <a:spcBef>
                <a:spcPct val="0"/>
              </a:spcBef>
            </a:pPr>
            <a:r>
              <a:rPr lang="en-US" sz="2000" spc="100">
                <a:solidFill>
                  <a:srgbClr val="FFFFFF"/>
                </a:solidFill>
                <a:latin typeface="Glacial Indifference"/>
                <a:ea typeface="Glacial Indifference"/>
                <a:cs typeface="Glacial Indifference"/>
                <a:sym typeface="Glacial Indifference"/>
              </a:rPr>
              <a:t>How Does It Work? </a:t>
            </a:r>
          </a:p>
          <a:p>
            <a:pPr algn="ctr">
              <a:lnSpc>
                <a:spcPts val="2800"/>
              </a:lnSpc>
              <a:spcBef>
                <a:spcPct val="0"/>
              </a:spcBef>
            </a:pPr>
            <a:r>
              <a:rPr lang="en-US" sz="2000" spc="100">
                <a:solidFill>
                  <a:srgbClr val="FFFFFF"/>
                </a:solidFill>
                <a:latin typeface="Glacial Indifference"/>
                <a:ea typeface="Glacial Indifference"/>
                <a:cs typeface="Glacial Indifference"/>
                <a:sym typeface="Glacial Indifference"/>
              </a:rPr>
              <a:t>Step-by-step explanation of the process or function. Include diagrams, flowcharts, or sketches to support the explanation. </a:t>
            </a:r>
          </a:p>
          <a:p>
            <a:pPr algn="ctr">
              <a:lnSpc>
                <a:spcPts val="2800"/>
              </a:lnSpc>
              <a:spcBef>
                <a:spcPct val="0"/>
              </a:spcBef>
            </a:pPr>
          </a:p>
          <a:p>
            <a:pPr algn="ctr">
              <a:lnSpc>
                <a:spcPts val="2800"/>
              </a:lnSpc>
              <a:spcBef>
                <a:spcPct val="0"/>
              </a:spcBef>
            </a:pPr>
            <a:r>
              <a:rPr lang="en-US" sz="2000" spc="100">
                <a:solidFill>
                  <a:srgbClr val="FFFFFF"/>
                </a:solidFill>
                <a:latin typeface="Glacial Indifference"/>
                <a:ea typeface="Glacial Indifference"/>
                <a:cs typeface="Glacial Indifference"/>
                <a:sym typeface="Glacial Indifference"/>
              </a:rPr>
              <a:t> </a:t>
            </a:r>
          </a:p>
          <a:p>
            <a:pPr algn="ctr">
              <a:lnSpc>
                <a:spcPts val="2800"/>
              </a:lnSpc>
              <a:spcBef>
                <a:spcPct val="0"/>
              </a:spcBef>
            </a:pPr>
          </a:p>
        </p:txBody>
      </p:sp>
      <p:sp>
        <p:nvSpPr>
          <p:cNvPr name="TextBox 4" id="4"/>
          <p:cNvSpPr txBox="true"/>
          <p:nvPr/>
        </p:nvSpPr>
        <p:spPr>
          <a:xfrm rot="0">
            <a:off x="4929889" y="214313"/>
            <a:ext cx="14501111" cy="1571624"/>
          </a:xfrm>
          <a:prstGeom prst="rect">
            <a:avLst/>
          </a:prstGeom>
        </p:spPr>
        <p:txBody>
          <a:bodyPr anchor="t" rtlCol="false" tIns="0" lIns="0" bIns="0" rIns="0">
            <a:spAutoFit/>
          </a:bodyPr>
          <a:lstStyle/>
          <a:p>
            <a:pPr algn="l" marL="0" indent="0" lvl="0">
              <a:lnSpc>
                <a:spcPts val="8399"/>
              </a:lnSpc>
            </a:pPr>
            <a:r>
              <a:rPr lang="en-US" b="true" sz="9999" spc="-1359">
                <a:solidFill>
                  <a:srgbClr val="FFFFFF"/>
                </a:solidFill>
                <a:latin typeface="FF Providence Sans Bold"/>
                <a:ea typeface="FF Providence Sans Bold"/>
                <a:cs typeface="FF Providence Sans Bold"/>
                <a:sym typeface="FF Providence Sans Bold"/>
              </a:rPr>
              <a:t>PLAN THE PITCH</a:t>
            </a:r>
          </a:p>
        </p:txBody>
      </p:sp>
      <p:sp>
        <p:nvSpPr>
          <p:cNvPr name="TextBox 5" id="5"/>
          <p:cNvSpPr txBox="true"/>
          <p:nvPr/>
        </p:nvSpPr>
        <p:spPr>
          <a:xfrm rot="0">
            <a:off x="452875" y="1327785"/>
            <a:ext cx="16806425" cy="821054"/>
          </a:xfrm>
          <a:prstGeom prst="rect">
            <a:avLst/>
          </a:prstGeom>
        </p:spPr>
        <p:txBody>
          <a:bodyPr anchor="t" rtlCol="false" tIns="0" lIns="0" bIns="0" rIns="0">
            <a:spAutoFit/>
          </a:bodyPr>
          <a:lstStyle/>
          <a:p>
            <a:pPr algn="ctr">
              <a:lnSpc>
                <a:spcPts val="6720"/>
              </a:lnSpc>
              <a:spcBef>
                <a:spcPct val="0"/>
              </a:spcBef>
            </a:pPr>
            <a:r>
              <a:rPr lang="en-US" sz="4800" spc="340">
                <a:solidFill>
                  <a:srgbClr val="FFFFFF"/>
                </a:solidFill>
                <a:latin typeface="Glacial Indifference"/>
                <a:ea typeface="Glacial Indifference"/>
                <a:cs typeface="Glacial Indifference"/>
                <a:sym typeface="Glacial Indifference"/>
              </a:rPr>
              <a:t>Use the McCain’s Pitch for Progress Graphic Organizer</a:t>
            </a:r>
          </a:p>
        </p:txBody>
      </p:sp>
      <p:sp>
        <p:nvSpPr>
          <p:cNvPr name="Freeform 6" id="6"/>
          <p:cNvSpPr/>
          <p:nvPr/>
        </p:nvSpPr>
        <p:spPr>
          <a:xfrm flipH="false" flipV="false" rot="0">
            <a:off x="13842346" y="2990857"/>
            <a:ext cx="4276753" cy="5536250"/>
          </a:xfrm>
          <a:custGeom>
            <a:avLst/>
            <a:gdLst/>
            <a:ahLst/>
            <a:cxnLst/>
            <a:rect r="r" b="b" t="t" l="l"/>
            <a:pathLst>
              <a:path h="5536250" w="4276753">
                <a:moveTo>
                  <a:pt x="0" y="0"/>
                </a:moveTo>
                <a:lnTo>
                  <a:pt x="4276753" y="0"/>
                </a:lnTo>
                <a:lnTo>
                  <a:pt x="4276753" y="5536250"/>
                </a:lnTo>
                <a:lnTo>
                  <a:pt x="0" y="5536250"/>
                </a:lnTo>
                <a:lnTo>
                  <a:pt x="0" y="0"/>
                </a:lnTo>
                <a:close/>
              </a:path>
            </a:pathLst>
          </a:custGeom>
          <a:blipFill>
            <a:blip r:embed="rId3"/>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0">
            <a:off x="-321957" y="-2004636"/>
            <a:ext cx="27601518" cy="19520487"/>
          </a:xfrm>
          <a:custGeom>
            <a:avLst/>
            <a:gdLst/>
            <a:ahLst/>
            <a:cxnLst/>
            <a:rect r="r" b="b" t="t" l="l"/>
            <a:pathLst>
              <a:path h="19520487" w="27601518">
                <a:moveTo>
                  <a:pt x="0" y="0"/>
                </a:moveTo>
                <a:lnTo>
                  <a:pt x="27601518" y="0"/>
                </a:lnTo>
                <a:lnTo>
                  <a:pt x="27601518" y="19520487"/>
                </a:lnTo>
                <a:lnTo>
                  <a:pt x="0" y="19520487"/>
                </a:lnTo>
                <a:lnTo>
                  <a:pt x="0" y="0"/>
                </a:lnTo>
                <a:close/>
              </a:path>
            </a:pathLst>
          </a:custGeom>
          <a:blipFill>
            <a:blip r:embed="rId2"/>
            <a:stretch>
              <a:fillRect l="0" t="-3269" r="-15026" b="-5091"/>
            </a:stretch>
          </a:blipFill>
        </p:spPr>
      </p:sp>
      <p:sp>
        <p:nvSpPr>
          <p:cNvPr name="TextBox 3" id="3"/>
          <p:cNvSpPr txBox="true"/>
          <p:nvPr/>
        </p:nvSpPr>
        <p:spPr>
          <a:xfrm rot="0">
            <a:off x="226437" y="4533118"/>
            <a:ext cx="17835125" cy="5463540"/>
          </a:xfrm>
          <a:prstGeom prst="rect">
            <a:avLst/>
          </a:prstGeom>
        </p:spPr>
        <p:txBody>
          <a:bodyPr anchor="t" rtlCol="false" tIns="0" lIns="0" bIns="0" rIns="0">
            <a:spAutoFit/>
          </a:bodyPr>
          <a:lstStyle/>
          <a:p>
            <a:pPr algn="ctr">
              <a:lnSpc>
                <a:spcPts val="5460"/>
              </a:lnSpc>
              <a:spcBef>
                <a:spcPct val="0"/>
              </a:spcBef>
            </a:pPr>
            <a:r>
              <a:rPr lang="en-US" sz="3900" spc="195">
                <a:solidFill>
                  <a:srgbClr val="FFFFFF"/>
                </a:solidFill>
                <a:latin typeface="Glacial Indifference"/>
                <a:ea typeface="Glacial Indifference"/>
                <a:cs typeface="Glacial Indifference"/>
                <a:sym typeface="Glacial Indifference"/>
              </a:rPr>
              <a:t>Poster boards or Bristol boards </a:t>
            </a:r>
          </a:p>
          <a:p>
            <a:pPr algn="ctr">
              <a:lnSpc>
                <a:spcPts val="5460"/>
              </a:lnSpc>
              <a:spcBef>
                <a:spcPct val="0"/>
              </a:spcBef>
            </a:pPr>
          </a:p>
          <a:p>
            <a:pPr algn="ctr">
              <a:lnSpc>
                <a:spcPts val="5460"/>
              </a:lnSpc>
              <a:spcBef>
                <a:spcPct val="0"/>
              </a:spcBef>
            </a:pPr>
            <a:r>
              <a:rPr lang="en-US" sz="3900" spc="195">
                <a:solidFill>
                  <a:srgbClr val="FFFFFF"/>
                </a:solidFill>
                <a:latin typeface="Glacial Indifference"/>
                <a:ea typeface="Glacial Indifference"/>
                <a:cs typeface="Glacial Indifference"/>
                <a:sym typeface="Glacial Indifference"/>
              </a:rPr>
              <a:t>Canva, PowerPoint, Google Slides, or Prezi. </a:t>
            </a:r>
          </a:p>
          <a:p>
            <a:pPr algn="ctr">
              <a:lnSpc>
                <a:spcPts val="5460"/>
              </a:lnSpc>
              <a:spcBef>
                <a:spcPct val="0"/>
              </a:spcBef>
            </a:pPr>
          </a:p>
          <a:p>
            <a:pPr algn="ctr">
              <a:lnSpc>
                <a:spcPts val="5460"/>
              </a:lnSpc>
              <a:spcBef>
                <a:spcPct val="0"/>
              </a:spcBef>
            </a:pPr>
            <a:r>
              <a:rPr lang="en-US" sz="3900" spc="195">
                <a:solidFill>
                  <a:srgbClr val="FFFFFF"/>
                </a:solidFill>
                <a:latin typeface="Glacial Indifference"/>
                <a:ea typeface="Glacial Indifference"/>
                <a:cs typeface="Glacial Indifference"/>
                <a:sym typeface="Glacial Indifference"/>
              </a:rPr>
              <a:t>Produce a short video to explain your solution creatively.</a:t>
            </a:r>
          </a:p>
          <a:p>
            <a:pPr algn="ctr">
              <a:lnSpc>
                <a:spcPts val="5460"/>
              </a:lnSpc>
              <a:spcBef>
                <a:spcPct val="0"/>
              </a:spcBef>
            </a:pPr>
            <a:r>
              <a:rPr lang="en-US" sz="3900" spc="195">
                <a:solidFill>
                  <a:srgbClr val="FFFFFF"/>
                </a:solidFill>
                <a:latin typeface="Glacial Indifference"/>
                <a:ea typeface="Glacial Indifference"/>
                <a:cs typeface="Glacial Indifference"/>
                <a:sym typeface="Glacial Indifference"/>
              </a:rPr>
              <a:t> </a:t>
            </a:r>
          </a:p>
          <a:p>
            <a:pPr algn="ctr">
              <a:lnSpc>
                <a:spcPts val="5460"/>
              </a:lnSpc>
              <a:spcBef>
                <a:spcPct val="0"/>
              </a:spcBef>
            </a:pPr>
            <a:r>
              <a:rPr lang="en-US" sz="3900" spc="195">
                <a:solidFill>
                  <a:srgbClr val="FFFFFF"/>
                </a:solidFill>
                <a:latin typeface="Glacial Indifference"/>
                <a:ea typeface="Glacial Indifference"/>
                <a:cs typeface="Glacial Indifference"/>
                <a:sym typeface="Glacial Indifference"/>
              </a:rPr>
              <a:t>Prototypes or models – Build a physical or digital model to demonstrate your idea in action. This can also be created to support the pitches above. </a:t>
            </a:r>
          </a:p>
        </p:txBody>
      </p:sp>
      <p:sp>
        <p:nvSpPr>
          <p:cNvPr name="Freeform 4" id="4"/>
          <p:cNvSpPr/>
          <p:nvPr/>
        </p:nvSpPr>
        <p:spPr>
          <a:xfrm flipH="false" flipV="false" rot="0">
            <a:off x="447291" y="2717783"/>
            <a:ext cx="2643759" cy="4114800"/>
          </a:xfrm>
          <a:custGeom>
            <a:avLst/>
            <a:gdLst/>
            <a:ahLst/>
            <a:cxnLst/>
            <a:rect r="r" b="b" t="t" l="l"/>
            <a:pathLst>
              <a:path h="4114800" w="2643759">
                <a:moveTo>
                  <a:pt x="0" y="0"/>
                </a:moveTo>
                <a:lnTo>
                  <a:pt x="2643759" y="0"/>
                </a:lnTo>
                <a:lnTo>
                  <a:pt x="26437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4626699" y="2774375"/>
            <a:ext cx="3252407" cy="4114800"/>
          </a:xfrm>
          <a:custGeom>
            <a:avLst/>
            <a:gdLst/>
            <a:ahLst/>
            <a:cxnLst/>
            <a:rect r="r" b="b" t="t" l="l"/>
            <a:pathLst>
              <a:path h="4114800" w="3252407">
                <a:moveTo>
                  <a:pt x="0" y="0"/>
                </a:moveTo>
                <a:lnTo>
                  <a:pt x="3252407" y="0"/>
                </a:lnTo>
                <a:lnTo>
                  <a:pt x="325240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3786889" y="214313"/>
            <a:ext cx="14501111" cy="1571624"/>
          </a:xfrm>
          <a:prstGeom prst="rect">
            <a:avLst/>
          </a:prstGeom>
        </p:spPr>
        <p:txBody>
          <a:bodyPr anchor="t" rtlCol="false" tIns="0" lIns="0" bIns="0" rIns="0">
            <a:spAutoFit/>
          </a:bodyPr>
          <a:lstStyle/>
          <a:p>
            <a:pPr algn="l" marL="0" indent="0" lvl="0">
              <a:lnSpc>
                <a:spcPts val="8399"/>
              </a:lnSpc>
            </a:pPr>
            <a:r>
              <a:rPr lang="en-US" b="true" sz="9999" spc="-1359">
                <a:solidFill>
                  <a:srgbClr val="FFFFFF"/>
                </a:solidFill>
                <a:latin typeface="FF Providence Sans Bold"/>
                <a:ea typeface="FF Providence Sans Bold"/>
                <a:cs typeface="FF Providence Sans Bold"/>
                <a:sym typeface="FF Providence Sans Bold"/>
              </a:rPr>
              <a:t>CREATE YOUR PITCH</a:t>
            </a:r>
          </a:p>
        </p:txBody>
      </p:sp>
      <p:sp>
        <p:nvSpPr>
          <p:cNvPr name="TextBox 7" id="7"/>
          <p:cNvSpPr txBox="true"/>
          <p:nvPr/>
        </p:nvSpPr>
        <p:spPr>
          <a:xfrm rot="0">
            <a:off x="0" y="1309432"/>
            <a:ext cx="18288000" cy="1464943"/>
          </a:xfrm>
          <a:prstGeom prst="rect">
            <a:avLst/>
          </a:prstGeom>
        </p:spPr>
        <p:txBody>
          <a:bodyPr anchor="t" rtlCol="false" tIns="0" lIns="0" bIns="0" rIns="0">
            <a:spAutoFit/>
          </a:bodyPr>
          <a:lstStyle/>
          <a:p>
            <a:pPr algn="ctr">
              <a:lnSpc>
                <a:spcPts val="5880"/>
              </a:lnSpc>
              <a:spcBef>
                <a:spcPct val="0"/>
              </a:spcBef>
            </a:pPr>
            <a:r>
              <a:rPr lang="en-US" sz="4200" spc="298">
                <a:solidFill>
                  <a:srgbClr val="FFFFFF"/>
                </a:solidFill>
                <a:latin typeface="Glacial Indifference"/>
                <a:ea typeface="Glacial Indifference"/>
                <a:cs typeface="Glacial Indifference"/>
                <a:sym typeface="Glacial Indifference"/>
              </a:rPr>
              <a:t>Prepare a two minute pitch explaining the problem, your solution, and the impact of your idea.</a:t>
            </a:r>
          </a:p>
        </p:txBody>
      </p:sp>
      <p:sp>
        <p:nvSpPr>
          <p:cNvPr name="TextBox 8" id="8"/>
          <p:cNvSpPr txBox="true"/>
          <p:nvPr/>
        </p:nvSpPr>
        <p:spPr>
          <a:xfrm rot="0">
            <a:off x="4343797" y="3120444"/>
            <a:ext cx="9600406" cy="1198246"/>
          </a:xfrm>
          <a:prstGeom prst="rect">
            <a:avLst/>
          </a:prstGeom>
        </p:spPr>
        <p:txBody>
          <a:bodyPr anchor="t" rtlCol="false" tIns="0" lIns="0" bIns="0" rIns="0">
            <a:spAutoFit/>
          </a:bodyPr>
          <a:lstStyle/>
          <a:p>
            <a:pPr algn="ctr">
              <a:lnSpc>
                <a:spcPts val="7979"/>
              </a:lnSpc>
              <a:spcBef>
                <a:spcPct val="0"/>
              </a:spcBef>
            </a:pPr>
            <a:r>
              <a:rPr lang="en-US" b="true" sz="5699" spc="284">
                <a:solidFill>
                  <a:srgbClr val="FFFFFF"/>
                </a:solidFill>
                <a:latin typeface="FF Providence Sans Bold"/>
                <a:ea typeface="FF Providence Sans Bold"/>
                <a:cs typeface="FF Providence Sans Bold"/>
                <a:sym typeface="FF Providence Sans Bold"/>
              </a:rPr>
              <a:t>Suggestions for Pitches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0">
            <a:off x="-321957" y="-2004636"/>
            <a:ext cx="27601518" cy="19520487"/>
          </a:xfrm>
          <a:custGeom>
            <a:avLst/>
            <a:gdLst/>
            <a:ahLst/>
            <a:cxnLst/>
            <a:rect r="r" b="b" t="t" l="l"/>
            <a:pathLst>
              <a:path h="19520487" w="27601518">
                <a:moveTo>
                  <a:pt x="0" y="0"/>
                </a:moveTo>
                <a:lnTo>
                  <a:pt x="27601518" y="0"/>
                </a:lnTo>
                <a:lnTo>
                  <a:pt x="27601518" y="19520487"/>
                </a:lnTo>
                <a:lnTo>
                  <a:pt x="0" y="19520487"/>
                </a:lnTo>
                <a:lnTo>
                  <a:pt x="0" y="0"/>
                </a:lnTo>
                <a:close/>
              </a:path>
            </a:pathLst>
          </a:custGeom>
          <a:blipFill>
            <a:blip r:embed="rId2"/>
            <a:stretch>
              <a:fillRect l="0" t="-3269" r="-15026" b="-5091"/>
            </a:stretch>
          </a:blipFill>
        </p:spPr>
      </p:sp>
      <p:sp>
        <p:nvSpPr>
          <p:cNvPr name="Freeform 3" id="3"/>
          <p:cNvSpPr/>
          <p:nvPr/>
        </p:nvSpPr>
        <p:spPr>
          <a:xfrm flipH="false" flipV="false" rot="0">
            <a:off x="1951463" y="5143500"/>
            <a:ext cx="3659220" cy="4713724"/>
          </a:xfrm>
          <a:custGeom>
            <a:avLst/>
            <a:gdLst/>
            <a:ahLst/>
            <a:cxnLst/>
            <a:rect r="r" b="b" t="t" l="l"/>
            <a:pathLst>
              <a:path h="4713724" w="3659220">
                <a:moveTo>
                  <a:pt x="0" y="0"/>
                </a:moveTo>
                <a:lnTo>
                  <a:pt x="3659220" y="0"/>
                </a:lnTo>
                <a:lnTo>
                  <a:pt x="3659220" y="4713724"/>
                </a:lnTo>
                <a:lnTo>
                  <a:pt x="0" y="4713724"/>
                </a:lnTo>
                <a:lnTo>
                  <a:pt x="0" y="0"/>
                </a:lnTo>
                <a:close/>
              </a:path>
            </a:pathLst>
          </a:custGeom>
          <a:blipFill>
            <a:blip r:embed="rId3"/>
            <a:stretch>
              <a:fillRect l="0" t="0" r="0" b="0"/>
            </a:stretch>
          </a:blipFill>
        </p:spPr>
      </p:sp>
      <p:sp>
        <p:nvSpPr>
          <p:cNvPr name="Freeform 4" id="4"/>
          <p:cNvSpPr/>
          <p:nvPr/>
        </p:nvSpPr>
        <p:spPr>
          <a:xfrm flipH="false" flipV="false" rot="0">
            <a:off x="7188381" y="5143500"/>
            <a:ext cx="3611465" cy="4713724"/>
          </a:xfrm>
          <a:custGeom>
            <a:avLst/>
            <a:gdLst/>
            <a:ahLst/>
            <a:cxnLst/>
            <a:rect r="r" b="b" t="t" l="l"/>
            <a:pathLst>
              <a:path h="4713724" w="3611465">
                <a:moveTo>
                  <a:pt x="0" y="0"/>
                </a:moveTo>
                <a:lnTo>
                  <a:pt x="3611466" y="0"/>
                </a:lnTo>
                <a:lnTo>
                  <a:pt x="3611466" y="4713724"/>
                </a:lnTo>
                <a:lnTo>
                  <a:pt x="0" y="4713724"/>
                </a:lnTo>
                <a:lnTo>
                  <a:pt x="0" y="0"/>
                </a:lnTo>
                <a:close/>
              </a:path>
            </a:pathLst>
          </a:custGeom>
          <a:blipFill>
            <a:blip r:embed="rId4"/>
            <a:stretch>
              <a:fillRect l="0" t="0" r="0" b="0"/>
            </a:stretch>
          </a:blipFill>
        </p:spPr>
      </p:sp>
      <p:sp>
        <p:nvSpPr>
          <p:cNvPr name="Freeform 5" id="5"/>
          <p:cNvSpPr/>
          <p:nvPr/>
        </p:nvSpPr>
        <p:spPr>
          <a:xfrm flipH="false" flipV="false" rot="0">
            <a:off x="12377545" y="5143500"/>
            <a:ext cx="3673932" cy="4713724"/>
          </a:xfrm>
          <a:custGeom>
            <a:avLst/>
            <a:gdLst/>
            <a:ahLst/>
            <a:cxnLst/>
            <a:rect r="r" b="b" t="t" l="l"/>
            <a:pathLst>
              <a:path h="4713724" w="3673932">
                <a:moveTo>
                  <a:pt x="0" y="0"/>
                </a:moveTo>
                <a:lnTo>
                  <a:pt x="3673932" y="0"/>
                </a:lnTo>
                <a:lnTo>
                  <a:pt x="3673932" y="4713724"/>
                </a:lnTo>
                <a:lnTo>
                  <a:pt x="0" y="4713724"/>
                </a:lnTo>
                <a:lnTo>
                  <a:pt x="0" y="0"/>
                </a:lnTo>
                <a:close/>
              </a:path>
            </a:pathLst>
          </a:custGeom>
          <a:blipFill>
            <a:blip r:embed="rId5"/>
            <a:stretch>
              <a:fillRect l="0" t="0" r="0" b="0"/>
            </a:stretch>
          </a:blipFill>
        </p:spPr>
      </p:sp>
      <p:sp>
        <p:nvSpPr>
          <p:cNvPr name="TextBox 6" id="6"/>
          <p:cNvSpPr txBox="true"/>
          <p:nvPr/>
        </p:nvSpPr>
        <p:spPr>
          <a:xfrm rot="0">
            <a:off x="4343797" y="214313"/>
            <a:ext cx="14501111" cy="1571624"/>
          </a:xfrm>
          <a:prstGeom prst="rect">
            <a:avLst/>
          </a:prstGeom>
        </p:spPr>
        <p:txBody>
          <a:bodyPr anchor="t" rtlCol="false" tIns="0" lIns="0" bIns="0" rIns="0">
            <a:spAutoFit/>
          </a:bodyPr>
          <a:lstStyle/>
          <a:p>
            <a:pPr algn="l" marL="0" indent="0" lvl="0">
              <a:lnSpc>
                <a:spcPts val="8399"/>
              </a:lnSpc>
            </a:pPr>
            <a:r>
              <a:rPr lang="en-US" b="true" sz="9999" spc="-1359">
                <a:solidFill>
                  <a:srgbClr val="FFFFFF"/>
                </a:solidFill>
                <a:latin typeface="FF Providence Sans Bold"/>
                <a:ea typeface="FF Providence Sans Bold"/>
                <a:cs typeface="FF Providence Sans Bold"/>
                <a:sym typeface="FF Providence Sans Bold"/>
              </a:rPr>
              <a:t>MAKE MEANING</a:t>
            </a:r>
          </a:p>
        </p:txBody>
      </p:sp>
      <p:sp>
        <p:nvSpPr>
          <p:cNvPr name="TextBox 7" id="7"/>
          <p:cNvSpPr txBox="true"/>
          <p:nvPr/>
        </p:nvSpPr>
        <p:spPr>
          <a:xfrm rot="0">
            <a:off x="1226634" y="1700212"/>
            <a:ext cx="15834732" cy="2950843"/>
          </a:xfrm>
          <a:prstGeom prst="rect">
            <a:avLst/>
          </a:prstGeom>
        </p:spPr>
        <p:txBody>
          <a:bodyPr anchor="t" rtlCol="false" tIns="0" lIns="0" bIns="0" rIns="0">
            <a:spAutoFit/>
          </a:bodyPr>
          <a:lstStyle/>
          <a:p>
            <a:pPr algn="ctr">
              <a:lnSpc>
                <a:spcPts val="5880"/>
              </a:lnSpc>
              <a:spcBef>
                <a:spcPct val="0"/>
              </a:spcBef>
            </a:pPr>
            <a:r>
              <a:rPr lang="en-US" sz="4200" spc="298">
                <a:solidFill>
                  <a:srgbClr val="FFFFFF"/>
                </a:solidFill>
                <a:latin typeface="Glacial Indifference"/>
                <a:ea typeface="Glacial Indifference"/>
                <a:cs typeface="Glacial Indifference"/>
                <a:sym typeface="Glacial Indifference"/>
              </a:rPr>
              <a:t>Please see the attached Make Meaning document in lesson plan for several choices on how your learners can reflect upon today’s activity. This is an important step in the experiential learning cycle.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0">
            <a:off x="-321957" y="-2004636"/>
            <a:ext cx="27601518" cy="19520487"/>
          </a:xfrm>
          <a:custGeom>
            <a:avLst/>
            <a:gdLst/>
            <a:ahLst/>
            <a:cxnLst/>
            <a:rect r="r" b="b" t="t" l="l"/>
            <a:pathLst>
              <a:path h="19520487" w="27601518">
                <a:moveTo>
                  <a:pt x="0" y="0"/>
                </a:moveTo>
                <a:lnTo>
                  <a:pt x="27601518" y="0"/>
                </a:lnTo>
                <a:lnTo>
                  <a:pt x="27601518" y="19520487"/>
                </a:lnTo>
                <a:lnTo>
                  <a:pt x="0" y="19520487"/>
                </a:lnTo>
                <a:lnTo>
                  <a:pt x="0" y="0"/>
                </a:lnTo>
                <a:close/>
              </a:path>
            </a:pathLst>
          </a:custGeom>
          <a:blipFill>
            <a:blip r:embed="rId2"/>
            <a:stretch>
              <a:fillRect l="0" t="-3269" r="-15026" b="-5091"/>
            </a:stretch>
          </a:blipFill>
        </p:spPr>
      </p:sp>
      <p:sp>
        <p:nvSpPr>
          <p:cNvPr name="TextBox 3" id="3"/>
          <p:cNvSpPr txBox="true"/>
          <p:nvPr/>
        </p:nvSpPr>
        <p:spPr>
          <a:xfrm rot="0">
            <a:off x="3201450" y="235457"/>
            <a:ext cx="14501111" cy="1529336"/>
          </a:xfrm>
          <a:prstGeom prst="rect">
            <a:avLst/>
          </a:prstGeom>
        </p:spPr>
        <p:txBody>
          <a:bodyPr anchor="t" rtlCol="false" tIns="0" lIns="0" bIns="0" rIns="0">
            <a:spAutoFit/>
          </a:bodyPr>
          <a:lstStyle/>
          <a:p>
            <a:pPr algn="l" marL="0" indent="0" lvl="0">
              <a:lnSpc>
                <a:spcPts val="8148"/>
              </a:lnSpc>
            </a:pPr>
            <a:r>
              <a:rPr lang="en-US" b="true" sz="9700" spc="-1319">
                <a:solidFill>
                  <a:srgbClr val="FFFFFF"/>
                </a:solidFill>
                <a:latin typeface="FF Providence Sans Bold"/>
                <a:ea typeface="FF Providence Sans Bold"/>
                <a:cs typeface="FF Providence Sans Bold"/>
                <a:sym typeface="FF Providence Sans Bold"/>
              </a:rPr>
              <a:t>EXTENSION ACTIVITY</a:t>
            </a:r>
          </a:p>
        </p:txBody>
      </p:sp>
      <p:sp>
        <p:nvSpPr>
          <p:cNvPr name="TextBox 4" id="4"/>
          <p:cNvSpPr txBox="true"/>
          <p:nvPr/>
        </p:nvSpPr>
        <p:spPr>
          <a:xfrm rot="0">
            <a:off x="0" y="1224536"/>
            <a:ext cx="18288000" cy="9341483"/>
          </a:xfrm>
          <a:prstGeom prst="rect">
            <a:avLst/>
          </a:prstGeom>
        </p:spPr>
        <p:txBody>
          <a:bodyPr anchor="t" rtlCol="false" tIns="0" lIns="0" bIns="0" rIns="0">
            <a:spAutoFit/>
          </a:bodyPr>
          <a:lstStyle/>
          <a:p>
            <a:pPr algn="ctr">
              <a:lnSpc>
                <a:spcPts val="5740"/>
              </a:lnSpc>
            </a:pPr>
            <a:r>
              <a:rPr lang="en-US" sz="4100" spc="291">
                <a:solidFill>
                  <a:srgbClr val="FFFFFF"/>
                </a:solidFill>
                <a:latin typeface="FF Providence Sans"/>
                <a:ea typeface="FF Providence Sans"/>
                <a:cs typeface="FF Providence Sans"/>
                <a:sym typeface="FF Providence Sans"/>
              </a:rPr>
              <a:t>Prototype Enhancement </a:t>
            </a:r>
          </a:p>
          <a:p>
            <a:pPr algn="ctr">
              <a:lnSpc>
                <a:spcPts val="5040"/>
              </a:lnSpc>
            </a:pPr>
            <a:r>
              <a:rPr lang="en-US" sz="3600" spc="255">
                <a:solidFill>
                  <a:srgbClr val="FFFFFF"/>
                </a:solidFill>
                <a:latin typeface="Glacial Indifference"/>
                <a:ea typeface="Glacial Indifference"/>
                <a:cs typeface="Glacial Indifference"/>
                <a:sym typeface="Glacial Indifference"/>
              </a:rPr>
              <a:t>Refine or expand your prototype with additional features or improved functionality. Test your idea in a small experiment or simulation to see how it performs. </a:t>
            </a:r>
          </a:p>
          <a:p>
            <a:pPr algn="ctr">
              <a:lnSpc>
                <a:spcPts val="5040"/>
              </a:lnSpc>
            </a:pPr>
          </a:p>
          <a:p>
            <a:pPr algn="ctr">
              <a:lnSpc>
                <a:spcPts val="5740"/>
              </a:lnSpc>
            </a:pPr>
            <a:r>
              <a:rPr lang="en-US" sz="4100" spc="291">
                <a:solidFill>
                  <a:srgbClr val="FFFFFF"/>
                </a:solidFill>
                <a:latin typeface="FF Providence Sans"/>
                <a:ea typeface="FF Providence Sans"/>
                <a:cs typeface="FF Providence Sans"/>
                <a:sym typeface="FF Providence Sans"/>
              </a:rPr>
              <a:t>Market Research </a:t>
            </a:r>
          </a:p>
          <a:p>
            <a:pPr algn="ctr">
              <a:lnSpc>
                <a:spcPts val="5040"/>
              </a:lnSpc>
            </a:pPr>
            <a:r>
              <a:rPr lang="en-US" sz="3600" spc="255">
                <a:solidFill>
                  <a:srgbClr val="FFFFFF"/>
                </a:solidFill>
                <a:latin typeface="Glacial Indifference"/>
                <a:ea typeface="Glacial Indifference"/>
                <a:cs typeface="Glacial Indifference"/>
                <a:sym typeface="Glacial Indifference"/>
              </a:rPr>
              <a:t>Conduct a mini-survey to gather opinions on your product, technology, or sustainability solution. Analyze data to see how your idea could meet real consumer needs. </a:t>
            </a:r>
          </a:p>
          <a:p>
            <a:pPr algn="ctr">
              <a:lnSpc>
                <a:spcPts val="5040"/>
              </a:lnSpc>
            </a:pPr>
          </a:p>
          <a:p>
            <a:pPr algn="ctr">
              <a:lnSpc>
                <a:spcPts val="5740"/>
              </a:lnSpc>
            </a:pPr>
            <a:r>
              <a:rPr lang="en-US" sz="4100" spc="291">
                <a:solidFill>
                  <a:srgbClr val="FFFFFF"/>
                </a:solidFill>
                <a:latin typeface="FF Providence Sans"/>
                <a:ea typeface="FF Providence Sans"/>
                <a:cs typeface="FF Providence Sans"/>
                <a:sym typeface="FF Providence Sans"/>
              </a:rPr>
              <a:t>Community Connection </a:t>
            </a:r>
          </a:p>
          <a:p>
            <a:pPr algn="ctr">
              <a:lnSpc>
                <a:spcPts val="5040"/>
              </a:lnSpc>
            </a:pPr>
            <a:r>
              <a:rPr lang="en-US" sz="3600" spc="255">
                <a:solidFill>
                  <a:srgbClr val="FFFFFF"/>
                </a:solidFill>
                <a:latin typeface="Glacial Indifference"/>
                <a:ea typeface="Glacial Indifference"/>
                <a:cs typeface="Glacial Indifference"/>
                <a:sym typeface="Glacial Indifference"/>
              </a:rPr>
              <a:t>Present ideas to local farmers, sustainability groups, or community organizations. Explore how real-world professionals tackle similar challenges. </a:t>
            </a:r>
          </a:p>
          <a:p>
            <a:pPr algn="ctr">
              <a:lnSpc>
                <a:spcPts val="5040"/>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0">
            <a:off x="3786889" y="0"/>
            <a:ext cx="15070281" cy="10100026"/>
          </a:xfrm>
          <a:custGeom>
            <a:avLst/>
            <a:gdLst/>
            <a:ahLst/>
            <a:cxnLst/>
            <a:rect r="r" b="b" t="t" l="l"/>
            <a:pathLst>
              <a:path h="10100026" w="15070281">
                <a:moveTo>
                  <a:pt x="0" y="0"/>
                </a:moveTo>
                <a:lnTo>
                  <a:pt x="15070281" y="0"/>
                </a:lnTo>
                <a:lnTo>
                  <a:pt x="15070281" y="10100026"/>
                </a:lnTo>
                <a:lnTo>
                  <a:pt x="0" y="10100026"/>
                </a:lnTo>
                <a:lnTo>
                  <a:pt x="0" y="0"/>
                </a:lnTo>
                <a:close/>
              </a:path>
            </a:pathLst>
          </a:custGeom>
          <a:blipFill>
            <a:blip r:embed="rId2"/>
            <a:stretch>
              <a:fillRect l="0" t="-494" r="-6073" b="-4954"/>
            </a:stretch>
          </a:blipFill>
        </p:spPr>
      </p:sp>
      <p:sp>
        <p:nvSpPr>
          <p:cNvPr name="Freeform 3" id="3"/>
          <p:cNvSpPr/>
          <p:nvPr/>
        </p:nvSpPr>
        <p:spPr>
          <a:xfrm flipH="false" flipV="false" rot="0">
            <a:off x="-1046787" y="-947854"/>
            <a:ext cx="13170950" cy="15604249"/>
          </a:xfrm>
          <a:custGeom>
            <a:avLst/>
            <a:gdLst/>
            <a:ahLst/>
            <a:cxnLst/>
            <a:rect r="r" b="b" t="t" l="l"/>
            <a:pathLst>
              <a:path h="15604249" w="13170950">
                <a:moveTo>
                  <a:pt x="0" y="0"/>
                </a:moveTo>
                <a:lnTo>
                  <a:pt x="13170950" y="0"/>
                </a:lnTo>
                <a:lnTo>
                  <a:pt x="13170950" y="15604249"/>
                </a:lnTo>
                <a:lnTo>
                  <a:pt x="0" y="15604249"/>
                </a:lnTo>
                <a:lnTo>
                  <a:pt x="0" y="0"/>
                </a:lnTo>
                <a:close/>
              </a:path>
            </a:pathLst>
          </a:custGeom>
          <a:blipFill>
            <a:blip r:embed="rId2"/>
            <a:stretch>
              <a:fillRect l="0" t="-3269" r="-92692" b="-5091"/>
            </a:stretch>
          </a:blipFill>
        </p:spPr>
      </p:sp>
      <p:sp>
        <p:nvSpPr>
          <p:cNvPr name="TextBox 4" id="4"/>
          <p:cNvSpPr txBox="true"/>
          <p:nvPr/>
        </p:nvSpPr>
        <p:spPr>
          <a:xfrm rot="0">
            <a:off x="2148629" y="1412471"/>
            <a:ext cx="14771328" cy="1160780"/>
          </a:xfrm>
          <a:prstGeom prst="rect">
            <a:avLst/>
          </a:prstGeom>
        </p:spPr>
        <p:txBody>
          <a:bodyPr anchor="t" rtlCol="false" tIns="0" lIns="0" bIns="0" rIns="0">
            <a:spAutoFit/>
          </a:bodyPr>
          <a:lstStyle/>
          <a:p>
            <a:pPr algn="ctr">
              <a:lnSpc>
                <a:spcPts val="9520"/>
              </a:lnSpc>
              <a:spcBef>
                <a:spcPct val="0"/>
              </a:spcBef>
            </a:pPr>
            <a:r>
              <a:rPr lang="en-US" sz="6800" spc="482">
                <a:solidFill>
                  <a:srgbClr val="FFFFFF"/>
                </a:solidFill>
                <a:latin typeface="Glacial Indifference"/>
                <a:ea typeface="Glacial Indifference"/>
                <a:cs typeface="Glacial Indifference"/>
                <a:sym typeface="Glacial Indifference"/>
              </a:rPr>
              <a:t>Exploring Product Development</a:t>
            </a:r>
          </a:p>
        </p:txBody>
      </p:sp>
      <p:sp>
        <p:nvSpPr>
          <p:cNvPr name="TextBox 5" id="5"/>
          <p:cNvSpPr txBox="true"/>
          <p:nvPr/>
        </p:nvSpPr>
        <p:spPr>
          <a:xfrm rot="0">
            <a:off x="3786889" y="214313"/>
            <a:ext cx="14501111" cy="1571624"/>
          </a:xfrm>
          <a:prstGeom prst="rect">
            <a:avLst/>
          </a:prstGeom>
        </p:spPr>
        <p:txBody>
          <a:bodyPr anchor="t" rtlCol="false" tIns="0" lIns="0" bIns="0" rIns="0">
            <a:spAutoFit/>
          </a:bodyPr>
          <a:lstStyle/>
          <a:p>
            <a:pPr algn="l" marL="0" indent="0" lvl="0">
              <a:lnSpc>
                <a:spcPts val="8399"/>
              </a:lnSpc>
            </a:pPr>
            <a:r>
              <a:rPr lang="en-US" b="true" sz="9999" spc="-1359">
                <a:solidFill>
                  <a:srgbClr val="FFFFFF"/>
                </a:solidFill>
                <a:latin typeface="FF Providence Sans Bold"/>
                <a:ea typeface="FF Providence Sans Bold"/>
                <a:cs typeface="FF Providence Sans Bold"/>
                <a:sym typeface="FF Providence Sans Bold"/>
              </a:rPr>
              <a:t>THINK / PAIR / SHARE</a:t>
            </a:r>
          </a:p>
        </p:txBody>
      </p:sp>
      <p:sp>
        <p:nvSpPr>
          <p:cNvPr name="TextBox 6" id="6"/>
          <p:cNvSpPr txBox="true"/>
          <p:nvPr/>
        </p:nvSpPr>
        <p:spPr>
          <a:xfrm rot="0">
            <a:off x="526895" y="2245360"/>
            <a:ext cx="11597268" cy="7012940"/>
          </a:xfrm>
          <a:prstGeom prst="rect">
            <a:avLst/>
          </a:prstGeom>
        </p:spPr>
        <p:txBody>
          <a:bodyPr anchor="t" rtlCol="false" tIns="0" lIns="0" bIns="0" rIns="0">
            <a:spAutoFit/>
          </a:bodyPr>
          <a:lstStyle/>
          <a:p>
            <a:pPr algn="ctr">
              <a:lnSpc>
                <a:spcPts val="6160"/>
              </a:lnSpc>
              <a:spcBef>
                <a:spcPct val="0"/>
              </a:spcBef>
            </a:pP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What new snacks or foods do you enjoy?</a:t>
            </a: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 </a:t>
            </a: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How do you think food products changed over the past fifty years? </a:t>
            </a:r>
          </a:p>
          <a:p>
            <a:pPr algn="ctr">
              <a:lnSpc>
                <a:spcPts val="6160"/>
              </a:lnSpc>
              <a:spcBef>
                <a:spcPct val="0"/>
              </a:spcBef>
            </a:pP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Why do you think companies keep inventing new foods? What are they trying to achieve?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3122371">
            <a:off x="12266545" y="-2948100"/>
            <a:ext cx="5963286" cy="5896199"/>
          </a:xfrm>
          <a:custGeom>
            <a:avLst/>
            <a:gdLst/>
            <a:ahLst/>
            <a:cxnLst/>
            <a:rect r="r" b="b" t="t" l="l"/>
            <a:pathLst>
              <a:path h="5896199" w="5963286">
                <a:moveTo>
                  <a:pt x="0" y="0"/>
                </a:moveTo>
                <a:lnTo>
                  <a:pt x="5963286" y="0"/>
                </a:lnTo>
                <a:lnTo>
                  <a:pt x="5963286" y="5896200"/>
                </a:lnTo>
                <a:lnTo>
                  <a:pt x="0" y="5896200"/>
                </a:lnTo>
                <a:lnTo>
                  <a:pt x="0" y="0"/>
                </a:lnTo>
                <a:close/>
              </a:path>
            </a:pathLst>
          </a:custGeom>
          <a:blipFill>
            <a:blip r:embed="rId2">
              <a:alphaModFix amt="1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3" id="3"/>
          <p:cNvSpPr txBox="true"/>
          <p:nvPr/>
        </p:nvSpPr>
        <p:spPr>
          <a:xfrm rot="0">
            <a:off x="797787" y="397961"/>
            <a:ext cx="16692427" cy="804924"/>
          </a:xfrm>
          <a:prstGeom prst="rect">
            <a:avLst/>
          </a:prstGeom>
        </p:spPr>
        <p:txBody>
          <a:bodyPr anchor="t" rtlCol="false" tIns="0" lIns="0" bIns="0" rIns="0">
            <a:spAutoFit/>
          </a:bodyPr>
          <a:lstStyle/>
          <a:p>
            <a:pPr algn="ctr">
              <a:lnSpc>
                <a:spcPts val="6559"/>
              </a:lnSpc>
            </a:pPr>
            <a:r>
              <a:rPr lang="en-US" sz="4685" spc="332">
                <a:solidFill>
                  <a:srgbClr val="FFFFFF"/>
                </a:solidFill>
                <a:latin typeface="Glacial Indifference"/>
                <a:ea typeface="Glacial Indifference"/>
                <a:cs typeface="Glacial Indifference"/>
                <a:sym typeface="Glacial Indifference"/>
              </a:rPr>
              <a:t>Product Development </a:t>
            </a:r>
            <a:r>
              <a:rPr lang="en-US" sz="4685" spc="332">
                <a:solidFill>
                  <a:srgbClr val="FFFFFF"/>
                </a:solidFill>
                <a:latin typeface="Glacial Indifference"/>
                <a:ea typeface="Glacial Indifference"/>
                <a:cs typeface="Glacial Indifference"/>
                <a:sym typeface="Glacial Indifference"/>
              </a:rPr>
              <a:t>with </a:t>
            </a:r>
            <a:r>
              <a:rPr lang="en-US" sz="4685" spc="332">
                <a:solidFill>
                  <a:srgbClr val="FFFFFF"/>
                </a:solidFill>
                <a:latin typeface="Glacial Indifference"/>
                <a:ea typeface="Glacial Indifference"/>
                <a:cs typeface="Glacial Indifference"/>
                <a:sym typeface="Glacial Indifference"/>
              </a:rPr>
              <a:t>Jean-Michel Belanger</a:t>
            </a:r>
          </a:p>
        </p:txBody>
      </p:sp>
      <p:sp>
        <p:nvSpPr>
          <p:cNvPr name="Freeform 4" id="4"/>
          <p:cNvSpPr/>
          <p:nvPr/>
        </p:nvSpPr>
        <p:spPr>
          <a:xfrm flipH="false" flipV="false" rot="0">
            <a:off x="383276" y="2977901"/>
            <a:ext cx="4364563" cy="5819417"/>
          </a:xfrm>
          <a:custGeom>
            <a:avLst/>
            <a:gdLst/>
            <a:ahLst/>
            <a:cxnLst/>
            <a:rect r="r" b="b" t="t" l="l"/>
            <a:pathLst>
              <a:path h="5819417" w="4364563">
                <a:moveTo>
                  <a:pt x="0" y="0"/>
                </a:moveTo>
                <a:lnTo>
                  <a:pt x="4364562" y="0"/>
                </a:lnTo>
                <a:lnTo>
                  <a:pt x="4364562" y="5819417"/>
                </a:lnTo>
                <a:lnTo>
                  <a:pt x="0" y="5819417"/>
                </a:lnTo>
                <a:lnTo>
                  <a:pt x="0" y="0"/>
                </a:lnTo>
                <a:close/>
              </a:path>
            </a:pathLst>
          </a:custGeom>
          <a:blipFill>
            <a:blip r:embed="rId4"/>
            <a:stretch>
              <a:fillRect l="0" t="0" r="0" b="0"/>
            </a:stretch>
          </a:blipFill>
        </p:spPr>
      </p:sp>
      <p:pic>
        <p:nvPicPr>
          <p:cNvPr name="Picture 5" id="5"/>
          <p:cNvPicPr>
            <a:picLocks noChangeAspect="true"/>
          </p:cNvPicPr>
          <p:nvPr>
            <a:videoFile r:link="rId6"/>
          </p:nvPr>
        </p:nvPicPr>
        <p:blipFill>
          <a:blip r:embed="rId5"/>
          <a:stretch>
            <a:fillRect/>
          </a:stretch>
        </p:blipFill>
        <p:spPr>
          <a:xfrm rot="0">
            <a:off x="5496172" y="2516918"/>
            <a:ext cx="11994041" cy="6741382"/>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0">
            <a:off x="-321957" y="-2004636"/>
            <a:ext cx="27601518" cy="19520487"/>
          </a:xfrm>
          <a:custGeom>
            <a:avLst/>
            <a:gdLst/>
            <a:ahLst/>
            <a:cxnLst/>
            <a:rect r="r" b="b" t="t" l="l"/>
            <a:pathLst>
              <a:path h="19520487" w="27601518">
                <a:moveTo>
                  <a:pt x="0" y="0"/>
                </a:moveTo>
                <a:lnTo>
                  <a:pt x="27601518" y="0"/>
                </a:lnTo>
                <a:lnTo>
                  <a:pt x="27601518" y="19520487"/>
                </a:lnTo>
                <a:lnTo>
                  <a:pt x="0" y="19520487"/>
                </a:lnTo>
                <a:lnTo>
                  <a:pt x="0" y="0"/>
                </a:lnTo>
                <a:close/>
              </a:path>
            </a:pathLst>
          </a:custGeom>
          <a:blipFill>
            <a:blip r:embed="rId2"/>
            <a:stretch>
              <a:fillRect l="0" t="-3269" r="-15026" b="-5091"/>
            </a:stretch>
          </a:blipFill>
        </p:spPr>
      </p:sp>
      <p:sp>
        <p:nvSpPr>
          <p:cNvPr name="Freeform 3" id="3"/>
          <p:cNvSpPr/>
          <p:nvPr/>
        </p:nvSpPr>
        <p:spPr>
          <a:xfrm flipH="false" flipV="false" rot="-3122371">
            <a:off x="12266545" y="-2948100"/>
            <a:ext cx="5963286" cy="5896199"/>
          </a:xfrm>
          <a:custGeom>
            <a:avLst/>
            <a:gdLst/>
            <a:ahLst/>
            <a:cxnLst/>
            <a:rect r="r" b="b" t="t" l="l"/>
            <a:pathLst>
              <a:path h="5896199" w="5963286">
                <a:moveTo>
                  <a:pt x="0" y="0"/>
                </a:moveTo>
                <a:lnTo>
                  <a:pt x="5963286" y="0"/>
                </a:lnTo>
                <a:lnTo>
                  <a:pt x="5963286" y="5896200"/>
                </a:lnTo>
                <a:lnTo>
                  <a:pt x="0" y="5896200"/>
                </a:lnTo>
                <a:lnTo>
                  <a:pt x="0" y="0"/>
                </a:lnTo>
                <a:close/>
              </a:path>
            </a:pathLst>
          </a:custGeom>
          <a:blipFill>
            <a:blip r:embed="rId3">
              <a:alphaModFix amt="18999"/>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4" id="4"/>
          <p:cNvSpPr txBox="true"/>
          <p:nvPr/>
        </p:nvSpPr>
        <p:spPr>
          <a:xfrm rot="0">
            <a:off x="0" y="1635274"/>
            <a:ext cx="18288000" cy="7793990"/>
          </a:xfrm>
          <a:prstGeom prst="rect">
            <a:avLst/>
          </a:prstGeom>
        </p:spPr>
        <p:txBody>
          <a:bodyPr anchor="t" rtlCol="false" tIns="0" lIns="0" bIns="0" rIns="0">
            <a:spAutoFit/>
          </a:bodyPr>
          <a:lstStyle/>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How does McCain develop new products from the initial idea to when they’re on the shelf? </a:t>
            </a:r>
          </a:p>
          <a:p>
            <a:pPr algn="ctr">
              <a:lnSpc>
                <a:spcPts val="6160"/>
              </a:lnSpc>
              <a:spcBef>
                <a:spcPct val="0"/>
              </a:spcBef>
            </a:pP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What challenges does the food industry face in meeting consumer demands? </a:t>
            </a:r>
          </a:p>
          <a:p>
            <a:pPr algn="ctr">
              <a:lnSpc>
                <a:spcPts val="6160"/>
              </a:lnSpc>
              <a:spcBef>
                <a:spcPct val="0"/>
              </a:spcBef>
            </a:pP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What role do innovation and technology play in food production? </a:t>
            </a:r>
          </a:p>
          <a:p>
            <a:pPr algn="ctr">
              <a:lnSpc>
                <a:spcPts val="6160"/>
              </a:lnSpc>
              <a:spcBef>
                <a:spcPct val="0"/>
              </a:spcBef>
            </a:pP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Lastly, what do you imagine food production will look like in the future? </a:t>
            </a:r>
          </a:p>
        </p:txBody>
      </p:sp>
      <p:sp>
        <p:nvSpPr>
          <p:cNvPr name="Freeform 5" id="5"/>
          <p:cNvSpPr/>
          <p:nvPr/>
        </p:nvSpPr>
        <p:spPr>
          <a:xfrm flipH="false" flipV="false" rot="0">
            <a:off x="16343822" y="8844440"/>
            <a:ext cx="1273086" cy="1169648"/>
          </a:xfrm>
          <a:custGeom>
            <a:avLst/>
            <a:gdLst/>
            <a:ahLst/>
            <a:cxnLst/>
            <a:rect r="r" b="b" t="t" l="l"/>
            <a:pathLst>
              <a:path h="1169648" w="1273086">
                <a:moveTo>
                  <a:pt x="0" y="0"/>
                </a:moveTo>
                <a:lnTo>
                  <a:pt x="1273086" y="0"/>
                </a:lnTo>
                <a:lnTo>
                  <a:pt x="1273086" y="1169647"/>
                </a:lnTo>
                <a:lnTo>
                  <a:pt x="0" y="11696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395922" y="-62510"/>
            <a:ext cx="16220986" cy="1437005"/>
          </a:xfrm>
          <a:prstGeom prst="rect">
            <a:avLst/>
          </a:prstGeom>
        </p:spPr>
        <p:txBody>
          <a:bodyPr anchor="t" rtlCol="false" tIns="0" lIns="0" bIns="0" rIns="0">
            <a:spAutoFit/>
          </a:bodyPr>
          <a:lstStyle/>
          <a:p>
            <a:pPr algn="ctr">
              <a:lnSpc>
                <a:spcPts val="9520"/>
              </a:lnSpc>
              <a:spcBef>
                <a:spcPct val="0"/>
              </a:spcBef>
            </a:pPr>
            <a:r>
              <a:rPr lang="en-US" sz="6800" spc="482">
                <a:solidFill>
                  <a:srgbClr val="FFFFFF"/>
                </a:solidFill>
                <a:latin typeface="FF Providence Sans"/>
                <a:ea typeface="FF Providence Sans"/>
                <a:cs typeface="FF Providence Sans"/>
                <a:sym typeface="FF Providence Sans"/>
              </a:rPr>
              <a:t>Post-Video Discussion Questions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0">
            <a:off x="-4861932" y="-3086100"/>
            <a:ext cx="26373925" cy="14835333"/>
          </a:xfrm>
          <a:custGeom>
            <a:avLst/>
            <a:gdLst/>
            <a:ahLst/>
            <a:cxnLst/>
            <a:rect r="r" b="b" t="t" l="l"/>
            <a:pathLst>
              <a:path h="14835333" w="26373925">
                <a:moveTo>
                  <a:pt x="0" y="0"/>
                </a:moveTo>
                <a:lnTo>
                  <a:pt x="26373925" y="0"/>
                </a:lnTo>
                <a:lnTo>
                  <a:pt x="26373925" y="14835333"/>
                </a:lnTo>
                <a:lnTo>
                  <a:pt x="0" y="14835333"/>
                </a:lnTo>
                <a:lnTo>
                  <a:pt x="0" y="0"/>
                </a:lnTo>
                <a:close/>
              </a:path>
            </a:pathLst>
          </a:custGeom>
          <a:blipFill>
            <a:blip r:embed="rId2">
              <a:alphaModFix amt="48000"/>
            </a:blip>
            <a:stretch>
              <a:fillRect l="0" t="0" r="0" b="0"/>
            </a:stretch>
          </a:blipFill>
        </p:spPr>
      </p:sp>
      <p:sp>
        <p:nvSpPr>
          <p:cNvPr name="TextBox 3" id="3"/>
          <p:cNvSpPr txBox="true"/>
          <p:nvPr/>
        </p:nvSpPr>
        <p:spPr>
          <a:xfrm rot="0">
            <a:off x="2564780" y="3505200"/>
            <a:ext cx="13158439" cy="3888740"/>
          </a:xfrm>
          <a:prstGeom prst="rect">
            <a:avLst/>
          </a:prstGeom>
        </p:spPr>
        <p:txBody>
          <a:bodyPr anchor="t" rtlCol="false" tIns="0" lIns="0" bIns="0" rIns="0">
            <a:spAutoFit/>
          </a:bodyPr>
          <a:lstStyle/>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What kinds of technology or innovations can be used to grow or manufacture food? </a:t>
            </a:r>
          </a:p>
          <a:p>
            <a:pPr algn="ctr">
              <a:lnSpc>
                <a:spcPts val="6160"/>
              </a:lnSpc>
              <a:spcBef>
                <a:spcPct val="0"/>
              </a:spcBef>
            </a:pP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How might science and technology be helping create new farming methods or food products? </a:t>
            </a:r>
          </a:p>
        </p:txBody>
      </p:sp>
      <p:sp>
        <p:nvSpPr>
          <p:cNvPr name="Freeform 4" id="4"/>
          <p:cNvSpPr/>
          <p:nvPr/>
        </p:nvSpPr>
        <p:spPr>
          <a:xfrm flipH="false" flipV="false" rot="0">
            <a:off x="15723220" y="7393940"/>
            <a:ext cx="2449410" cy="2765091"/>
          </a:xfrm>
          <a:custGeom>
            <a:avLst/>
            <a:gdLst/>
            <a:ahLst/>
            <a:cxnLst/>
            <a:rect r="r" b="b" t="t" l="l"/>
            <a:pathLst>
              <a:path h="2765091" w="2449410">
                <a:moveTo>
                  <a:pt x="0" y="0"/>
                </a:moveTo>
                <a:lnTo>
                  <a:pt x="2449410" y="0"/>
                </a:lnTo>
                <a:lnTo>
                  <a:pt x="2449410" y="2765091"/>
                </a:lnTo>
                <a:lnTo>
                  <a:pt x="0" y="27650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0" y="1626872"/>
            <a:ext cx="18646376" cy="1061720"/>
          </a:xfrm>
          <a:prstGeom prst="rect">
            <a:avLst/>
          </a:prstGeom>
        </p:spPr>
        <p:txBody>
          <a:bodyPr anchor="t" rtlCol="false" tIns="0" lIns="0" bIns="0" rIns="0">
            <a:spAutoFit/>
          </a:bodyPr>
          <a:lstStyle/>
          <a:p>
            <a:pPr algn="ctr">
              <a:lnSpc>
                <a:spcPts val="8680"/>
              </a:lnSpc>
              <a:spcBef>
                <a:spcPct val="0"/>
              </a:spcBef>
            </a:pPr>
            <a:r>
              <a:rPr lang="en-US" sz="6200" spc="440">
                <a:solidFill>
                  <a:srgbClr val="FFFFFF"/>
                </a:solidFill>
                <a:latin typeface="Glacial Indifference"/>
                <a:ea typeface="Glacial Indifference"/>
                <a:cs typeface="Glacial Indifference"/>
                <a:sym typeface="Glacial Indifference"/>
              </a:rPr>
              <a:t>Exploring Technology Innovation</a:t>
            </a:r>
          </a:p>
        </p:txBody>
      </p:sp>
      <p:sp>
        <p:nvSpPr>
          <p:cNvPr name="TextBox 6" id="6"/>
          <p:cNvSpPr txBox="true"/>
          <p:nvPr/>
        </p:nvSpPr>
        <p:spPr>
          <a:xfrm rot="0">
            <a:off x="3535987" y="249553"/>
            <a:ext cx="14501111" cy="1501145"/>
          </a:xfrm>
          <a:prstGeom prst="rect">
            <a:avLst/>
          </a:prstGeom>
        </p:spPr>
        <p:txBody>
          <a:bodyPr anchor="t" rtlCol="false" tIns="0" lIns="0" bIns="0" rIns="0">
            <a:spAutoFit/>
          </a:bodyPr>
          <a:lstStyle/>
          <a:p>
            <a:pPr algn="l" marL="0" indent="0" lvl="0">
              <a:lnSpc>
                <a:spcPts val="7980"/>
              </a:lnSpc>
            </a:pPr>
            <a:r>
              <a:rPr lang="en-US" b="true" sz="9500" spc="-1292">
                <a:solidFill>
                  <a:srgbClr val="FFFFFF"/>
                </a:solidFill>
                <a:latin typeface="FF Providence Sans Bold"/>
                <a:ea typeface="FF Providence Sans Bold"/>
                <a:cs typeface="FF Providence Sans Bold"/>
                <a:sym typeface="FF Providence Sans Bold"/>
              </a:rPr>
              <a:t>THINK / PAIR / SHARE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3122371">
            <a:off x="12266545" y="-2948100"/>
            <a:ext cx="5963286" cy="5896199"/>
          </a:xfrm>
          <a:custGeom>
            <a:avLst/>
            <a:gdLst/>
            <a:ahLst/>
            <a:cxnLst/>
            <a:rect r="r" b="b" t="t" l="l"/>
            <a:pathLst>
              <a:path h="5896199" w="5963286">
                <a:moveTo>
                  <a:pt x="0" y="0"/>
                </a:moveTo>
                <a:lnTo>
                  <a:pt x="5963286" y="0"/>
                </a:lnTo>
                <a:lnTo>
                  <a:pt x="5963286" y="5896200"/>
                </a:lnTo>
                <a:lnTo>
                  <a:pt x="0" y="5896200"/>
                </a:lnTo>
                <a:lnTo>
                  <a:pt x="0" y="0"/>
                </a:lnTo>
                <a:close/>
              </a:path>
            </a:pathLst>
          </a:custGeom>
          <a:blipFill>
            <a:blip r:embed="rId2">
              <a:alphaModFix amt="1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3" id="3"/>
          <p:cNvSpPr txBox="true"/>
          <p:nvPr/>
        </p:nvSpPr>
        <p:spPr>
          <a:xfrm rot="0">
            <a:off x="-223024" y="261430"/>
            <a:ext cx="19218652" cy="1633599"/>
          </a:xfrm>
          <a:prstGeom prst="rect">
            <a:avLst/>
          </a:prstGeom>
        </p:spPr>
        <p:txBody>
          <a:bodyPr anchor="t" rtlCol="false" tIns="0" lIns="0" bIns="0" rIns="0">
            <a:spAutoFit/>
          </a:bodyPr>
          <a:lstStyle/>
          <a:p>
            <a:pPr algn="ctr">
              <a:lnSpc>
                <a:spcPts val="6559"/>
              </a:lnSpc>
            </a:pPr>
            <a:r>
              <a:rPr lang="en-US" sz="4685" spc="332">
                <a:solidFill>
                  <a:srgbClr val="FFFFFF"/>
                </a:solidFill>
                <a:latin typeface="Glacial Indifference"/>
                <a:ea typeface="Glacial Indifference"/>
                <a:cs typeface="Glacial Indifference"/>
                <a:sym typeface="Glacial Indifference"/>
              </a:rPr>
              <a:t>Current Technologies and Innovations </a:t>
            </a:r>
            <a:r>
              <a:rPr lang="en-US" sz="4685" spc="332">
                <a:solidFill>
                  <a:srgbClr val="FFFFFF"/>
                </a:solidFill>
                <a:latin typeface="Glacial Indifference"/>
                <a:ea typeface="Glacial Indifference"/>
                <a:cs typeface="Glacial Indifference"/>
                <a:sym typeface="Glacial Indifference"/>
              </a:rPr>
              <a:t>with Rob Br</a:t>
            </a:r>
            <a:r>
              <a:rPr lang="en-US" sz="4685" spc="332">
                <a:solidFill>
                  <a:srgbClr val="FFFFFF"/>
                </a:solidFill>
                <a:latin typeface="Glacial Indifference"/>
                <a:ea typeface="Glacial Indifference"/>
                <a:cs typeface="Glacial Indifference"/>
                <a:sym typeface="Glacial Indifference"/>
              </a:rPr>
              <a:t>addock </a:t>
            </a:r>
          </a:p>
          <a:p>
            <a:pPr algn="ctr">
              <a:lnSpc>
                <a:spcPts val="6559"/>
              </a:lnSpc>
            </a:pPr>
          </a:p>
        </p:txBody>
      </p:sp>
      <p:pic>
        <p:nvPicPr>
          <p:cNvPr name="Picture 4" id="4"/>
          <p:cNvPicPr>
            <a:picLocks noChangeAspect="true"/>
          </p:cNvPicPr>
          <p:nvPr>
            <a:videoFile r:link="rId5"/>
          </p:nvPr>
        </p:nvPicPr>
        <p:blipFill>
          <a:blip r:embed="rId4"/>
          <a:stretch>
            <a:fillRect/>
          </a:stretch>
        </p:blipFill>
        <p:spPr>
          <a:xfrm rot="0">
            <a:off x="5242997" y="2252809"/>
            <a:ext cx="11693488" cy="6572452"/>
          </a:xfrm>
          <a:prstGeom prst="rect">
            <a:avLst/>
          </a:prstGeom>
        </p:spPr>
      </p:pic>
      <p:sp>
        <p:nvSpPr>
          <p:cNvPr name="Freeform 5" id="5"/>
          <p:cNvSpPr/>
          <p:nvPr/>
        </p:nvSpPr>
        <p:spPr>
          <a:xfrm flipH="false" flipV="false" rot="0">
            <a:off x="669073" y="3373602"/>
            <a:ext cx="3565282" cy="4753709"/>
          </a:xfrm>
          <a:custGeom>
            <a:avLst/>
            <a:gdLst/>
            <a:ahLst/>
            <a:cxnLst/>
            <a:rect r="r" b="b" t="t" l="l"/>
            <a:pathLst>
              <a:path h="4753709" w="3565282">
                <a:moveTo>
                  <a:pt x="0" y="0"/>
                </a:moveTo>
                <a:lnTo>
                  <a:pt x="3565282" y="0"/>
                </a:lnTo>
                <a:lnTo>
                  <a:pt x="3565282" y="4753709"/>
                </a:lnTo>
                <a:lnTo>
                  <a:pt x="0" y="4753709"/>
                </a:lnTo>
                <a:lnTo>
                  <a:pt x="0" y="0"/>
                </a:lnTo>
                <a:close/>
              </a:path>
            </a:pathLst>
          </a:custGeom>
          <a:blipFill>
            <a:blip r:embed="rId6"/>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0">
            <a:off x="0" y="-2004636"/>
            <a:ext cx="27279561" cy="19520487"/>
          </a:xfrm>
          <a:custGeom>
            <a:avLst/>
            <a:gdLst/>
            <a:ahLst/>
            <a:cxnLst/>
            <a:rect r="r" b="b" t="t" l="l"/>
            <a:pathLst>
              <a:path h="19520487" w="27279561">
                <a:moveTo>
                  <a:pt x="0" y="0"/>
                </a:moveTo>
                <a:lnTo>
                  <a:pt x="27279561" y="0"/>
                </a:lnTo>
                <a:lnTo>
                  <a:pt x="27279561" y="19520487"/>
                </a:lnTo>
                <a:lnTo>
                  <a:pt x="0" y="19520487"/>
                </a:lnTo>
                <a:lnTo>
                  <a:pt x="0" y="0"/>
                </a:lnTo>
                <a:close/>
              </a:path>
            </a:pathLst>
          </a:custGeom>
          <a:blipFill>
            <a:blip r:embed="rId2"/>
            <a:stretch>
              <a:fillRect l="-1180" t="-3269" r="-15203" b="-5091"/>
            </a:stretch>
          </a:blipFill>
        </p:spPr>
      </p:sp>
      <p:sp>
        <p:nvSpPr>
          <p:cNvPr name="Freeform 3" id="3"/>
          <p:cNvSpPr/>
          <p:nvPr/>
        </p:nvSpPr>
        <p:spPr>
          <a:xfrm flipH="false" flipV="false" rot="-3122371">
            <a:off x="12266545" y="-2948100"/>
            <a:ext cx="5963286" cy="5896199"/>
          </a:xfrm>
          <a:custGeom>
            <a:avLst/>
            <a:gdLst/>
            <a:ahLst/>
            <a:cxnLst/>
            <a:rect r="r" b="b" t="t" l="l"/>
            <a:pathLst>
              <a:path h="5896199" w="5963286">
                <a:moveTo>
                  <a:pt x="0" y="0"/>
                </a:moveTo>
                <a:lnTo>
                  <a:pt x="5963286" y="0"/>
                </a:lnTo>
                <a:lnTo>
                  <a:pt x="5963286" y="5896200"/>
                </a:lnTo>
                <a:lnTo>
                  <a:pt x="0" y="5896200"/>
                </a:lnTo>
                <a:lnTo>
                  <a:pt x="0" y="0"/>
                </a:lnTo>
                <a:close/>
              </a:path>
            </a:pathLst>
          </a:custGeom>
          <a:blipFill>
            <a:blip r:embed="rId3">
              <a:alphaModFix amt="18999"/>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4" id="4"/>
          <p:cNvSpPr txBox="true"/>
          <p:nvPr/>
        </p:nvSpPr>
        <p:spPr>
          <a:xfrm rot="0">
            <a:off x="0" y="1589405"/>
            <a:ext cx="18288000" cy="7012940"/>
          </a:xfrm>
          <a:prstGeom prst="rect">
            <a:avLst/>
          </a:prstGeom>
        </p:spPr>
        <p:txBody>
          <a:bodyPr anchor="t" rtlCol="false" tIns="0" lIns="0" bIns="0" rIns="0">
            <a:spAutoFit/>
          </a:bodyPr>
          <a:lstStyle/>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What</a:t>
            </a:r>
            <a:r>
              <a:rPr lang="en-US" sz="4400" spc="312">
                <a:solidFill>
                  <a:srgbClr val="FFFFFF"/>
                </a:solidFill>
                <a:latin typeface="Glacial Indifference"/>
                <a:ea typeface="Glacial Indifference"/>
                <a:cs typeface="Glacial Indifference"/>
                <a:sym typeface="Glacial Indifference"/>
              </a:rPr>
              <a:t> farming technologies and innovative manufacturing processes does McCain use today? </a:t>
            </a:r>
          </a:p>
          <a:p>
            <a:pPr algn="ctr">
              <a:lnSpc>
                <a:spcPts val="6160"/>
              </a:lnSpc>
              <a:spcBef>
                <a:spcPct val="0"/>
              </a:spcBef>
            </a:pP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How does McCain develop and implement new technologies and innovations? </a:t>
            </a:r>
          </a:p>
          <a:p>
            <a:pPr algn="ctr">
              <a:lnSpc>
                <a:spcPts val="6160"/>
              </a:lnSpc>
              <a:spcBef>
                <a:spcPct val="0"/>
              </a:spcBef>
            </a:pP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Can you identify examples of McCain’s latest technologies and innovations, and what impact they have had on food production? </a:t>
            </a:r>
          </a:p>
          <a:p>
            <a:pPr algn="ctr">
              <a:lnSpc>
                <a:spcPts val="6160"/>
              </a:lnSpc>
              <a:spcBef>
                <a:spcPct val="0"/>
              </a:spcBef>
            </a:pPr>
          </a:p>
        </p:txBody>
      </p:sp>
      <p:sp>
        <p:nvSpPr>
          <p:cNvPr name="Freeform 5" id="5"/>
          <p:cNvSpPr/>
          <p:nvPr/>
        </p:nvSpPr>
        <p:spPr>
          <a:xfrm flipH="false" flipV="false" rot="0">
            <a:off x="15668309" y="7983869"/>
            <a:ext cx="1590991" cy="1976387"/>
          </a:xfrm>
          <a:custGeom>
            <a:avLst/>
            <a:gdLst/>
            <a:ahLst/>
            <a:cxnLst/>
            <a:rect r="r" b="b" t="t" l="l"/>
            <a:pathLst>
              <a:path h="1976387" w="1590991">
                <a:moveTo>
                  <a:pt x="0" y="0"/>
                </a:moveTo>
                <a:lnTo>
                  <a:pt x="1590991" y="0"/>
                </a:lnTo>
                <a:lnTo>
                  <a:pt x="1590991" y="1976386"/>
                </a:lnTo>
                <a:lnTo>
                  <a:pt x="0" y="19763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200775" y="-34632"/>
            <a:ext cx="16360376" cy="2637155"/>
          </a:xfrm>
          <a:prstGeom prst="rect">
            <a:avLst/>
          </a:prstGeom>
        </p:spPr>
        <p:txBody>
          <a:bodyPr anchor="t" rtlCol="false" tIns="0" lIns="0" bIns="0" rIns="0">
            <a:spAutoFit/>
          </a:bodyPr>
          <a:lstStyle/>
          <a:p>
            <a:pPr algn="ctr">
              <a:lnSpc>
                <a:spcPts val="9520"/>
              </a:lnSpc>
              <a:spcBef>
                <a:spcPct val="0"/>
              </a:spcBef>
            </a:pPr>
            <a:r>
              <a:rPr lang="en-US" sz="6800" spc="482">
                <a:solidFill>
                  <a:srgbClr val="FFFFFF"/>
                </a:solidFill>
                <a:latin typeface="FF Providence Sans"/>
                <a:ea typeface="FF Providence Sans"/>
                <a:cs typeface="FF Providence Sans"/>
                <a:sym typeface="FF Providence Sans"/>
              </a:rPr>
              <a:t>Post-Video Discussion Questions</a:t>
            </a:r>
          </a:p>
          <a:p>
            <a:pPr algn="ctr">
              <a:lnSpc>
                <a:spcPts val="9520"/>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0">
            <a:off x="-321957" y="-2004636"/>
            <a:ext cx="27601518" cy="19520487"/>
          </a:xfrm>
          <a:custGeom>
            <a:avLst/>
            <a:gdLst/>
            <a:ahLst/>
            <a:cxnLst/>
            <a:rect r="r" b="b" t="t" l="l"/>
            <a:pathLst>
              <a:path h="19520487" w="27601518">
                <a:moveTo>
                  <a:pt x="0" y="0"/>
                </a:moveTo>
                <a:lnTo>
                  <a:pt x="27601518" y="0"/>
                </a:lnTo>
                <a:lnTo>
                  <a:pt x="27601518" y="19520487"/>
                </a:lnTo>
                <a:lnTo>
                  <a:pt x="0" y="19520487"/>
                </a:lnTo>
                <a:lnTo>
                  <a:pt x="0" y="0"/>
                </a:lnTo>
                <a:close/>
              </a:path>
            </a:pathLst>
          </a:custGeom>
          <a:blipFill>
            <a:blip r:embed="rId2"/>
            <a:stretch>
              <a:fillRect l="0" t="-3269" r="-15026" b="-5091"/>
            </a:stretch>
          </a:blipFill>
        </p:spPr>
      </p:sp>
      <p:sp>
        <p:nvSpPr>
          <p:cNvPr name="Freeform 3" id="3"/>
          <p:cNvSpPr/>
          <p:nvPr/>
        </p:nvSpPr>
        <p:spPr>
          <a:xfrm flipH="false" flipV="false" rot="0">
            <a:off x="7695502" y="3429286"/>
            <a:ext cx="10592498" cy="6556739"/>
          </a:xfrm>
          <a:custGeom>
            <a:avLst/>
            <a:gdLst/>
            <a:ahLst/>
            <a:cxnLst/>
            <a:rect r="r" b="b" t="t" l="l"/>
            <a:pathLst>
              <a:path h="6556739" w="10592498">
                <a:moveTo>
                  <a:pt x="0" y="0"/>
                </a:moveTo>
                <a:lnTo>
                  <a:pt x="10592498" y="0"/>
                </a:lnTo>
                <a:lnTo>
                  <a:pt x="10592498" y="6556740"/>
                </a:lnTo>
                <a:lnTo>
                  <a:pt x="0" y="6556740"/>
                </a:lnTo>
                <a:lnTo>
                  <a:pt x="0" y="0"/>
                </a:lnTo>
                <a:close/>
              </a:path>
            </a:pathLst>
          </a:custGeom>
          <a:blipFill>
            <a:blip r:embed="rId3"/>
            <a:stretch>
              <a:fillRect l="-5022" t="0" r="-5022" b="0"/>
            </a:stretch>
          </a:blipFill>
        </p:spPr>
      </p:sp>
      <p:sp>
        <p:nvSpPr>
          <p:cNvPr name="TextBox 4" id="4"/>
          <p:cNvSpPr txBox="true"/>
          <p:nvPr/>
        </p:nvSpPr>
        <p:spPr>
          <a:xfrm rot="0">
            <a:off x="1814092" y="1441046"/>
            <a:ext cx="16193108" cy="920114"/>
          </a:xfrm>
          <a:prstGeom prst="rect">
            <a:avLst/>
          </a:prstGeom>
        </p:spPr>
        <p:txBody>
          <a:bodyPr anchor="t" rtlCol="false" tIns="0" lIns="0" bIns="0" rIns="0">
            <a:spAutoFit/>
          </a:bodyPr>
          <a:lstStyle/>
          <a:p>
            <a:pPr algn="ctr">
              <a:lnSpc>
                <a:spcPts val="7560"/>
              </a:lnSpc>
              <a:spcBef>
                <a:spcPct val="0"/>
              </a:spcBef>
            </a:pPr>
            <a:r>
              <a:rPr lang="en-US" sz="5400" spc="383">
                <a:solidFill>
                  <a:srgbClr val="FFFFFF"/>
                </a:solidFill>
                <a:latin typeface="Glacial Indifference"/>
                <a:ea typeface="Glacial Indifference"/>
                <a:cs typeface="Glacial Indifference"/>
                <a:sym typeface="Glacial Indifference"/>
              </a:rPr>
              <a:t>Exploring Sustainability Solutions</a:t>
            </a:r>
          </a:p>
        </p:txBody>
      </p:sp>
      <p:sp>
        <p:nvSpPr>
          <p:cNvPr name="TextBox 5" id="5"/>
          <p:cNvSpPr txBox="true"/>
          <p:nvPr/>
        </p:nvSpPr>
        <p:spPr>
          <a:xfrm rot="0">
            <a:off x="3786889" y="214313"/>
            <a:ext cx="14501111" cy="1571624"/>
          </a:xfrm>
          <a:prstGeom prst="rect">
            <a:avLst/>
          </a:prstGeom>
        </p:spPr>
        <p:txBody>
          <a:bodyPr anchor="t" rtlCol="false" tIns="0" lIns="0" bIns="0" rIns="0">
            <a:spAutoFit/>
          </a:bodyPr>
          <a:lstStyle/>
          <a:p>
            <a:pPr algn="l" marL="0" indent="0" lvl="0">
              <a:lnSpc>
                <a:spcPts val="8399"/>
              </a:lnSpc>
            </a:pPr>
            <a:r>
              <a:rPr lang="en-US" b="true" sz="9999" spc="-1359">
                <a:solidFill>
                  <a:srgbClr val="FFFFFF"/>
                </a:solidFill>
                <a:latin typeface="FF Providence Sans Bold"/>
                <a:ea typeface="FF Providence Sans Bold"/>
                <a:cs typeface="FF Providence Sans Bold"/>
                <a:sym typeface="FF Providence Sans Bold"/>
              </a:rPr>
              <a:t>THINK / PAIR / SHARE</a:t>
            </a:r>
          </a:p>
        </p:txBody>
      </p:sp>
      <p:sp>
        <p:nvSpPr>
          <p:cNvPr name="TextBox 6" id="6"/>
          <p:cNvSpPr txBox="true"/>
          <p:nvPr/>
        </p:nvSpPr>
        <p:spPr>
          <a:xfrm rot="0">
            <a:off x="560040" y="2265910"/>
            <a:ext cx="11597268" cy="7793990"/>
          </a:xfrm>
          <a:prstGeom prst="rect">
            <a:avLst/>
          </a:prstGeom>
        </p:spPr>
        <p:txBody>
          <a:bodyPr anchor="t" rtlCol="false" tIns="0" lIns="0" bIns="0" rIns="0">
            <a:spAutoFit/>
          </a:bodyPr>
          <a:lstStyle/>
          <a:p>
            <a:pPr algn="ctr">
              <a:lnSpc>
                <a:spcPts val="6160"/>
              </a:lnSpc>
              <a:spcBef>
                <a:spcPct val="0"/>
              </a:spcBef>
            </a:pP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What farming practices help protect the environment? </a:t>
            </a:r>
          </a:p>
          <a:p>
            <a:pPr algn="ctr">
              <a:lnSpc>
                <a:spcPts val="6160"/>
              </a:lnSpc>
              <a:spcBef>
                <a:spcPct val="0"/>
              </a:spcBef>
            </a:pP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How might climate change affect the way farmers grow food? </a:t>
            </a:r>
          </a:p>
          <a:p>
            <a:pPr algn="ctr">
              <a:lnSpc>
                <a:spcPts val="6160"/>
              </a:lnSpc>
              <a:spcBef>
                <a:spcPct val="0"/>
              </a:spcBef>
            </a:pPr>
          </a:p>
          <a:p>
            <a:pPr algn="ctr">
              <a:lnSpc>
                <a:spcPts val="6160"/>
              </a:lnSpc>
              <a:spcBef>
                <a:spcPct val="0"/>
              </a:spcBef>
            </a:pPr>
            <a:r>
              <a:rPr lang="en-US" sz="4400" spc="312">
                <a:solidFill>
                  <a:srgbClr val="FFFFFF"/>
                </a:solidFill>
                <a:latin typeface="Glacial Indifference"/>
                <a:ea typeface="Glacial Indifference"/>
                <a:cs typeface="Glacial Indifference"/>
                <a:sym typeface="Glacial Indifference"/>
              </a:rPr>
              <a:t>Why is sustainability important for food companies and farmers? </a:t>
            </a:r>
          </a:p>
          <a:p>
            <a:pPr algn="ctr">
              <a:lnSpc>
                <a:spcPts val="6160"/>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22211E"/>
        </a:solidFill>
      </p:bgPr>
    </p:bg>
    <p:spTree>
      <p:nvGrpSpPr>
        <p:cNvPr id="1" name=""/>
        <p:cNvGrpSpPr/>
        <p:nvPr/>
      </p:nvGrpSpPr>
      <p:grpSpPr>
        <a:xfrm>
          <a:off x="0" y="0"/>
          <a:ext cx="0" cy="0"/>
          <a:chOff x="0" y="0"/>
          <a:chExt cx="0" cy="0"/>
        </a:xfrm>
      </p:grpSpPr>
      <p:sp>
        <p:nvSpPr>
          <p:cNvPr name="Freeform 2" id="2"/>
          <p:cNvSpPr/>
          <p:nvPr/>
        </p:nvSpPr>
        <p:spPr>
          <a:xfrm flipH="false" flipV="false" rot="-9659979">
            <a:off x="-1116407" y="1186660"/>
            <a:ext cx="3518437" cy="3478855"/>
          </a:xfrm>
          <a:custGeom>
            <a:avLst/>
            <a:gdLst/>
            <a:ahLst/>
            <a:cxnLst/>
            <a:rect r="r" b="b" t="t" l="l"/>
            <a:pathLst>
              <a:path h="3478855" w="3518437">
                <a:moveTo>
                  <a:pt x="0" y="0"/>
                </a:moveTo>
                <a:lnTo>
                  <a:pt x="3518437" y="0"/>
                </a:lnTo>
                <a:lnTo>
                  <a:pt x="3518437" y="3478854"/>
                </a:lnTo>
                <a:lnTo>
                  <a:pt x="0" y="3478854"/>
                </a:lnTo>
                <a:lnTo>
                  <a:pt x="0" y="0"/>
                </a:lnTo>
                <a:close/>
              </a:path>
            </a:pathLst>
          </a:custGeom>
          <a:blipFill>
            <a:blip r:embed="rId2">
              <a:alphaModFix amt="1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3" id="3"/>
          <p:cNvSpPr txBox="true"/>
          <p:nvPr/>
        </p:nvSpPr>
        <p:spPr>
          <a:xfrm rot="0">
            <a:off x="0" y="613424"/>
            <a:ext cx="19218652" cy="2462274"/>
          </a:xfrm>
          <a:prstGeom prst="rect">
            <a:avLst/>
          </a:prstGeom>
        </p:spPr>
        <p:txBody>
          <a:bodyPr anchor="t" rtlCol="false" tIns="0" lIns="0" bIns="0" rIns="0">
            <a:spAutoFit/>
          </a:bodyPr>
          <a:lstStyle/>
          <a:p>
            <a:pPr algn="ctr">
              <a:lnSpc>
                <a:spcPts val="6559"/>
              </a:lnSpc>
            </a:pPr>
            <a:r>
              <a:rPr lang="en-US" sz="4685" spc="332">
                <a:solidFill>
                  <a:srgbClr val="FFFFFF"/>
                </a:solidFill>
                <a:latin typeface="Glacial Indifference"/>
                <a:ea typeface="Glacial Indifference"/>
                <a:cs typeface="Glacial Indifference"/>
                <a:sym typeface="Glacial Indifference"/>
              </a:rPr>
              <a:t>Sustainable Farming Practices </a:t>
            </a:r>
            <a:r>
              <a:rPr lang="en-US" sz="4685" spc="332">
                <a:solidFill>
                  <a:srgbClr val="FFFFFF"/>
                </a:solidFill>
                <a:latin typeface="Glacial Indifference"/>
                <a:ea typeface="Glacial Indifference"/>
                <a:cs typeface="Glacial Indifference"/>
                <a:sym typeface="Glacial Indifference"/>
              </a:rPr>
              <a:t>with Kayla Cormier </a:t>
            </a:r>
          </a:p>
          <a:p>
            <a:pPr algn="ctr" marL="1011505" indent="-505752" lvl="1">
              <a:lnSpc>
                <a:spcPts val="6559"/>
              </a:lnSpc>
              <a:buFont typeface="Arial"/>
              <a:buChar char="•"/>
            </a:pPr>
            <a:r>
              <a:rPr lang="en-US" sz="4685" spc="332">
                <a:solidFill>
                  <a:srgbClr val="FFFFFF"/>
                </a:solidFill>
                <a:latin typeface="Glacial Indifference"/>
                <a:ea typeface="Glacial Indifference"/>
                <a:cs typeface="Glacial Indifference"/>
                <a:sym typeface="Glacial Indifference"/>
              </a:rPr>
              <a:t> </a:t>
            </a:r>
          </a:p>
          <a:p>
            <a:pPr algn="ctr">
              <a:lnSpc>
                <a:spcPts val="6559"/>
              </a:lnSpc>
            </a:pPr>
          </a:p>
        </p:txBody>
      </p:sp>
      <p:sp>
        <p:nvSpPr>
          <p:cNvPr name="Freeform 4" id="4"/>
          <p:cNvSpPr/>
          <p:nvPr/>
        </p:nvSpPr>
        <p:spPr>
          <a:xfrm flipH="false" flipV="false" rot="0">
            <a:off x="642812" y="3277642"/>
            <a:ext cx="3549939" cy="5220499"/>
          </a:xfrm>
          <a:custGeom>
            <a:avLst/>
            <a:gdLst/>
            <a:ahLst/>
            <a:cxnLst/>
            <a:rect r="r" b="b" t="t" l="l"/>
            <a:pathLst>
              <a:path h="5220499" w="3549939">
                <a:moveTo>
                  <a:pt x="0" y="0"/>
                </a:moveTo>
                <a:lnTo>
                  <a:pt x="3549939" y="0"/>
                </a:lnTo>
                <a:lnTo>
                  <a:pt x="3549939" y="5220499"/>
                </a:lnTo>
                <a:lnTo>
                  <a:pt x="0" y="5220499"/>
                </a:lnTo>
                <a:lnTo>
                  <a:pt x="0" y="0"/>
                </a:lnTo>
                <a:close/>
              </a:path>
            </a:pathLst>
          </a:custGeom>
          <a:blipFill>
            <a:blip r:embed="rId4"/>
            <a:stretch>
              <a:fillRect l="0" t="0" r="0" b="0"/>
            </a:stretch>
          </a:blipFill>
        </p:spPr>
      </p:sp>
      <p:pic>
        <p:nvPicPr>
          <p:cNvPr name="Picture 5" id="5"/>
          <p:cNvPicPr>
            <a:picLocks noChangeAspect="true"/>
          </p:cNvPicPr>
          <p:nvPr>
            <a:videoFile r:link="rId6"/>
          </p:nvPr>
        </p:nvPicPr>
        <p:blipFill>
          <a:blip r:embed="rId5"/>
          <a:stretch>
            <a:fillRect/>
          </a:stretch>
        </p:blipFill>
        <p:spPr>
          <a:xfrm rot="0">
            <a:off x="5836127" y="2296991"/>
            <a:ext cx="11032881" cy="620115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DAHHBvPGPss</dc:identifier>
  <dcterms:modified xsi:type="dcterms:W3CDTF">2011-08-01T06:04:30Z</dcterms:modified>
  <cp:revision>1</cp:revision>
  <dc:title>McCain Pitch for Progress (for Website)</dc:title>
</cp:coreProperties>
</file>